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743" r:id="rId2"/>
    <p:sldId id="693" r:id="rId3"/>
    <p:sldId id="746" r:id="rId4"/>
    <p:sldId id="660" r:id="rId5"/>
    <p:sldId id="662" r:id="rId6"/>
    <p:sldId id="663" r:id="rId7"/>
    <p:sldId id="664" r:id="rId8"/>
    <p:sldId id="710" r:id="rId9"/>
    <p:sldId id="711" r:id="rId10"/>
    <p:sldId id="622" r:id="rId11"/>
    <p:sldId id="625" r:id="rId12"/>
    <p:sldId id="626" r:id="rId13"/>
    <p:sldId id="627" r:id="rId14"/>
    <p:sldId id="629" r:id="rId15"/>
    <p:sldId id="630" r:id="rId16"/>
    <p:sldId id="633" r:id="rId17"/>
    <p:sldId id="713" r:id="rId18"/>
    <p:sldId id="714" r:id="rId19"/>
    <p:sldId id="634" r:id="rId20"/>
    <p:sldId id="715" r:id="rId21"/>
    <p:sldId id="635" r:id="rId22"/>
    <p:sldId id="636" r:id="rId23"/>
    <p:sldId id="637" r:id="rId24"/>
    <p:sldId id="638" r:id="rId25"/>
    <p:sldId id="639" r:id="rId26"/>
    <p:sldId id="640" r:id="rId27"/>
    <p:sldId id="641" r:id="rId28"/>
    <p:sldId id="716" r:id="rId29"/>
    <p:sldId id="642" r:id="rId30"/>
    <p:sldId id="643" r:id="rId31"/>
    <p:sldId id="644" r:id="rId32"/>
    <p:sldId id="645" r:id="rId33"/>
    <p:sldId id="646" r:id="rId34"/>
    <p:sldId id="647" r:id="rId35"/>
    <p:sldId id="721" r:id="rId36"/>
    <p:sldId id="738" r:id="rId37"/>
    <p:sldId id="648" r:id="rId38"/>
    <p:sldId id="783" r:id="rId39"/>
    <p:sldId id="449" r:id="rId40"/>
    <p:sldId id="428" r:id="rId41"/>
    <p:sldId id="573" r:id="rId42"/>
    <p:sldId id="574" r:id="rId43"/>
    <p:sldId id="576" r:id="rId44"/>
    <p:sldId id="599" r:id="rId45"/>
    <p:sldId id="785" r:id="rId46"/>
    <p:sldId id="600" r:id="rId47"/>
    <p:sldId id="601" r:id="rId48"/>
    <p:sldId id="604" r:id="rId49"/>
    <p:sldId id="786"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49"/>
    <p:restoredTop sz="81329"/>
  </p:normalViewPr>
  <p:slideViewPr>
    <p:cSldViewPr snapToGrid="0" snapToObjects="1" showGuides="1">
      <p:cViewPr varScale="1">
        <p:scale>
          <a:sx n="83" d="100"/>
          <a:sy n="83" d="100"/>
        </p:scale>
        <p:origin x="1408" y="192"/>
      </p:cViewPr>
      <p:guideLst>
        <p:guide orient="horz" pos="2136"/>
        <p:guide pos="2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804FE-524B-1740-88E7-08E54D6B9F9A}" type="datetimeFigureOut">
              <a:rPr lang="en-US" smtClean="0"/>
              <a:t>2/21/19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1AF78-9C63-2C46-9D2F-C9E877191EAD}" type="slidenum">
              <a:rPr lang="en-US" smtClean="0"/>
              <a:t>‹#›</a:t>
            </a:fld>
            <a:endParaRPr lang="en-US"/>
          </a:p>
        </p:txBody>
      </p:sp>
    </p:spTree>
    <p:extLst>
      <p:ext uri="{BB962C8B-B14F-4D97-AF65-F5344CB8AC3E}">
        <p14:creationId xmlns:p14="http://schemas.microsoft.com/office/powerpoint/2010/main" val="1606749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 will introduce acoustic signal based device-free object tracking mechanism, which is very useful to design user interface for smart watch and VR devices.</a:t>
            </a:r>
          </a:p>
        </p:txBody>
      </p:sp>
      <p:sp>
        <p:nvSpPr>
          <p:cNvPr id="4" name="Slide Number Placeholder 3"/>
          <p:cNvSpPr>
            <a:spLocks noGrp="1"/>
          </p:cNvSpPr>
          <p:nvPr>
            <p:ph type="sldNum" sz="quarter" idx="10"/>
          </p:nvPr>
        </p:nvSpPr>
        <p:spPr/>
        <p:txBody>
          <a:bodyPr/>
          <a:lstStyle/>
          <a:p>
            <a:fld id="{548429F1-DC4C-4EFB-8C06-C9B834569BA6}" type="slidenum">
              <a:rPr lang="en-US" smtClean="0"/>
              <a:t>39</a:t>
            </a:fld>
            <a:endParaRPr lang="en-US"/>
          </a:p>
        </p:txBody>
      </p:sp>
    </p:spTree>
    <p:extLst>
      <p:ext uri="{BB962C8B-B14F-4D97-AF65-F5344CB8AC3E}">
        <p14:creationId xmlns:p14="http://schemas.microsoft.com/office/powerpoint/2010/main" val="113603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days, object tracking has huge amount of applications. It can introduce gesture based interactive game, and can intuitively control the smart appliances and VR headset.</a:t>
            </a:r>
          </a:p>
        </p:txBody>
      </p:sp>
      <p:sp>
        <p:nvSpPr>
          <p:cNvPr id="4" name="Slide Number Placeholder 3"/>
          <p:cNvSpPr>
            <a:spLocks noGrp="1"/>
          </p:cNvSpPr>
          <p:nvPr>
            <p:ph type="sldNum" sz="quarter" idx="10"/>
          </p:nvPr>
        </p:nvSpPr>
        <p:spPr/>
        <p:txBody>
          <a:bodyPr/>
          <a:lstStyle/>
          <a:p>
            <a:fld id="{548429F1-DC4C-4EFB-8C06-C9B834569BA6}" type="slidenum">
              <a:rPr lang="en-US" smtClean="0"/>
              <a:t>40</a:t>
            </a:fld>
            <a:endParaRPr lang="en-US"/>
          </a:p>
        </p:txBody>
      </p:sp>
    </p:spTree>
    <p:extLst>
      <p:ext uri="{BB962C8B-B14F-4D97-AF65-F5344CB8AC3E}">
        <p14:creationId xmlns:p14="http://schemas.microsoft.com/office/powerpoint/2010/main" val="110458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emerging techniques such as smart watch and VR device, device free object tracking is particularly useful. For example, AR and VR users wears the headset, so tracking controller position and controlling the device based on it can uncomfortable to user, because it is difficult to grab the device. In such environment, it is more desirable if we can find the finger or hand location, and track the device based on it.</a:t>
            </a:r>
          </a:p>
        </p:txBody>
      </p:sp>
      <p:sp>
        <p:nvSpPr>
          <p:cNvPr id="4" name="Slide Number Placeholder 3"/>
          <p:cNvSpPr>
            <a:spLocks noGrp="1"/>
          </p:cNvSpPr>
          <p:nvPr>
            <p:ph type="sldNum" sz="quarter" idx="10"/>
          </p:nvPr>
        </p:nvSpPr>
        <p:spPr/>
        <p:txBody>
          <a:bodyPr/>
          <a:lstStyle/>
          <a:p>
            <a:fld id="{548429F1-DC4C-4EFB-8C06-C9B834569BA6}" type="slidenum">
              <a:rPr lang="en-US" smtClean="0"/>
              <a:t>41</a:t>
            </a:fld>
            <a:endParaRPr lang="en-US"/>
          </a:p>
        </p:txBody>
      </p:sp>
    </p:spTree>
    <p:extLst>
      <p:ext uri="{BB962C8B-B14F-4D97-AF65-F5344CB8AC3E}">
        <p14:creationId xmlns:p14="http://schemas.microsoft.com/office/powerpoint/2010/main" val="46726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enabling device free tracking is very challenging. For the device tracking, we mostly rely on the directly received wireless signal. But in case of device-free tracking, we should use the signal reflected from the target object, which is weak, and overlapped with many other reflections.</a:t>
            </a:r>
          </a:p>
        </p:txBody>
      </p:sp>
      <p:sp>
        <p:nvSpPr>
          <p:cNvPr id="4" name="Slide Number Placeholder 3"/>
          <p:cNvSpPr>
            <a:spLocks noGrp="1"/>
          </p:cNvSpPr>
          <p:nvPr>
            <p:ph type="sldNum" sz="quarter" idx="10"/>
          </p:nvPr>
        </p:nvSpPr>
        <p:spPr/>
        <p:txBody>
          <a:bodyPr/>
          <a:lstStyle/>
          <a:p>
            <a:fld id="{548429F1-DC4C-4EFB-8C06-C9B834569BA6}" type="slidenum">
              <a:rPr lang="en-US" smtClean="0"/>
              <a:t>42</a:t>
            </a:fld>
            <a:endParaRPr lang="en-US"/>
          </a:p>
        </p:txBody>
      </p:sp>
    </p:spTree>
    <p:extLst>
      <p:ext uri="{BB962C8B-B14F-4D97-AF65-F5344CB8AC3E}">
        <p14:creationId xmlns:p14="http://schemas.microsoft.com/office/powerpoint/2010/main" val="210051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we introduce strata that enables device-free finger tracking only using the commercial smartphone. Using the speaker and microphones of the smartphone, we send and receive audio signal in inaudible frequency band, and track the movement of small object such as finger. The tracking algorithm is all implemented in software.</a:t>
            </a:r>
          </a:p>
          <a:p>
            <a:endParaRPr lang="en-US" dirty="0"/>
          </a:p>
        </p:txBody>
      </p:sp>
      <p:sp>
        <p:nvSpPr>
          <p:cNvPr id="4" name="Slide Number Placeholder 3"/>
          <p:cNvSpPr>
            <a:spLocks noGrp="1"/>
          </p:cNvSpPr>
          <p:nvPr>
            <p:ph type="sldNum" sz="quarter" idx="10"/>
          </p:nvPr>
        </p:nvSpPr>
        <p:spPr/>
        <p:txBody>
          <a:bodyPr/>
          <a:lstStyle/>
          <a:p>
            <a:fld id="{548429F1-DC4C-4EFB-8C06-C9B834569BA6}" type="slidenum">
              <a:rPr lang="en-US" smtClean="0"/>
              <a:t>43</a:t>
            </a:fld>
            <a:endParaRPr lang="en-US"/>
          </a:p>
        </p:txBody>
      </p:sp>
    </p:spTree>
    <p:extLst>
      <p:ext uri="{BB962C8B-B14F-4D97-AF65-F5344CB8AC3E}">
        <p14:creationId xmlns:p14="http://schemas.microsoft.com/office/powerpoint/2010/main" val="82358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Basically, tracking object with acoustic signal have several advantages. One of the important advantages is that it have small wavelength, so small travel distance change causes significant phase change. For example, when we use 20 </a:t>
            </a:r>
            <a:r>
              <a:rPr lang="en-US" dirty="0" err="1"/>
              <a:t>KHz</a:t>
            </a:r>
            <a:r>
              <a:rPr lang="en-US" dirty="0"/>
              <a:t> band, the wavelength is 1.7 cm, so changing the distance of the object only by 1 mm causes the phase change of 0.2pi, which is large enough to detect and monitor. By observing the phase change, we can track the movement of the target in fine resolution. </a:t>
            </a:r>
          </a:p>
          <a:p>
            <a:endParaRPr lang="en-US" dirty="0"/>
          </a:p>
        </p:txBody>
      </p:sp>
      <p:sp>
        <p:nvSpPr>
          <p:cNvPr id="4" name="Slide Number Placeholder 3"/>
          <p:cNvSpPr>
            <a:spLocks noGrp="1"/>
          </p:cNvSpPr>
          <p:nvPr>
            <p:ph type="sldNum" sz="quarter" idx="10"/>
          </p:nvPr>
        </p:nvSpPr>
        <p:spPr/>
        <p:txBody>
          <a:bodyPr/>
          <a:lstStyle/>
          <a:p>
            <a:fld id="{548429F1-DC4C-4EFB-8C06-C9B834569BA6}" type="slidenum">
              <a:rPr lang="en-US" smtClean="0"/>
              <a:t>44</a:t>
            </a:fld>
            <a:endParaRPr lang="en-US"/>
          </a:p>
        </p:txBody>
      </p:sp>
    </p:spTree>
    <p:extLst>
      <p:ext uri="{BB962C8B-B14F-4D97-AF65-F5344CB8AC3E}">
        <p14:creationId xmlns:p14="http://schemas.microsoft.com/office/powerpoint/2010/main" val="2143619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in practice, there are several challenges in acoustic passive tracking. </a:t>
            </a:r>
            <a:r>
              <a:rPr lang="en-US" baseline="0" dirty="0"/>
              <a:t>First of all, the received signals from the microphone is the combination of all of the reflected signal including the signal reflected by the finger. Therefore, even if the finger movement causes the phase change, it is difficult to observe it because of the other reflections</a:t>
            </a:r>
            <a:endParaRPr lang="en-US" dirty="0"/>
          </a:p>
        </p:txBody>
      </p:sp>
      <p:sp>
        <p:nvSpPr>
          <p:cNvPr id="4" name="Slide Number Placeholder 3"/>
          <p:cNvSpPr>
            <a:spLocks noGrp="1"/>
          </p:cNvSpPr>
          <p:nvPr>
            <p:ph type="sldNum" sz="quarter" idx="10"/>
          </p:nvPr>
        </p:nvSpPr>
        <p:spPr/>
        <p:txBody>
          <a:bodyPr/>
          <a:lstStyle/>
          <a:p>
            <a:fld id="{548429F1-DC4C-4EFB-8C06-C9B834569BA6}" type="slidenum">
              <a:rPr lang="en-US" smtClean="0"/>
              <a:t>46</a:t>
            </a:fld>
            <a:endParaRPr lang="en-US"/>
          </a:p>
        </p:txBody>
      </p:sp>
    </p:spTree>
    <p:extLst>
      <p:ext uri="{BB962C8B-B14F-4D97-AF65-F5344CB8AC3E}">
        <p14:creationId xmlns:p14="http://schemas.microsoft.com/office/powerpoint/2010/main" val="316329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Moreover, what</a:t>
            </a:r>
            <a:r>
              <a:rPr lang="en-US" baseline="0" dirty="0"/>
              <a:t> makes it more difficult is when there are multiple moving objects. If multiple objects cause different phase change, it becomes really challenging to separately observe them. Considering that this tracking technique will be used for smart watch and VR devices that are exposed to the movement of the surrounding objects, this is very serious problem that we have to address in practice. </a:t>
            </a:r>
          </a:p>
        </p:txBody>
      </p:sp>
      <p:sp>
        <p:nvSpPr>
          <p:cNvPr id="4" name="Slide Number Placeholder 3"/>
          <p:cNvSpPr>
            <a:spLocks noGrp="1"/>
          </p:cNvSpPr>
          <p:nvPr>
            <p:ph type="sldNum" sz="quarter" idx="10"/>
          </p:nvPr>
        </p:nvSpPr>
        <p:spPr/>
        <p:txBody>
          <a:bodyPr/>
          <a:lstStyle/>
          <a:p>
            <a:fld id="{548429F1-DC4C-4EFB-8C06-C9B834569BA6}" type="slidenum">
              <a:rPr lang="en-US" smtClean="0"/>
              <a:t>47</a:t>
            </a:fld>
            <a:endParaRPr lang="en-US"/>
          </a:p>
        </p:txBody>
      </p:sp>
    </p:spTree>
    <p:extLst>
      <p:ext uri="{BB962C8B-B14F-4D97-AF65-F5344CB8AC3E}">
        <p14:creationId xmlns:p14="http://schemas.microsoft.com/office/powerpoint/2010/main" val="700825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Strata, we address these challenges by tracking the object using the channel impulse response. CIR is </a:t>
            </a:r>
            <a:r>
              <a:rPr lang="en-US" baseline="0" dirty="0"/>
              <a:t>characterization of all of the reflected paths between transmitter and the receiver. It is represented as the complex vector h[n], where each element includes the signal path information in different delays.  Let’s say there are three different reflecting objects in the channel. Depending on the delay of them, they are represented in different elements in the channel impulse response vector. This is a general mathematical representation of the channel. It is represented as a complex number where the magnitude is determined by the strength of the reflected signal, and the phase is determined by the delay. Here I presented only 3 reflector, but in practice, there are much more reflectors, and the profile of the multiple reflectors in a single element are  linearly added.</a:t>
            </a:r>
          </a:p>
          <a:p>
            <a:endParaRPr lang="en-US" dirty="0"/>
          </a:p>
          <a:p>
            <a:r>
              <a:rPr lang="en-US" dirty="0"/>
              <a:t>In the remainder the talk, I will explain how to get the CIR from the acoustic channel, and how to track the finger movement using it.</a:t>
            </a:r>
          </a:p>
          <a:p>
            <a:endParaRPr lang="en-US" dirty="0"/>
          </a:p>
        </p:txBody>
      </p:sp>
      <p:sp>
        <p:nvSpPr>
          <p:cNvPr id="4" name="Slide Number Placeholder 3"/>
          <p:cNvSpPr>
            <a:spLocks noGrp="1"/>
          </p:cNvSpPr>
          <p:nvPr>
            <p:ph type="sldNum" sz="quarter" idx="10"/>
          </p:nvPr>
        </p:nvSpPr>
        <p:spPr/>
        <p:txBody>
          <a:bodyPr/>
          <a:lstStyle/>
          <a:p>
            <a:fld id="{548429F1-DC4C-4EFB-8C06-C9B834569BA6}" type="slidenum">
              <a:rPr lang="en-US" smtClean="0"/>
              <a:t>48</a:t>
            </a:fld>
            <a:endParaRPr lang="en-US"/>
          </a:p>
        </p:txBody>
      </p:sp>
    </p:spTree>
    <p:extLst>
      <p:ext uri="{BB962C8B-B14F-4D97-AF65-F5344CB8AC3E}">
        <p14:creationId xmlns:p14="http://schemas.microsoft.com/office/powerpoint/2010/main" val="188758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2F2CAD-3A65-C24F-8C6E-53483CFF24C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293572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F2CAD-3A65-C24F-8C6E-53483CFF24C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399958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F2CAD-3A65-C24F-8C6E-53483CFF24C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1121880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F2CAD-3A65-C24F-8C6E-53483CFF24C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377766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2F2CAD-3A65-C24F-8C6E-53483CFF24C0}" type="datetimeFigureOut">
              <a:rPr lang="en-US" smtClean="0"/>
              <a:t>2/21/19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355781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2F2CAD-3A65-C24F-8C6E-53483CFF24C0}"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218324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2F2CAD-3A65-C24F-8C6E-53483CFF24C0}" type="datetimeFigureOut">
              <a:rPr lang="en-US" smtClean="0"/>
              <a:t>2/21/19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343215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2F2CAD-3A65-C24F-8C6E-53483CFF24C0}" type="datetimeFigureOut">
              <a:rPr lang="en-US" smtClean="0"/>
              <a:t>2/21/19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292480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F2CAD-3A65-C24F-8C6E-53483CFF24C0}" type="datetimeFigureOut">
              <a:rPr lang="en-US" smtClean="0"/>
              <a:t>2/21/19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122424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2F2CAD-3A65-C24F-8C6E-53483CFF24C0}"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214690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2F2CAD-3A65-C24F-8C6E-53483CFF24C0}" type="datetimeFigureOut">
              <a:rPr lang="en-US" smtClean="0"/>
              <a:t>2/21/19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8DE9A-9F1E-E241-AE61-67432D23D3F3}" type="slidenum">
              <a:rPr lang="en-US" smtClean="0"/>
              <a:t>‹#›</a:t>
            </a:fld>
            <a:endParaRPr lang="en-US"/>
          </a:p>
        </p:txBody>
      </p:sp>
    </p:spTree>
    <p:extLst>
      <p:ext uri="{BB962C8B-B14F-4D97-AF65-F5344CB8AC3E}">
        <p14:creationId xmlns:p14="http://schemas.microsoft.com/office/powerpoint/2010/main" val="113420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F2CAD-3A65-C24F-8C6E-53483CFF24C0}" type="datetimeFigureOut">
              <a:rPr lang="en-US" smtClean="0"/>
              <a:t>2/21/19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8DE9A-9F1E-E241-AE61-67432D23D3F3}" type="slidenum">
              <a:rPr lang="en-US" smtClean="0"/>
              <a:t>‹#›</a:t>
            </a:fld>
            <a:endParaRPr lang="en-US"/>
          </a:p>
        </p:txBody>
      </p:sp>
    </p:spTree>
    <p:extLst>
      <p:ext uri="{BB962C8B-B14F-4D97-AF65-F5344CB8AC3E}">
        <p14:creationId xmlns:p14="http://schemas.microsoft.com/office/powerpoint/2010/main" val="2162060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g"/></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jpeg"/></Relationships>
</file>

<file path=ppt/slides/_rels/slide4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39.png"/><Relationship Id="rId7"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41.jpeg"/><Relationship Id="rId7" Type="http://schemas.openxmlformats.org/officeDocument/2006/relationships/image" Target="../media/image38.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43.emf"/><Relationship Id="rId10" Type="http://schemas.openxmlformats.org/officeDocument/2006/relationships/image" Target="../media/image44.emf"/><Relationship Id="rId4" Type="http://schemas.openxmlformats.org/officeDocument/2006/relationships/image" Target="../media/image42.jpeg"/><Relationship Id="rId9" Type="http://schemas.openxmlformats.org/officeDocument/2006/relationships/image" Target="../media/image40.jpeg"/></Relationships>
</file>

<file path=ppt/slides/_rels/slide47.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42.jpeg"/><Relationship Id="rId7" Type="http://schemas.openxmlformats.org/officeDocument/2006/relationships/image" Target="../media/image39.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jpeg"/><Relationship Id="rId10" Type="http://schemas.openxmlformats.org/officeDocument/2006/relationships/image" Target="../media/image45.jpeg"/><Relationship Id="rId4" Type="http://schemas.openxmlformats.org/officeDocument/2006/relationships/image" Target="../media/image43.emf"/><Relationship Id="rId9" Type="http://schemas.openxmlformats.org/officeDocument/2006/relationships/image" Target="../media/image44.emf"/></Relationships>
</file>

<file path=ppt/slides/_rels/slide48.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270.png"/><Relationship Id="rId7"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42.jpeg"/><Relationship Id="rId5" Type="http://schemas.openxmlformats.org/officeDocument/2006/relationships/image" Target="../media/image51.png"/><Relationship Id="rId10" Type="http://schemas.openxmlformats.org/officeDocument/2006/relationships/image" Target="../media/image48.jpeg"/><Relationship Id="rId4" Type="http://schemas.openxmlformats.org/officeDocument/2006/relationships/image" Target="../media/image50.png"/><Relationship Id="rId9" Type="http://schemas.openxmlformats.org/officeDocument/2006/relationships/image" Target="../media/image47.jpeg"/></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7.xml"/><Relationship Id="rId4" Type="http://schemas.openxmlformats.org/officeDocument/2006/relationships/image" Target="../media/image220.png"/></Relationships>
</file>

<file path=ppt/slides/_rels/slide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260.png"/><Relationship Id="rId4" Type="http://schemas.openxmlformats.org/officeDocument/2006/relationships/image" Target="../media/image250.png"/></Relationships>
</file>

<file path=ppt/slides/_rels/slide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B48243-B1B9-1D4E-96CA-EF21A57879F2}"/>
              </a:ext>
            </a:extLst>
          </p:cNvPr>
          <p:cNvSpPr txBox="1"/>
          <p:nvPr/>
        </p:nvSpPr>
        <p:spPr>
          <a:xfrm>
            <a:off x="507321" y="519672"/>
            <a:ext cx="8145178" cy="1754326"/>
          </a:xfrm>
          <a:prstGeom prst="rect">
            <a:avLst/>
          </a:prstGeom>
          <a:noFill/>
        </p:spPr>
        <p:txBody>
          <a:bodyPr wrap="none" rtlCol="0">
            <a:spAutoFit/>
          </a:bodyPr>
          <a:lstStyle/>
          <a:p>
            <a:pPr algn="ctr"/>
            <a:r>
              <a:rPr lang="en-US" sz="3600" b="1" dirty="0">
                <a:solidFill>
                  <a:schemeClr val="accent1">
                    <a:lumMod val="75000"/>
                  </a:schemeClr>
                </a:solidFill>
                <a:latin typeface="Lucida Bright" panose="02040602050505020304" pitchFamily="18" charset="77"/>
              </a:rPr>
              <a:t>Lecture 3.2</a:t>
            </a:r>
          </a:p>
          <a:p>
            <a:pPr algn="ctr"/>
            <a:r>
              <a:rPr lang="en-US" sz="3600" b="1" dirty="0">
                <a:solidFill>
                  <a:schemeClr val="accent1">
                    <a:lumMod val="75000"/>
                  </a:schemeClr>
                </a:solidFill>
                <a:latin typeface="Lucida Bright" panose="02040602050505020304" pitchFamily="18" charset="77"/>
              </a:rPr>
              <a:t>Ranging and tracking using sound</a:t>
            </a:r>
          </a:p>
          <a:p>
            <a:pPr algn="ctr"/>
            <a:r>
              <a:rPr lang="en-US" sz="3600" b="1" dirty="0">
                <a:solidFill>
                  <a:schemeClr val="accent1">
                    <a:lumMod val="75000"/>
                  </a:schemeClr>
                </a:solidFill>
                <a:latin typeface="Lucida Bright" panose="02040602050505020304" pitchFamily="18" charset="77"/>
              </a:rPr>
              <a:t>(Part 2)</a:t>
            </a:r>
          </a:p>
        </p:txBody>
      </p:sp>
      <p:sp>
        <p:nvSpPr>
          <p:cNvPr id="3" name="TextBox 2">
            <a:extLst>
              <a:ext uri="{FF2B5EF4-FFF2-40B4-BE49-F238E27FC236}">
                <a16:creationId xmlns:a16="http://schemas.microsoft.com/office/drawing/2014/main" id="{9AAAAF43-A211-FA43-9ECD-BD7ECAB7B7B5}"/>
              </a:ext>
            </a:extLst>
          </p:cNvPr>
          <p:cNvSpPr txBox="1"/>
          <p:nvPr/>
        </p:nvSpPr>
        <p:spPr>
          <a:xfrm>
            <a:off x="2483164" y="2326918"/>
            <a:ext cx="4180953" cy="461665"/>
          </a:xfrm>
          <a:prstGeom prst="rect">
            <a:avLst/>
          </a:prstGeom>
          <a:noFill/>
        </p:spPr>
        <p:txBody>
          <a:bodyPr wrap="none" rtlCol="0">
            <a:spAutoFit/>
          </a:bodyPr>
          <a:lstStyle/>
          <a:p>
            <a:r>
              <a:rPr lang="en-US" sz="2400" b="1" dirty="0">
                <a:latin typeface="Lucida Bright" panose="02040602050505020304" pitchFamily="18" charset="77"/>
              </a:rPr>
              <a:t>CMSC 818W : Spring 2019</a:t>
            </a:r>
          </a:p>
        </p:txBody>
      </p:sp>
      <p:sp>
        <p:nvSpPr>
          <p:cNvPr id="4" name="TextBox 3">
            <a:extLst>
              <a:ext uri="{FF2B5EF4-FFF2-40B4-BE49-F238E27FC236}">
                <a16:creationId xmlns:a16="http://schemas.microsoft.com/office/drawing/2014/main" id="{8187DE64-F4A8-E345-B743-9A4B9B5ED1E5}"/>
              </a:ext>
            </a:extLst>
          </p:cNvPr>
          <p:cNvSpPr txBox="1"/>
          <p:nvPr/>
        </p:nvSpPr>
        <p:spPr>
          <a:xfrm>
            <a:off x="3446531" y="4090226"/>
            <a:ext cx="2250937" cy="461665"/>
          </a:xfrm>
          <a:prstGeom prst="rect">
            <a:avLst/>
          </a:prstGeom>
          <a:noFill/>
        </p:spPr>
        <p:txBody>
          <a:bodyPr wrap="none" rtlCol="0">
            <a:spAutoFit/>
          </a:bodyPr>
          <a:lstStyle/>
          <a:p>
            <a:r>
              <a:rPr lang="en-US" sz="2400" b="1" dirty="0">
                <a:latin typeface="Lucida Bright" panose="02040602050505020304" pitchFamily="18" charset="77"/>
              </a:rPr>
              <a:t>Nirupam Roy</a:t>
            </a:r>
          </a:p>
        </p:txBody>
      </p:sp>
      <p:sp>
        <p:nvSpPr>
          <p:cNvPr id="5" name="TextBox 4">
            <a:extLst>
              <a:ext uri="{FF2B5EF4-FFF2-40B4-BE49-F238E27FC236}">
                <a16:creationId xmlns:a16="http://schemas.microsoft.com/office/drawing/2014/main" id="{FCF00F32-58EB-5F47-96BB-3CEA307473DC}"/>
              </a:ext>
            </a:extLst>
          </p:cNvPr>
          <p:cNvSpPr txBox="1"/>
          <p:nvPr/>
        </p:nvSpPr>
        <p:spPr>
          <a:xfrm>
            <a:off x="3143609" y="2962180"/>
            <a:ext cx="2874505" cy="769441"/>
          </a:xfrm>
          <a:prstGeom prst="rect">
            <a:avLst/>
          </a:prstGeom>
          <a:noFill/>
        </p:spPr>
        <p:txBody>
          <a:bodyPr wrap="none" rtlCol="0">
            <a:spAutoFit/>
          </a:bodyPr>
          <a:lstStyle/>
          <a:p>
            <a:pPr algn="ctr"/>
            <a:r>
              <a:rPr lang="en-US" sz="2200" b="1" dirty="0">
                <a:latin typeface="Lucida Bright" panose="02040602050505020304" pitchFamily="18" charset="77"/>
              </a:rPr>
              <a:t>Tu-Th 2:00-3:15pm</a:t>
            </a:r>
          </a:p>
          <a:p>
            <a:pPr algn="ctr"/>
            <a:r>
              <a:rPr lang="en-US" sz="2200" b="1" dirty="0">
                <a:latin typeface="Lucida Bright" panose="02040602050505020304" pitchFamily="18" charset="77"/>
              </a:rPr>
              <a:t>CSI 2118</a:t>
            </a:r>
          </a:p>
        </p:txBody>
      </p:sp>
      <p:pic>
        <p:nvPicPr>
          <p:cNvPr id="7" name="Picture 6">
            <a:extLst>
              <a:ext uri="{FF2B5EF4-FFF2-40B4-BE49-F238E27FC236}">
                <a16:creationId xmlns:a16="http://schemas.microsoft.com/office/drawing/2014/main" id="{57B99063-0931-C448-A59B-CAB01B51A763}"/>
              </a:ext>
            </a:extLst>
          </p:cNvPr>
          <p:cNvPicPr>
            <a:picLocks noChangeAspect="1"/>
          </p:cNvPicPr>
          <p:nvPr/>
        </p:nvPicPr>
        <p:blipFill>
          <a:blip r:embed="rId2"/>
          <a:stretch>
            <a:fillRect/>
          </a:stretch>
        </p:blipFill>
        <p:spPr>
          <a:xfrm>
            <a:off x="2690318" y="5322543"/>
            <a:ext cx="3204916" cy="1113230"/>
          </a:xfrm>
          <a:prstGeom prst="rect">
            <a:avLst/>
          </a:prstGeom>
        </p:spPr>
      </p:pic>
      <p:sp>
        <p:nvSpPr>
          <p:cNvPr id="8" name="TextBox 7">
            <a:extLst>
              <a:ext uri="{FF2B5EF4-FFF2-40B4-BE49-F238E27FC236}">
                <a16:creationId xmlns:a16="http://schemas.microsoft.com/office/drawing/2014/main" id="{B97B26BE-F2FA-4E40-AE66-CEFE84E4BC72}"/>
              </a:ext>
            </a:extLst>
          </p:cNvPr>
          <p:cNvSpPr txBox="1"/>
          <p:nvPr/>
        </p:nvSpPr>
        <p:spPr>
          <a:xfrm>
            <a:off x="3458389" y="4551891"/>
            <a:ext cx="2243032" cy="400110"/>
          </a:xfrm>
          <a:prstGeom prst="rect">
            <a:avLst/>
          </a:prstGeom>
          <a:noFill/>
        </p:spPr>
        <p:txBody>
          <a:bodyPr wrap="square" rtlCol="0">
            <a:spAutoFit/>
          </a:bodyPr>
          <a:lstStyle/>
          <a:p>
            <a:pPr algn="ctr"/>
            <a:r>
              <a:rPr lang="en-US" sz="2000" dirty="0">
                <a:solidFill>
                  <a:schemeClr val="bg1">
                    <a:lumMod val="50000"/>
                  </a:schemeClr>
                </a:solidFill>
                <a:latin typeface="Lucida Bright" panose="02040602050505020304" pitchFamily="18" charset="77"/>
              </a:rPr>
              <a:t>Feb. 21</a:t>
            </a:r>
            <a:r>
              <a:rPr lang="en-US" sz="2000" baseline="30000" dirty="0">
                <a:solidFill>
                  <a:schemeClr val="bg1">
                    <a:lumMod val="50000"/>
                  </a:schemeClr>
                </a:solidFill>
                <a:latin typeface="Lucida Bright" panose="02040602050505020304" pitchFamily="18" charset="77"/>
              </a:rPr>
              <a:t>st</a:t>
            </a:r>
            <a:r>
              <a:rPr lang="en-US" sz="2000" dirty="0">
                <a:solidFill>
                  <a:schemeClr val="bg1">
                    <a:lumMod val="50000"/>
                  </a:schemeClr>
                </a:solidFill>
                <a:latin typeface="Lucida Bright" panose="02040602050505020304" pitchFamily="18" charset="77"/>
              </a:rPr>
              <a:t> 2019</a:t>
            </a:r>
          </a:p>
        </p:txBody>
      </p:sp>
    </p:spTree>
    <p:extLst>
      <p:ext uri="{BB962C8B-B14F-4D97-AF65-F5344CB8AC3E}">
        <p14:creationId xmlns:p14="http://schemas.microsoft.com/office/powerpoint/2010/main" val="47229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69EB8-A97A-AC42-90F0-2AF4E661616D}"/>
              </a:ext>
            </a:extLst>
          </p:cNvPr>
          <p:cNvSpPr txBox="1"/>
          <p:nvPr/>
        </p:nvSpPr>
        <p:spPr>
          <a:xfrm>
            <a:off x="0" y="3174712"/>
            <a:ext cx="9144000" cy="584775"/>
          </a:xfrm>
          <a:prstGeom prst="rect">
            <a:avLst/>
          </a:prstGeom>
          <a:solidFill>
            <a:schemeClr val="accent1">
              <a:lumMod val="50000"/>
            </a:schemeClr>
          </a:solidFill>
        </p:spPr>
        <p:txBody>
          <a:bodyPr wrap="square" rtlCol="0">
            <a:spAutoFit/>
          </a:bodyPr>
          <a:lstStyle/>
          <a:p>
            <a:pPr algn="ctr"/>
            <a:r>
              <a:rPr lang="en-US" sz="3200" dirty="0">
                <a:solidFill>
                  <a:schemeClr val="bg1"/>
                </a:solidFill>
              </a:rPr>
              <a:t>Convolution and Impulse response</a:t>
            </a:r>
          </a:p>
        </p:txBody>
      </p:sp>
    </p:spTree>
    <p:extLst>
      <p:ext uri="{BB962C8B-B14F-4D97-AF65-F5344CB8AC3E}">
        <p14:creationId xmlns:p14="http://schemas.microsoft.com/office/powerpoint/2010/main" val="35108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4261DB-0B12-114F-8078-AD27FB357B35}"/>
              </a:ext>
            </a:extLst>
          </p:cNvPr>
          <p:cNvPicPr>
            <a:picLocks noChangeAspect="1"/>
          </p:cNvPicPr>
          <p:nvPr/>
        </p:nvPicPr>
        <p:blipFill>
          <a:blip r:embed="rId2"/>
          <a:stretch>
            <a:fillRect/>
          </a:stretch>
        </p:blipFill>
        <p:spPr>
          <a:xfrm>
            <a:off x="713730" y="3529846"/>
            <a:ext cx="7716540" cy="3142398"/>
          </a:xfrm>
          <a:prstGeom prst="rect">
            <a:avLst/>
          </a:prstGeom>
        </p:spPr>
      </p:pic>
      <p:grpSp>
        <p:nvGrpSpPr>
          <p:cNvPr id="25" name="Group 24">
            <a:extLst>
              <a:ext uri="{FF2B5EF4-FFF2-40B4-BE49-F238E27FC236}">
                <a16:creationId xmlns:a16="http://schemas.microsoft.com/office/drawing/2014/main" id="{8ADB8DBF-5184-B046-913A-9E986C0CF64B}"/>
              </a:ext>
            </a:extLst>
          </p:cNvPr>
          <p:cNvGrpSpPr/>
          <p:nvPr/>
        </p:nvGrpSpPr>
        <p:grpSpPr>
          <a:xfrm>
            <a:off x="404827" y="707419"/>
            <a:ext cx="4512793" cy="2580984"/>
            <a:chOff x="457077" y="543351"/>
            <a:chExt cx="4512793" cy="2580984"/>
          </a:xfrm>
        </p:grpSpPr>
        <p:cxnSp>
          <p:nvCxnSpPr>
            <p:cNvPr id="26" name="Straight Connector 25">
              <a:extLst>
                <a:ext uri="{FF2B5EF4-FFF2-40B4-BE49-F238E27FC236}">
                  <a16:creationId xmlns:a16="http://schemas.microsoft.com/office/drawing/2014/main" id="{24AD5A15-3F58-874B-B936-2F80DB3D5873}"/>
                </a:ext>
              </a:extLst>
            </p:cNvPr>
            <p:cNvCxnSpPr>
              <a:cxnSpLocks/>
            </p:cNvCxnSpPr>
            <p:nvPr/>
          </p:nvCxnSpPr>
          <p:spPr>
            <a:xfrm>
              <a:off x="878366" y="2680945"/>
              <a:ext cx="4091504"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27" name="Straight Connector 26">
              <a:extLst>
                <a:ext uri="{FF2B5EF4-FFF2-40B4-BE49-F238E27FC236}">
                  <a16:creationId xmlns:a16="http://schemas.microsoft.com/office/drawing/2014/main" id="{D92423CC-2C9E-D244-B06A-75D86A3B5D3D}"/>
                </a:ext>
              </a:extLst>
            </p:cNvPr>
            <p:cNvCxnSpPr/>
            <p:nvPr/>
          </p:nvCxnSpPr>
          <p:spPr>
            <a:xfrm flipV="1">
              <a:off x="881299" y="543351"/>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28" name="TextBox 27">
              <a:extLst>
                <a:ext uri="{FF2B5EF4-FFF2-40B4-BE49-F238E27FC236}">
                  <a16:creationId xmlns:a16="http://schemas.microsoft.com/office/drawing/2014/main" id="{562C0950-9A48-6349-9A4A-5A7550B4AFD7}"/>
                </a:ext>
              </a:extLst>
            </p:cNvPr>
            <p:cNvSpPr txBox="1"/>
            <p:nvPr/>
          </p:nvSpPr>
          <p:spPr>
            <a:xfrm rot="16200000">
              <a:off x="24755" y="1507097"/>
              <a:ext cx="1264754" cy="400110"/>
            </a:xfrm>
            <a:prstGeom prst="rect">
              <a:avLst/>
            </a:prstGeom>
            <a:noFill/>
          </p:spPr>
          <p:txBody>
            <a:bodyPr wrap="square" rtlCol="0">
              <a:spAutoFit/>
            </a:bodyPr>
            <a:lstStyle/>
            <a:p>
              <a:pPr algn="ctr"/>
              <a:r>
                <a:rPr lang="en-US" sz="2000" dirty="0"/>
                <a:t>Amplitude</a:t>
              </a:r>
            </a:p>
          </p:txBody>
        </p:sp>
        <p:cxnSp>
          <p:nvCxnSpPr>
            <p:cNvPr id="29" name="Straight Connector 28">
              <a:extLst>
                <a:ext uri="{FF2B5EF4-FFF2-40B4-BE49-F238E27FC236}">
                  <a16:creationId xmlns:a16="http://schemas.microsoft.com/office/drawing/2014/main" id="{2FCCC12C-C4EA-0644-BF7C-F1B1904A4B7A}"/>
                </a:ext>
              </a:extLst>
            </p:cNvPr>
            <p:cNvCxnSpPr/>
            <p:nvPr/>
          </p:nvCxnSpPr>
          <p:spPr>
            <a:xfrm>
              <a:off x="2354688"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8A40C3-CA47-1A45-8466-9893AE1FA12B}"/>
                </a:ext>
              </a:extLst>
            </p:cNvPr>
            <p:cNvCxnSpPr/>
            <p:nvPr/>
          </p:nvCxnSpPr>
          <p:spPr>
            <a:xfrm>
              <a:off x="3820931"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F7DE402-9BA5-B14B-870C-77E684A626AF}"/>
                </a:ext>
              </a:extLst>
            </p:cNvPr>
            <p:cNvSpPr txBox="1"/>
            <p:nvPr/>
          </p:nvSpPr>
          <p:spPr>
            <a:xfrm>
              <a:off x="2031600" y="2755003"/>
              <a:ext cx="646175" cy="369332"/>
            </a:xfrm>
            <a:prstGeom prst="rect">
              <a:avLst/>
            </a:prstGeom>
            <a:noFill/>
          </p:spPr>
          <p:txBody>
            <a:bodyPr wrap="square" rtlCol="0">
              <a:spAutoFit/>
            </a:bodyPr>
            <a:lstStyle/>
            <a:p>
              <a:r>
                <a:rPr lang="en-US" dirty="0"/>
                <a:t>0.25</a:t>
              </a:r>
            </a:p>
          </p:txBody>
        </p:sp>
        <p:sp>
          <p:nvSpPr>
            <p:cNvPr id="36" name="TextBox 35">
              <a:extLst>
                <a:ext uri="{FF2B5EF4-FFF2-40B4-BE49-F238E27FC236}">
                  <a16:creationId xmlns:a16="http://schemas.microsoft.com/office/drawing/2014/main" id="{8A772583-93B0-3B44-A380-CFB021E995F0}"/>
                </a:ext>
              </a:extLst>
            </p:cNvPr>
            <p:cNvSpPr txBox="1"/>
            <p:nvPr/>
          </p:nvSpPr>
          <p:spPr>
            <a:xfrm>
              <a:off x="3482447" y="2748207"/>
              <a:ext cx="646175" cy="369332"/>
            </a:xfrm>
            <a:prstGeom prst="rect">
              <a:avLst/>
            </a:prstGeom>
            <a:noFill/>
          </p:spPr>
          <p:txBody>
            <a:bodyPr wrap="square" rtlCol="0">
              <a:spAutoFit/>
            </a:bodyPr>
            <a:lstStyle/>
            <a:p>
              <a:r>
                <a:rPr lang="en-US" dirty="0"/>
                <a:t>0.50</a:t>
              </a:r>
            </a:p>
          </p:txBody>
        </p:sp>
        <p:sp>
          <p:nvSpPr>
            <p:cNvPr id="40" name="TextBox 39">
              <a:extLst>
                <a:ext uri="{FF2B5EF4-FFF2-40B4-BE49-F238E27FC236}">
                  <a16:creationId xmlns:a16="http://schemas.microsoft.com/office/drawing/2014/main" id="{01B97F85-9DA3-654B-806F-D41E4CDFBDB4}"/>
                </a:ext>
              </a:extLst>
            </p:cNvPr>
            <p:cNvSpPr txBox="1"/>
            <p:nvPr/>
          </p:nvSpPr>
          <p:spPr>
            <a:xfrm>
              <a:off x="3657718" y="2190818"/>
              <a:ext cx="1264754" cy="400110"/>
            </a:xfrm>
            <a:prstGeom prst="rect">
              <a:avLst/>
            </a:prstGeom>
            <a:noFill/>
          </p:spPr>
          <p:txBody>
            <a:bodyPr wrap="square" rtlCol="0">
              <a:spAutoFit/>
            </a:bodyPr>
            <a:lstStyle/>
            <a:p>
              <a:pPr algn="ctr"/>
              <a:r>
                <a:rPr lang="en-US" sz="2000" dirty="0"/>
                <a:t>Time (sec)</a:t>
              </a:r>
            </a:p>
          </p:txBody>
        </p:sp>
        <p:sp>
          <p:nvSpPr>
            <p:cNvPr id="41" name="TextBox 40">
              <a:extLst>
                <a:ext uri="{FF2B5EF4-FFF2-40B4-BE49-F238E27FC236}">
                  <a16:creationId xmlns:a16="http://schemas.microsoft.com/office/drawing/2014/main" id="{C9BF5C9C-BF4F-0942-8CC3-1A84CEB146A6}"/>
                </a:ext>
              </a:extLst>
            </p:cNvPr>
            <p:cNvSpPr txBox="1"/>
            <p:nvPr/>
          </p:nvSpPr>
          <p:spPr>
            <a:xfrm>
              <a:off x="601251" y="2748207"/>
              <a:ext cx="646175" cy="369332"/>
            </a:xfrm>
            <a:prstGeom prst="rect">
              <a:avLst/>
            </a:prstGeom>
            <a:noFill/>
          </p:spPr>
          <p:txBody>
            <a:bodyPr wrap="square" rtlCol="0">
              <a:spAutoFit/>
            </a:bodyPr>
            <a:lstStyle/>
            <a:p>
              <a:r>
                <a:rPr lang="en-US" dirty="0"/>
                <a:t>0.00</a:t>
              </a:r>
            </a:p>
          </p:txBody>
        </p:sp>
      </p:grpSp>
      <p:sp>
        <p:nvSpPr>
          <p:cNvPr id="8" name="Freeform 7">
            <a:extLst>
              <a:ext uri="{FF2B5EF4-FFF2-40B4-BE49-F238E27FC236}">
                <a16:creationId xmlns:a16="http://schemas.microsoft.com/office/drawing/2014/main" id="{49865823-0E15-A946-862B-4AE640A6B64D}"/>
              </a:ext>
            </a:extLst>
          </p:cNvPr>
          <p:cNvSpPr/>
          <p:nvPr/>
        </p:nvSpPr>
        <p:spPr>
          <a:xfrm>
            <a:off x="1117580" y="993970"/>
            <a:ext cx="664791" cy="1852551"/>
          </a:xfrm>
          <a:custGeom>
            <a:avLst/>
            <a:gdLst>
              <a:gd name="connsiteX0" fmla="*/ 0 w 1567543"/>
              <a:gd name="connsiteY0" fmla="*/ 1687463 h 1700526"/>
              <a:gd name="connsiteX1" fmla="*/ 483326 w 1567543"/>
              <a:gd name="connsiteY1" fmla="*/ 1596023 h 1700526"/>
              <a:gd name="connsiteX2" fmla="*/ 666206 w 1567543"/>
              <a:gd name="connsiteY2" fmla="*/ 1047383 h 1700526"/>
              <a:gd name="connsiteX3" fmla="*/ 770708 w 1567543"/>
              <a:gd name="connsiteY3" fmla="*/ 2355 h 1700526"/>
              <a:gd name="connsiteX4" fmla="*/ 849086 w 1567543"/>
              <a:gd name="connsiteY4" fmla="*/ 1360892 h 1700526"/>
              <a:gd name="connsiteX5" fmla="*/ 1567543 w 1567543"/>
              <a:gd name="connsiteY5" fmla="*/ 1700526 h 17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7543" h="1700526">
                <a:moveTo>
                  <a:pt x="0" y="1687463"/>
                </a:moveTo>
                <a:cubicBezTo>
                  <a:pt x="186146" y="1695083"/>
                  <a:pt x="372292" y="1702703"/>
                  <a:pt x="483326" y="1596023"/>
                </a:cubicBezTo>
                <a:cubicBezTo>
                  <a:pt x="594360" y="1489343"/>
                  <a:pt x="618309" y="1312994"/>
                  <a:pt x="666206" y="1047383"/>
                </a:cubicBezTo>
                <a:cubicBezTo>
                  <a:pt x="714103" y="781772"/>
                  <a:pt x="740228" y="-49896"/>
                  <a:pt x="770708" y="2355"/>
                </a:cubicBezTo>
                <a:cubicBezTo>
                  <a:pt x="801188" y="54606"/>
                  <a:pt x="716280" y="1077863"/>
                  <a:pt x="849086" y="1360892"/>
                </a:cubicBezTo>
                <a:cubicBezTo>
                  <a:pt x="981892" y="1643920"/>
                  <a:pt x="1274717" y="1672223"/>
                  <a:pt x="1567543" y="1700526"/>
                </a:cubicBezTo>
              </a:path>
            </a:pathLst>
          </a:custGeom>
          <a:solidFill>
            <a:schemeClr val="accent6">
              <a:lumMod val="60000"/>
              <a:lumOff val="40000"/>
            </a:schemeClr>
          </a:solid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8F4F030-4904-6C40-98F7-F7FA516C3700}"/>
              </a:ext>
            </a:extLst>
          </p:cNvPr>
          <p:cNvSpPr txBox="1"/>
          <p:nvPr/>
        </p:nvSpPr>
        <p:spPr>
          <a:xfrm>
            <a:off x="1438524" y="907666"/>
            <a:ext cx="1264754" cy="400110"/>
          </a:xfrm>
          <a:prstGeom prst="rect">
            <a:avLst/>
          </a:prstGeom>
          <a:noFill/>
        </p:spPr>
        <p:txBody>
          <a:bodyPr wrap="square" rtlCol="0">
            <a:spAutoFit/>
          </a:bodyPr>
          <a:lstStyle/>
          <a:p>
            <a:pPr algn="ctr"/>
            <a:r>
              <a:rPr lang="en-US" sz="2000" dirty="0"/>
              <a:t>Impulse</a:t>
            </a:r>
          </a:p>
        </p:txBody>
      </p:sp>
      <p:sp>
        <p:nvSpPr>
          <p:cNvPr id="9" name="Freeform 8">
            <a:extLst>
              <a:ext uri="{FF2B5EF4-FFF2-40B4-BE49-F238E27FC236}">
                <a16:creationId xmlns:a16="http://schemas.microsoft.com/office/drawing/2014/main" id="{BFA8A65B-F2A6-8643-ACE2-221A8EA290B6}"/>
              </a:ext>
            </a:extLst>
          </p:cNvPr>
          <p:cNvSpPr/>
          <p:nvPr/>
        </p:nvSpPr>
        <p:spPr>
          <a:xfrm>
            <a:off x="3312752" y="792023"/>
            <a:ext cx="2468880" cy="509452"/>
          </a:xfrm>
          <a:custGeom>
            <a:avLst/>
            <a:gdLst>
              <a:gd name="connsiteX0" fmla="*/ 0 w 2468880"/>
              <a:gd name="connsiteY0" fmla="*/ 0 h 509452"/>
              <a:gd name="connsiteX1" fmla="*/ 1724297 w 2468880"/>
              <a:gd name="connsiteY1" fmla="*/ 52252 h 509452"/>
              <a:gd name="connsiteX2" fmla="*/ 2468880 w 2468880"/>
              <a:gd name="connsiteY2" fmla="*/ 509452 h 509452"/>
            </a:gdLst>
            <a:ahLst/>
            <a:cxnLst>
              <a:cxn ang="0">
                <a:pos x="connsiteX0" y="connsiteY0"/>
              </a:cxn>
              <a:cxn ang="0">
                <a:pos x="connsiteX1" y="connsiteY1"/>
              </a:cxn>
              <a:cxn ang="0">
                <a:pos x="connsiteX2" y="connsiteY2"/>
              </a:cxn>
            </a:cxnLst>
            <a:rect l="l" t="t" r="r" b="b"/>
            <a:pathLst>
              <a:path w="2468880" h="509452">
                <a:moveTo>
                  <a:pt x="0" y="0"/>
                </a:moveTo>
                <a:lnTo>
                  <a:pt x="1724297" y="52252"/>
                </a:lnTo>
                <a:cubicBezTo>
                  <a:pt x="2135777" y="137161"/>
                  <a:pt x="2302328" y="323306"/>
                  <a:pt x="2468880" y="509452"/>
                </a:cubicBez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FC36D995-5D6F-7147-B96A-16CDAA6BA796}"/>
              </a:ext>
            </a:extLst>
          </p:cNvPr>
          <p:cNvSpPr txBox="1"/>
          <p:nvPr/>
        </p:nvSpPr>
        <p:spPr>
          <a:xfrm>
            <a:off x="5485459" y="1401471"/>
            <a:ext cx="2014409" cy="1323439"/>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000" dirty="0">
                <a:solidFill>
                  <a:schemeClr val="bg1"/>
                </a:solidFill>
              </a:rPr>
              <a:t>Room’s acoustic environment (reflections, absorption etc.)</a:t>
            </a:r>
          </a:p>
        </p:txBody>
      </p:sp>
      <p:sp>
        <p:nvSpPr>
          <p:cNvPr id="47" name="TextBox 46">
            <a:extLst>
              <a:ext uri="{FF2B5EF4-FFF2-40B4-BE49-F238E27FC236}">
                <a16:creationId xmlns:a16="http://schemas.microsoft.com/office/drawing/2014/main" id="{94C71E98-5150-A740-BCD6-44081D42A1C2}"/>
              </a:ext>
            </a:extLst>
          </p:cNvPr>
          <p:cNvSpPr txBox="1"/>
          <p:nvPr/>
        </p:nvSpPr>
        <p:spPr>
          <a:xfrm>
            <a:off x="3498101" y="3375419"/>
            <a:ext cx="2628379"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Impulse Response</a:t>
            </a:r>
          </a:p>
        </p:txBody>
      </p:sp>
      <p:sp>
        <p:nvSpPr>
          <p:cNvPr id="16" name="Freeform 15">
            <a:extLst>
              <a:ext uri="{FF2B5EF4-FFF2-40B4-BE49-F238E27FC236}">
                <a16:creationId xmlns:a16="http://schemas.microsoft.com/office/drawing/2014/main" id="{2868D355-7F44-7643-A4D5-9183B0B299BE}"/>
              </a:ext>
            </a:extLst>
          </p:cNvPr>
          <p:cNvSpPr/>
          <p:nvPr/>
        </p:nvSpPr>
        <p:spPr>
          <a:xfrm>
            <a:off x="5812971" y="2821577"/>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9" name="TextBox 18">
            <a:extLst>
              <a:ext uri="{FF2B5EF4-FFF2-40B4-BE49-F238E27FC236}">
                <a16:creationId xmlns:a16="http://schemas.microsoft.com/office/drawing/2014/main" id="{6B429026-D6CF-1142-831B-683240EF429E}"/>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a:t>
            </a:r>
          </a:p>
        </p:txBody>
      </p:sp>
    </p:spTree>
    <p:extLst>
      <p:ext uri="{BB962C8B-B14F-4D97-AF65-F5344CB8AC3E}">
        <p14:creationId xmlns:p14="http://schemas.microsoft.com/office/powerpoint/2010/main" val="209176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1C6104CE-40AF-DA47-B23B-75017FECDA06}"/>
              </a:ext>
            </a:extLst>
          </p:cNvPr>
          <p:cNvGrpSpPr/>
          <p:nvPr/>
        </p:nvGrpSpPr>
        <p:grpSpPr>
          <a:xfrm>
            <a:off x="404827" y="707419"/>
            <a:ext cx="4512793" cy="2580984"/>
            <a:chOff x="457077" y="543351"/>
            <a:chExt cx="4512793" cy="2580984"/>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878366" y="2680945"/>
              <a:ext cx="4091504"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1" name="Straight Connector 50">
              <a:extLst>
                <a:ext uri="{FF2B5EF4-FFF2-40B4-BE49-F238E27FC236}">
                  <a16:creationId xmlns:a16="http://schemas.microsoft.com/office/drawing/2014/main" id="{564A2725-7B45-C145-8051-50F56033CF2C}"/>
                </a:ext>
              </a:extLst>
            </p:cNvPr>
            <p:cNvCxnSpPr/>
            <p:nvPr/>
          </p:nvCxnSpPr>
          <p:spPr>
            <a:xfrm flipV="1">
              <a:off x="881299" y="543351"/>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2" name="TextBox 51">
              <a:extLst>
                <a:ext uri="{FF2B5EF4-FFF2-40B4-BE49-F238E27FC236}">
                  <a16:creationId xmlns:a16="http://schemas.microsoft.com/office/drawing/2014/main" id="{7CC77E57-B0B2-DE46-B1D4-668362783167}"/>
                </a:ext>
              </a:extLst>
            </p:cNvPr>
            <p:cNvSpPr txBox="1"/>
            <p:nvPr/>
          </p:nvSpPr>
          <p:spPr>
            <a:xfrm rot="16200000">
              <a:off x="24755" y="1507097"/>
              <a:ext cx="1264754" cy="400110"/>
            </a:xfrm>
            <a:prstGeom prst="rect">
              <a:avLst/>
            </a:prstGeom>
            <a:noFill/>
          </p:spPr>
          <p:txBody>
            <a:bodyPr wrap="square" rtlCol="0">
              <a:spAutoFit/>
            </a:bodyPr>
            <a:lstStyle/>
            <a:p>
              <a:pPr algn="ctr"/>
              <a:r>
                <a:rPr lang="en-US" sz="2000" dirty="0"/>
                <a:t>Amplitude</a:t>
              </a:r>
            </a:p>
          </p:txBody>
        </p:sp>
        <p:cxnSp>
          <p:nvCxnSpPr>
            <p:cNvPr id="53" name="Straight Connector 52">
              <a:extLst>
                <a:ext uri="{FF2B5EF4-FFF2-40B4-BE49-F238E27FC236}">
                  <a16:creationId xmlns:a16="http://schemas.microsoft.com/office/drawing/2014/main" id="{621C7144-9669-074C-BD54-08558E157C7B}"/>
                </a:ext>
              </a:extLst>
            </p:cNvPr>
            <p:cNvCxnSpPr/>
            <p:nvPr/>
          </p:nvCxnSpPr>
          <p:spPr>
            <a:xfrm>
              <a:off x="2354688"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BE8439E-8D35-A541-84BA-686B420369FB}"/>
                </a:ext>
              </a:extLst>
            </p:cNvPr>
            <p:cNvCxnSpPr/>
            <p:nvPr/>
          </p:nvCxnSpPr>
          <p:spPr>
            <a:xfrm>
              <a:off x="3820931"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075AFCA-001D-BA48-B81D-798CC4878F36}"/>
                </a:ext>
              </a:extLst>
            </p:cNvPr>
            <p:cNvSpPr txBox="1"/>
            <p:nvPr/>
          </p:nvSpPr>
          <p:spPr>
            <a:xfrm>
              <a:off x="2031600" y="2755003"/>
              <a:ext cx="646175" cy="369332"/>
            </a:xfrm>
            <a:prstGeom prst="rect">
              <a:avLst/>
            </a:prstGeom>
            <a:noFill/>
          </p:spPr>
          <p:txBody>
            <a:bodyPr wrap="square" rtlCol="0">
              <a:spAutoFit/>
            </a:bodyPr>
            <a:lstStyle/>
            <a:p>
              <a:r>
                <a:rPr lang="en-US" dirty="0"/>
                <a:t>0.25</a:t>
              </a:r>
            </a:p>
          </p:txBody>
        </p:sp>
        <p:sp>
          <p:nvSpPr>
            <p:cNvPr id="56" name="TextBox 55">
              <a:extLst>
                <a:ext uri="{FF2B5EF4-FFF2-40B4-BE49-F238E27FC236}">
                  <a16:creationId xmlns:a16="http://schemas.microsoft.com/office/drawing/2014/main" id="{DCBBB390-9B45-9F4E-8609-3541EE90E978}"/>
                </a:ext>
              </a:extLst>
            </p:cNvPr>
            <p:cNvSpPr txBox="1"/>
            <p:nvPr/>
          </p:nvSpPr>
          <p:spPr>
            <a:xfrm>
              <a:off x="3482447" y="2748207"/>
              <a:ext cx="646175" cy="369332"/>
            </a:xfrm>
            <a:prstGeom prst="rect">
              <a:avLst/>
            </a:prstGeom>
            <a:noFill/>
          </p:spPr>
          <p:txBody>
            <a:bodyPr wrap="square" rtlCol="0">
              <a:spAutoFit/>
            </a:bodyPr>
            <a:lstStyle/>
            <a:p>
              <a:r>
                <a:rPr lang="en-US" dirty="0"/>
                <a:t>0.50</a:t>
              </a:r>
            </a:p>
          </p:txBody>
        </p:sp>
        <p:sp>
          <p:nvSpPr>
            <p:cNvPr id="57" name="TextBox 56">
              <a:extLst>
                <a:ext uri="{FF2B5EF4-FFF2-40B4-BE49-F238E27FC236}">
                  <a16:creationId xmlns:a16="http://schemas.microsoft.com/office/drawing/2014/main" id="{E0B85872-4CBA-364E-9311-1FC220E391BE}"/>
                </a:ext>
              </a:extLst>
            </p:cNvPr>
            <p:cNvSpPr txBox="1"/>
            <p:nvPr/>
          </p:nvSpPr>
          <p:spPr>
            <a:xfrm>
              <a:off x="3657718" y="2190818"/>
              <a:ext cx="1264754" cy="400110"/>
            </a:xfrm>
            <a:prstGeom prst="rect">
              <a:avLst/>
            </a:prstGeom>
            <a:noFill/>
          </p:spPr>
          <p:txBody>
            <a:bodyPr wrap="square" rtlCol="0">
              <a:spAutoFit/>
            </a:bodyPr>
            <a:lstStyle/>
            <a:p>
              <a:pPr algn="ctr"/>
              <a:r>
                <a:rPr lang="en-US" sz="2000" dirty="0"/>
                <a:t>Time (sec)</a:t>
              </a:r>
            </a:p>
          </p:txBody>
        </p:sp>
        <p:sp>
          <p:nvSpPr>
            <p:cNvPr id="58" name="TextBox 57">
              <a:extLst>
                <a:ext uri="{FF2B5EF4-FFF2-40B4-BE49-F238E27FC236}">
                  <a16:creationId xmlns:a16="http://schemas.microsoft.com/office/drawing/2014/main" id="{7AFDC3AE-21A8-1443-8B0F-8DAF7FD0B9E2}"/>
                </a:ext>
              </a:extLst>
            </p:cNvPr>
            <p:cNvSpPr txBox="1"/>
            <p:nvPr/>
          </p:nvSpPr>
          <p:spPr>
            <a:xfrm>
              <a:off x="601251" y="2748207"/>
              <a:ext cx="646175" cy="369332"/>
            </a:xfrm>
            <a:prstGeom prst="rect">
              <a:avLst/>
            </a:prstGeom>
            <a:noFill/>
          </p:spPr>
          <p:txBody>
            <a:bodyPr wrap="square" rtlCol="0">
              <a:spAutoFit/>
            </a:bodyPr>
            <a:lstStyle/>
            <a:p>
              <a:r>
                <a:rPr lang="en-US" dirty="0"/>
                <a:t>0.00</a:t>
              </a:r>
            </a:p>
          </p:txBody>
        </p:sp>
      </p:grpSp>
      <p:sp>
        <p:nvSpPr>
          <p:cNvPr id="60" name="TextBox 59">
            <a:extLst>
              <a:ext uri="{FF2B5EF4-FFF2-40B4-BE49-F238E27FC236}">
                <a16:creationId xmlns:a16="http://schemas.microsoft.com/office/drawing/2014/main" id="{33F96079-BDC1-4243-B1AB-3F09806244EB}"/>
              </a:ext>
            </a:extLst>
          </p:cNvPr>
          <p:cNvSpPr txBox="1"/>
          <p:nvPr/>
        </p:nvSpPr>
        <p:spPr>
          <a:xfrm>
            <a:off x="1607112" y="1194180"/>
            <a:ext cx="1632029" cy="400110"/>
          </a:xfrm>
          <a:prstGeom prst="rect">
            <a:avLst/>
          </a:prstGeom>
          <a:noFill/>
        </p:spPr>
        <p:txBody>
          <a:bodyPr wrap="square" rtlCol="0">
            <a:spAutoFit/>
          </a:bodyPr>
          <a:lstStyle/>
          <a:p>
            <a:pPr algn="ctr"/>
            <a:r>
              <a:rPr lang="en-US" sz="2000" dirty="0"/>
              <a:t>Unit Impulse</a:t>
            </a:r>
          </a:p>
        </p:txBody>
      </p:sp>
      <p:cxnSp>
        <p:nvCxnSpPr>
          <p:cNvPr id="3" name="Straight Arrow Connector 2">
            <a:extLst>
              <a:ext uri="{FF2B5EF4-FFF2-40B4-BE49-F238E27FC236}">
                <a16:creationId xmlns:a16="http://schemas.microsoft.com/office/drawing/2014/main" id="{70E78010-5E4D-344D-8E5F-0E9EAF72F0E8}"/>
              </a:ext>
            </a:extLst>
          </p:cNvPr>
          <p:cNvCxnSpPr/>
          <p:nvPr/>
        </p:nvCxnSpPr>
        <p:spPr>
          <a:xfrm flipV="1">
            <a:off x="1438524" y="1381833"/>
            <a:ext cx="0" cy="1453743"/>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pic>
        <p:nvPicPr>
          <p:cNvPr id="16" name="Picture 15">
            <a:extLst>
              <a:ext uri="{FF2B5EF4-FFF2-40B4-BE49-F238E27FC236}">
                <a16:creationId xmlns:a16="http://schemas.microsoft.com/office/drawing/2014/main" id="{F62710B4-05D7-914F-9D40-ECAC6971FBA1}"/>
              </a:ext>
            </a:extLst>
          </p:cNvPr>
          <p:cNvPicPr>
            <a:picLocks noChangeAspect="1"/>
          </p:cNvPicPr>
          <p:nvPr/>
        </p:nvPicPr>
        <p:blipFill rotWithShape="1">
          <a:blip r:embed="rId2"/>
          <a:srcRect l="42341" t="43504" r="49526" b="35814"/>
          <a:stretch/>
        </p:blipFill>
        <p:spPr>
          <a:xfrm>
            <a:off x="3084724" y="1092051"/>
            <a:ext cx="860059" cy="637473"/>
          </a:xfrm>
          <a:prstGeom prst="rect">
            <a:avLst/>
          </a:prstGeom>
        </p:spPr>
      </p:pic>
    </p:spTree>
    <p:extLst>
      <p:ext uri="{BB962C8B-B14F-4D97-AF65-F5344CB8AC3E}">
        <p14:creationId xmlns:p14="http://schemas.microsoft.com/office/powerpoint/2010/main" val="306122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pic>
        <p:nvPicPr>
          <p:cNvPr id="4" name="Picture 3">
            <a:extLst>
              <a:ext uri="{FF2B5EF4-FFF2-40B4-BE49-F238E27FC236}">
                <a16:creationId xmlns:a16="http://schemas.microsoft.com/office/drawing/2014/main" id="{2A2ACDCB-BB9F-E04D-A196-0E08C333C0E1}"/>
              </a:ext>
            </a:extLst>
          </p:cNvPr>
          <p:cNvPicPr>
            <a:picLocks noChangeAspect="1"/>
          </p:cNvPicPr>
          <p:nvPr/>
        </p:nvPicPr>
        <p:blipFill>
          <a:blip r:embed="rId2"/>
          <a:stretch>
            <a:fillRect/>
          </a:stretch>
        </p:blipFill>
        <p:spPr>
          <a:xfrm>
            <a:off x="1168400" y="2419350"/>
            <a:ext cx="6807200" cy="2019300"/>
          </a:xfrm>
          <a:prstGeom prst="rect">
            <a:avLst/>
          </a:prstGeom>
        </p:spPr>
      </p:pic>
      <p:sp>
        <p:nvSpPr>
          <p:cNvPr id="5" name="TextBox 4">
            <a:extLst>
              <a:ext uri="{FF2B5EF4-FFF2-40B4-BE49-F238E27FC236}">
                <a16:creationId xmlns:a16="http://schemas.microsoft.com/office/drawing/2014/main" id="{FA07C753-50E3-054C-8AF5-4327A8D062D4}"/>
              </a:ext>
            </a:extLst>
          </p:cNvPr>
          <p:cNvSpPr txBox="1"/>
          <p:nvPr/>
        </p:nvSpPr>
        <p:spPr>
          <a:xfrm>
            <a:off x="1607112" y="1194180"/>
            <a:ext cx="1632029" cy="400110"/>
          </a:xfrm>
          <a:prstGeom prst="rect">
            <a:avLst/>
          </a:prstGeom>
          <a:noFill/>
        </p:spPr>
        <p:txBody>
          <a:bodyPr wrap="square" rtlCol="0">
            <a:spAutoFit/>
          </a:bodyPr>
          <a:lstStyle/>
          <a:p>
            <a:pPr algn="ctr"/>
            <a:r>
              <a:rPr lang="en-US" sz="2000" dirty="0"/>
              <a:t>Unit Impulse</a:t>
            </a:r>
          </a:p>
        </p:txBody>
      </p:sp>
      <p:pic>
        <p:nvPicPr>
          <p:cNvPr id="6" name="Picture 5">
            <a:extLst>
              <a:ext uri="{FF2B5EF4-FFF2-40B4-BE49-F238E27FC236}">
                <a16:creationId xmlns:a16="http://schemas.microsoft.com/office/drawing/2014/main" id="{B169C8E9-889C-6241-B0CB-7000F9446C33}"/>
              </a:ext>
            </a:extLst>
          </p:cNvPr>
          <p:cNvPicPr>
            <a:picLocks noChangeAspect="1"/>
          </p:cNvPicPr>
          <p:nvPr/>
        </p:nvPicPr>
        <p:blipFill rotWithShape="1">
          <a:blip r:embed="rId3"/>
          <a:srcRect l="42341" t="43504" r="49526" b="35814"/>
          <a:stretch/>
        </p:blipFill>
        <p:spPr>
          <a:xfrm>
            <a:off x="3084724" y="1092051"/>
            <a:ext cx="860059" cy="637473"/>
          </a:xfrm>
          <a:prstGeom prst="rect">
            <a:avLst/>
          </a:prstGeom>
        </p:spPr>
      </p:pic>
    </p:spTree>
    <p:extLst>
      <p:ext uri="{BB962C8B-B14F-4D97-AF65-F5344CB8AC3E}">
        <p14:creationId xmlns:p14="http://schemas.microsoft.com/office/powerpoint/2010/main" val="401385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pic>
        <p:nvPicPr>
          <p:cNvPr id="3" name="Picture 2">
            <a:extLst>
              <a:ext uri="{FF2B5EF4-FFF2-40B4-BE49-F238E27FC236}">
                <a16:creationId xmlns:a16="http://schemas.microsoft.com/office/drawing/2014/main" id="{5FB6CAF4-504B-E045-A4F9-489B2D6B862D}"/>
              </a:ext>
            </a:extLst>
          </p:cNvPr>
          <p:cNvPicPr>
            <a:picLocks noChangeAspect="1"/>
          </p:cNvPicPr>
          <p:nvPr/>
        </p:nvPicPr>
        <p:blipFill>
          <a:blip r:embed="rId2"/>
          <a:stretch>
            <a:fillRect/>
          </a:stretch>
        </p:blipFill>
        <p:spPr>
          <a:xfrm>
            <a:off x="367157" y="1001671"/>
            <a:ext cx="7944739" cy="2315807"/>
          </a:xfrm>
          <a:prstGeom prst="rect">
            <a:avLst/>
          </a:prstGeom>
        </p:spPr>
      </p:pic>
      <p:pic>
        <p:nvPicPr>
          <p:cNvPr id="6" name="Picture 5">
            <a:extLst>
              <a:ext uri="{FF2B5EF4-FFF2-40B4-BE49-F238E27FC236}">
                <a16:creationId xmlns:a16="http://schemas.microsoft.com/office/drawing/2014/main" id="{CA644458-EDDD-0A4F-9D5E-5AEDFB70A3BA}"/>
              </a:ext>
            </a:extLst>
          </p:cNvPr>
          <p:cNvPicPr>
            <a:picLocks noChangeAspect="1"/>
          </p:cNvPicPr>
          <p:nvPr/>
        </p:nvPicPr>
        <p:blipFill>
          <a:blip r:embed="rId3"/>
          <a:stretch>
            <a:fillRect/>
          </a:stretch>
        </p:blipFill>
        <p:spPr>
          <a:xfrm>
            <a:off x="338709" y="4099119"/>
            <a:ext cx="8805291" cy="1905508"/>
          </a:xfrm>
          <a:prstGeom prst="rect">
            <a:avLst/>
          </a:prstGeom>
        </p:spPr>
      </p:pic>
      <p:sp>
        <p:nvSpPr>
          <p:cNvPr id="2" name="Rectangle 1">
            <a:extLst>
              <a:ext uri="{FF2B5EF4-FFF2-40B4-BE49-F238E27FC236}">
                <a16:creationId xmlns:a16="http://schemas.microsoft.com/office/drawing/2014/main" id="{B1561028-7F00-744A-BC2B-9105F4938EDA}"/>
              </a:ext>
            </a:extLst>
          </p:cNvPr>
          <p:cNvSpPr/>
          <p:nvPr/>
        </p:nvSpPr>
        <p:spPr>
          <a:xfrm>
            <a:off x="6431797" y="2820692"/>
            <a:ext cx="1766806" cy="387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8B4CB9-AB0B-244B-B804-7A222CE2E255}"/>
              </a:ext>
            </a:extLst>
          </p:cNvPr>
          <p:cNvSpPr/>
          <p:nvPr/>
        </p:nvSpPr>
        <p:spPr>
          <a:xfrm>
            <a:off x="832104" y="1172687"/>
            <a:ext cx="5258730" cy="656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317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pic>
        <p:nvPicPr>
          <p:cNvPr id="8" name="Picture 7">
            <a:extLst>
              <a:ext uri="{FF2B5EF4-FFF2-40B4-BE49-F238E27FC236}">
                <a16:creationId xmlns:a16="http://schemas.microsoft.com/office/drawing/2014/main" id="{9F4E2C2B-E63F-1341-AF33-7127FE455970}"/>
              </a:ext>
            </a:extLst>
          </p:cNvPr>
          <p:cNvPicPr>
            <a:picLocks noChangeAspect="1"/>
          </p:cNvPicPr>
          <p:nvPr/>
        </p:nvPicPr>
        <p:blipFill rotWithShape="1">
          <a:blip r:embed="rId2"/>
          <a:srcRect r="36985"/>
          <a:stretch/>
        </p:blipFill>
        <p:spPr>
          <a:xfrm>
            <a:off x="402957" y="777389"/>
            <a:ext cx="7626721" cy="3211703"/>
          </a:xfrm>
          <a:prstGeom prst="rect">
            <a:avLst/>
          </a:prstGeom>
        </p:spPr>
      </p:pic>
      <p:sp>
        <p:nvSpPr>
          <p:cNvPr id="2" name="TextBox 1">
            <a:extLst>
              <a:ext uri="{FF2B5EF4-FFF2-40B4-BE49-F238E27FC236}">
                <a16:creationId xmlns:a16="http://schemas.microsoft.com/office/drawing/2014/main" id="{C5A0FFA5-8437-5942-83A0-BE2518FE3B64}"/>
              </a:ext>
            </a:extLst>
          </p:cNvPr>
          <p:cNvSpPr txBox="1"/>
          <p:nvPr/>
        </p:nvSpPr>
        <p:spPr>
          <a:xfrm>
            <a:off x="402957" y="823883"/>
            <a:ext cx="507138" cy="461665"/>
          </a:xfrm>
          <a:prstGeom prst="rect">
            <a:avLst/>
          </a:prstGeom>
          <a:solidFill>
            <a:schemeClr val="bg1"/>
          </a:solidFill>
        </p:spPr>
        <p:txBody>
          <a:bodyPr wrap="square" rtlCol="0">
            <a:spAutoFit/>
          </a:bodyPr>
          <a:lstStyle/>
          <a:p>
            <a:r>
              <a:rPr lang="en-US" sz="2400" dirty="0"/>
              <a:t>3.</a:t>
            </a:r>
          </a:p>
        </p:txBody>
      </p:sp>
      <p:pic>
        <p:nvPicPr>
          <p:cNvPr id="6" name="Picture 5">
            <a:extLst>
              <a:ext uri="{FF2B5EF4-FFF2-40B4-BE49-F238E27FC236}">
                <a16:creationId xmlns:a16="http://schemas.microsoft.com/office/drawing/2014/main" id="{9D9EF460-0825-5749-A766-0844392D506B}"/>
              </a:ext>
            </a:extLst>
          </p:cNvPr>
          <p:cNvPicPr>
            <a:picLocks noChangeAspect="1"/>
          </p:cNvPicPr>
          <p:nvPr/>
        </p:nvPicPr>
        <p:blipFill rotWithShape="1">
          <a:blip r:embed="rId2"/>
          <a:srcRect l="66021"/>
          <a:stretch/>
        </p:blipFill>
        <p:spPr>
          <a:xfrm>
            <a:off x="2446668" y="3813351"/>
            <a:ext cx="4112470" cy="3211703"/>
          </a:xfrm>
          <a:prstGeom prst="rect">
            <a:avLst/>
          </a:prstGeom>
        </p:spPr>
      </p:pic>
    </p:spTree>
    <p:extLst>
      <p:ext uri="{BB962C8B-B14F-4D97-AF65-F5344CB8AC3E}">
        <p14:creationId xmlns:p14="http://schemas.microsoft.com/office/powerpoint/2010/main" val="59220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2360ECCD-B4CC-3A42-AD8F-00D70D10C749}"/>
              </a:ext>
            </a:extLst>
          </p:cNvPr>
          <p:cNvPicPr>
            <a:picLocks noChangeAspect="1"/>
          </p:cNvPicPr>
          <p:nvPr/>
        </p:nvPicPr>
        <p:blipFill rotWithShape="1">
          <a:blip r:embed="rId2"/>
          <a:srcRect l="5343" t="22157" r="76558" b="35896"/>
          <a:stretch/>
        </p:blipFill>
        <p:spPr>
          <a:xfrm>
            <a:off x="2737531" y="721625"/>
            <a:ext cx="951724" cy="770476"/>
          </a:xfrm>
          <a:prstGeom prst="rect">
            <a:avLst/>
          </a:prstGeom>
        </p:spPr>
      </p:pic>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826116" y="2845013"/>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1" name="Straight Connector 50">
            <a:extLst>
              <a:ext uri="{FF2B5EF4-FFF2-40B4-BE49-F238E27FC236}">
                <a16:creationId xmlns:a16="http://schemas.microsoft.com/office/drawing/2014/main" id="{564A2725-7B45-C145-8051-50F56033CF2C}"/>
              </a:ext>
            </a:extLst>
          </p:cNvPr>
          <p:cNvCxnSpPr/>
          <p:nvPr/>
        </p:nvCxnSpPr>
        <p:spPr>
          <a:xfrm flipV="1">
            <a:off x="829049" y="707419"/>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2" name="TextBox 51">
            <a:extLst>
              <a:ext uri="{FF2B5EF4-FFF2-40B4-BE49-F238E27FC236}">
                <a16:creationId xmlns:a16="http://schemas.microsoft.com/office/drawing/2014/main" id="{7CC77E57-B0B2-DE46-B1D4-668362783167}"/>
              </a:ext>
            </a:extLst>
          </p:cNvPr>
          <p:cNvSpPr txBox="1"/>
          <p:nvPr/>
        </p:nvSpPr>
        <p:spPr>
          <a:xfrm rot="16200000">
            <a:off x="-27495" y="1671165"/>
            <a:ext cx="1264754" cy="400110"/>
          </a:xfrm>
          <a:prstGeom prst="rect">
            <a:avLst/>
          </a:prstGeom>
          <a:noFill/>
        </p:spPr>
        <p:txBody>
          <a:bodyPr wrap="square" rtlCol="0">
            <a:spAutoFit/>
          </a:bodyPr>
          <a:lstStyle/>
          <a:p>
            <a:pPr algn="ctr"/>
            <a:r>
              <a:rPr lang="en-US" sz="2000" dirty="0"/>
              <a:t>Amplitude</a:t>
            </a:r>
          </a:p>
        </p:txBody>
      </p:sp>
      <p:sp>
        <p:nvSpPr>
          <p:cNvPr id="57" name="TextBox 56">
            <a:extLst>
              <a:ext uri="{FF2B5EF4-FFF2-40B4-BE49-F238E27FC236}">
                <a16:creationId xmlns:a16="http://schemas.microsoft.com/office/drawing/2014/main" id="{E0B85872-4CBA-364E-9311-1FC220E391BE}"/>
              </a:ext>
            </a:extLst>
          </p:cNvPr>
          <p:cNvSpPr txBox="1"/>
          <p:nvPr/>
        </p:nvSpPr>
        <p:spPr>
          <a:xfrm>
            <a:off x="2277537" y="2961492"/>
            <a:ext cx="1891905" cy="400110"/>
          </a:xfrm>
          <a:prstGeom prst="rect">
            <a:avLst/>
          </a:prstGeom>
          <a:noFill/>
        </p:spPr>
        <p:txBody>
          <a:bodyPr wrap="square" rtlCol="0">
            <a:spAutoFit/>
          </a:bodyPr>
          <a:lstStyle/>
          <a:p>
            <a:pPr algn="ctr"/>
            <a:r>
              <a:rPr lang="en-US" sz="2000" dirty="0"/>
              <a:t>Time/Sample</a:t>
            </a:r>
          </a:p>
        </p:txBody>
      </p: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20" name="Straight Connector 19">
            <a:extLst>
              <a:ext uri="{FF2B5EF4-FFF2-40B4-BE49-F238E27FC236}">
                <a16:creationId xmlns:a16="http://schemas.microsoft.com/office/drawing/2014/main" id="{11F532D2-D28E-6441-B62B-1FBD923078F7}"/>
              </a:ext>
            </a:extLst>
          </p:cNvPr>
          <p:cNvCxnSpPr/>
          <p:nvPr/>
        </p:nvCxnSpPr>
        <p:spPr>
          <a:xfrm>
            <a:off x="10898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13565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16232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18899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21566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24233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26900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29567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32234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11">
            <a:extLst>
              <a:ext uri="{FF2B5EF4-FFF2-40B4-BE49-F238E27FC236}">
                <a16:creationId xmlns:a16="http://schemas.microsoft.com/office/drawing/2014/main" id="{0E1D8D62-5FCF-3242-96D7-C33ABD5E9D01}"/>
              </a:ext>
            </a:extLst>
          </p:cNvPr>
          <p:cNvSpPr/>
          <p:nvPr/>
        </p:nvSpPr>
        <p:spPr>
          <a:xfrm>
            <a:off x="852406" y="1223341"/>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12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2360ECCD-B4CC-3A42-AD8F-00D70D10C749}"/>
              </a:ext>
            </a:extLst>
          </p:cNvPr>
          <p:cNvPicPr>
            <a:picLocks noChangeAspect="1"/>
          </p:cNvPicPr>
          <p:nvPr/>
        </p:nvPicPr>
        <p:blipFill rotWithShape="1">
          <a:blip r:embed="rId2"/>
          <a:srcRect l="5343" t="22157" r="76558" b="35896"/>
          <a:stretch/>
        </p:blipFill>
        <p:spPr>
          <a:xfrm>
            <a:off x="2737531" y="721625"/>
            <a:ext cx="951724" cy="770476"/>
          </a:xfrm>
          <a:prstGeom prst="rect">
            <a:avLst/>
          </a:prstGeom>
        </p:spPr>
      </p:pic>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826116" y="2845013"/>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1" name="Straight Connector 50">
            <a:extLst>
              <a:ext uri="{FF2B5EF4-FFF2-40B4-BE49-F238E27FC236}">
                <a16:creationId xmlns:a16="http://schemas.microsoft.com/office/drawing/2014/main" id="{564A2725-7B45-C145-8051-50F56033CF2C}"/>
              </a:ext>
            </a:extLst>
          </p:cNvPr>
          <p:cNvCxnSpPr/>
          <p:nvPr/>
        </p:nvCxnSpPr>
        <p:spPr>
          <a:xfrm flipV="1">
            <a:off x="829049" y="707419"/>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2" name="TextBox 51">
            <a:extLst>
              <a:ext uri="{FF2B5EF4-FFF2-40B4-BE49-F238E27FC236}">
                <a16:creationId xmlns:a16="http://schemas.microsoft.com/office/drawing/2014/main" id="{7CC77E57-B0B2-DE46-B1D4-668362783167}"/>
              </a:ext>
            </a:extLst>
          </p:cNvPr>
          <p:cNvSpPr txBox="1"/>
          <p:nvPr/>
        </p:nvSpPr>
        <p:spPr>
          <a:xfrm rot="16200000">
            <a:off x="-27495" y="1671165"/>
            <a:ext cx="1264754" cy="400110"/>
          </a:xfrm>
          <a:prstGeom prst="rect">
            <a:avLst/>
          </a:prstGeom>
          <a:noFill/>
        </p:spPr>
        <p:txBody>
          <a:bodyPr wrap="square" rtlCol="0">
            <a:spAutoFit/>
          </a:bodyPr>
          <a:lstStyle/>
          <a:p>
            <a:pPr algn="ctr"/>
            <a:r>
              <a:rPr lang="en-US" sz="2000" dirty="0"/>
              <a:t>Amplitude</a:t>
            </a:r>
          </a:p>
        </p:txBody>
      </p:sp>
      <p:sp>
        <p:nvSpPr>
          <p:cNvPr id="57" name="TextBox 56">
            <a:extLst>
              <a:ext uri="{FF2B5EF4-FFF2-40B4-BE49-F238E27FC236}">
                <a16:creationId xmlns:a16="http://schemas.microsoft.com/office/drawing/2014/main" id="{E0B85872-4CBA-364E-9311-1FC220E391BE}"/>
              </a:ext>
            </a:extLst>
          </p:cNvPr>
          <p:cNvSpPr txBox="1"/>
          <p:nvPr/>
        </p:nvSpPr>
        <p:spPr>
          <a:xfrm>
            <a:off x="2277537" y="2961492"/>
            <a:ext cx="1891905" cy="400110"/>
          </a:xfrm>
          <a:prstGeom prst="rect">
            <a:avLst/>
          </a:prstGeom>
          <a:noFill/>
        </p:spPr>
        <p:txBody>
          <a:bodyPr wrap="square" rtlCol="0">
            <a:spAutoFit/>
          </a:bodyPr>
          <a:lstStyle/>
          <a:p>
            <a:pPr algn="ctr"/>
            <a:r>
              <a:rPr lang="en-US" sz="2000" dirty="0"/>
              <a:t>Time/Sample</a:t>
            </a:r>
          </a:p>
        </p:txBody>
      </p: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20" name="Straight Connector 19">
            <a:extLst>
              <a:ext uri="{FF2B5EF4-FFF2-40B4-BE49-F238E27FC236}">
                <a16:creationId xmlns:a16="http://schemas.microsoft.com/office/drawing/2014/main" id="{11F532D2-D28E-6441-B62B-1FBD923078F7}"/>
              </a:ext>
            </a:extLst>
          </p:cNvPr>
          <p:cNvCxnSpPr/>
          <p:nvPr/>
        </p:nvCxnSpPr>
        <p:spPr>
          <a:xfrm>
            <a:off x="10898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13565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16232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18899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21566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24233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26900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29567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32234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11">
            <a:extLst>
              <a:ext uri="{FF2B5EF4-FFF2-40B4-BE49-F238E27FC236}">
                <a16:creationId xmlns:a16="http://schemas.microsoft.com/office/drawing/2014/main" id="{0E1D8D62-5FCF-3242-96D7-C33ABD5E9D01}"/>
              </a:ext>
            </a:extLst>
          </p:cNvPr>
          <p:cNvSpPr/>
          <p:nvPr/>
        </p:nvSpPr>
        <p:spPr>
          <a:xfrm>
            <a:off x="852406" y="1223341"/>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EC2C486-C5D7-9A4F-BD27-AA2E2EED257D}"/>
              </a:ext>
            </a:extLst>
          </p:cNvPr>
          <p:cNvCxnSpPr>
            <a:cxnSpLocks/>
          </p:cNvCxnSpPr>
          <p:nvPr/>
        </p:nvCxnSpPr>
        <p:spPr>
          <a:xfrm flipV="1">
            <a:off x="5718155" y="142009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a:extLst>
              <a:ext uri="{FF2B5EF4-FFF2-40B4-BE49-F238E27FC236}">
                <a16:creationId xmlns:a16="http://schemas.microsoft.com/office/drawing/2014/main" id="{955F0E47-F06F-784A-BCEF-60A93BDB608B}"/>
              </a:ext>
            </a:extLst>
          </p:cNvPr>
          <p:cNvCxnSpPr>
            <a:cxnSpLocks/>
          </p:cNvCxnSpPr>
          <p:nvPr/>
        </p:nvCxnSpPr>
        <p:spPr>
          <a:xfrm flipV="1">
            <a:off x="5987672" y="2009028"/>
            <a:ext cx="0" cy="870669"/>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a:extLst>
              <a:ext uri="{FF2B5EF4-FFF2-40B4-BE49-F238E27FC236}">
                <a16:creationId xmlns:a16="http://schemas.microsoft.com/office/drawing/2014/main" id="{06D9DCEC-0DA1-ED4D-B274-83A5293CCBDE}"/>
              </a:ext>
            </a:extLst>
          </p:cNvPr>
          <p:cNvCxnSpPr>
            <a:cxnSpLocks/>
          </p:cNvCxnSpPr>
          <p:nvPr/>
        </p:nvCxnSpPr>
        <p:spPr>
          <a:xfrm flipV="1">
            <a:off x="6257189" y="214851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Arrow Connector 41">
            <a:extLst>
              <a:ext uri="{FF2B5EF4-FFF2-40B4-BE49-F238E27FC236}">
                <a16:creationId xmlns:a16="http://schemas.microsoft.com/office/drawing/2014/main" id="{E2523C7E-ADF8-4E4E-A5D1-4E74C9CB0BAB}"/>
              </a:ext>
            </a:extLst>
          </p:cNvPr>
          <p:cNvCxnSpPr>
            <a:cxnSpLocks/>
          </p:cNvCxnSpPr>
          <p:nvPr/>
        </p:nvCxnSpPr>
        <p:spPr>
          <a:xfrm flipV="1">
            <a:off x="6526706" y="1900540"/>
            <a:ext cx="0" cy="97915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a:extLst>
              <a:ext uri="{FF2B5EF4-FFF2-40B4-BE49-F238E27FC236}">
                <a16:creationId xmlns:a16="http://schemas.microsoft.com/office/drawing/2014/main" id="{6D08D8B9-130D-9E44-B783-1BCEAD4A4097}"/>
              </a:ext>
            </a:extLst>
          </p:cNvPr>
          <p:cNvCxnSpPr>
            <a:cxnSpLocks/>
          </p:cNvCxnSpPr>
          <p:nvPr/>
        </p:nvCxnSpPr>
        <p:spPr>
          <a:xfrm flipV="1">
            <a:off x="6796223" y="162157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Arrow Connector 43">
            <a:extLst>
              <a:ext uri="{FF2B5EF4-FFF2-40B4-BE49-F238E27FC236}">
                <a16:creationId xmlns:a16="http://schemas.microsoft.com/office/drawing/2014/main" id="{0B41508B-FC9E-974D-8CAE-64759EEF27C6}"/>
              </a:ext>
            </a:extLst>
          </p:cNvPr>
          <p:cNvCxnSpPr>
            <a:cxnSpLocks/>
          </p:cNvCxnSpPr>
          <p:nvPr/>
        </p:nvCxnSpPr>
        <p:spPr>
          <a:xfrm flipV="1">
            <a:off x="7034744" y="142009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4">
            <a:extLst>
              <a:ext uri="{FF2B5EF4-FFF2-40B4-BE49-F238E27FC236}">
                <a16:creationId xmlns:a16="http://schemas.microsoft.com/office/drawing/2014/main" id="{E5F1EE05-5E87-9E4E-8623-6E8341605F36}"/>
              </a:ext>
            </a:extLst>
          </p:cNvPr>
          <p:cNvCxnSpPr>
            <a:cxnSpLocks/>
          </p:cNvCxnSpPr>
          <p:nvPr/>
        </p:nvCxnSpPr>
        <p:spPr>
          <a:xfrm flipV="1">
            <a:off x="7304261" y="1248590"/>
            <a:ext cx="0" cy="163110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Arrow Connector 45">
            <a:extLst>
              <a:ext uri="{FF2B5EF4-FFF2-40B4-BE49-F238E27FC236}">
                <a16:creationId xmlns:a16="http://schemas.microsoft.com/office/drawing/2014/main" id="{130F00F3-E9F0-084A-913C-138F3837E419}"/>
              </a:ext>
            </a:extLst>
          </p:cNvPr>
          <p:cNvCxnSpPr>
            <a:cxnSpLocks/>
          </p:cNvCxnSpPr>
          <p:nvPr/>
        </p:nvCxnSpPr>
        <p:spPr>
          <a:xfrm flipV="1">
            <a:off x="7573778" y="142009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a:extLst>
              <a:ext uri="{FF2B5EF4-FFF2-40B4-BE49-F238E27FC236}">
                <a16:creationId xmlns:a16="http://schemas.microsoft.com/office/drawing/2014/main" id="{26E443BA-A67E-1C40-B5DF-56A560A10C0F}"/>
              </a:ext>
            </a:extLst>
          </p:cNvPr>
          <p:cNvCxnSpPr>
            <a:cxnSpLocks/>
          </p:cNvCxnSpPr>
          <p:nvPr/>
        </p:nvCxnSpPr>
        <p:spPr>
          <a:xfrm flipV="1">
            <a:off x="7843295" y="162157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a:extLst>
              <a:ext uri="{FF2B5EF4-FFF2-40B4-BE49-F238E27FC236}">
                <a16:creationId xmlns:a16="http://schemas.microsoft.com/office/drawing/2014/main" id="{EFAE59E1-E757-E44C-8BDF-161B87887BF7}"/>
              </a:ext>
            </a:extLst>
          </p:cNvPr>
          <p:cNvCxnSpPr>
            <a:cxnSpLocks/>
          </p:cNvCxnSpPr>
          <p:nvPr/>
        </p:nvCxnSpPr>
        <p:spPr>
          <a:xfrm flipV="1">
            <a:off x="8112812" y="214851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a:extLst>
              <a:ext uri="{FF2B5EF4-FFF2-40B4-BE49-F238E27FC236}">
                <a16:creationId xmlns:a16="http://schemas.microsoft.com/office/drawing/2014/main" id="{D75053EC-1E68-1D4F-8C68-2CBC139E3073}"/>
              </a:ext>
            </a:extLst>
          </p:cNvPr>
          <p:cNvCxnSpPr>
            <a:cxnSpLocks/>
          </p:cNvCxnSpPr>
          <p:nvPr/>
        </p:nvCxnSpPr>
        <p:spPr>
          <a:xfrm>
            <a:off x="5723898" y="2854760"/>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3" name="Straight Connector 52">
            <a:extLst>
              <a:ext uri="{FF2B5EF4-FFF2-40B4-BE49-F238E27FC236}">
                <a16:creationId xmlns:a16="http://schemas.microsoft.com/office/drawing/2014/main" id="{F772797A-2096-CF4F-9988-16A66B8ECA55}"/>
              </a:ext>
            </a:extLst>
          </p:cNvPr>
          <p:cNvCxnSpPr/>
          <p:nvPr/>
        </p:nvCxnSpPr>
        <p:spPr>
          <a:xfrm flipV="1">
            <a:off x="5726831" y="717166"/>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4" name="TextBox 53">
            <a:extLst>
              <a:ext uri="{FF2B5EF4-FFF2-40B4-BE49-F238E27FC236}">
                <a16:creationId xmlns:a16="http://schemas.microsoft.com/office/drawing/2014/main" id="{5ECB6291-0D02-4B4E-AB56-E0A1E5C5AC0C}"/>
              </a:ext>
            </a:extLst>
          </p:cNvPr>
          <p:cNvSpPr txBox="1"/>
          <p:nvPr/>
        </p:nvSpPr>
        <p:spPr>
          <a:xfrm rot="16200000">
            <a:off x="4870287" y="1680912"/>
            <a:ext cx="1264754" cy="400110"/>
          </a:xfrm>
          <a:prstGeom prst="rect">
            <a:avLst/>
          </a:prstGeom>
          <a:noFill/>
        </p:spPr>
        <p:txBody>
          <a:bodyPr wrap="square" rtlCol="0">
            <a:spAutoFit/>
          </a:bodyPr>
          <a:lstStyle/>
          <a:p>
            <a:pPr algn="ctr"/>
            <a:r>
              <a:rPr lang="en-US" sz="2000" dirty="0"/>
              <a:t>Amplitude</a:t>
            </a:r>
          </a:p>
        </p:txBody>
      </p:sp>
      <p:sp>
        <p:nvSpPr>
          <p:cNvPr id="55" name="TextBox 54">
            <a:extLst>
              <a:ext uri="{FF2B5EF4-FFF2-40B4-BE49-F238E27FC236}">
                <a16:creationId xmlns:a16="http://schemas.microsoft.com/office/drawing/2014/main" id="{43431CAA-31C4-AC41-AD2A-75379C4149BC}"/>
              </a:ext>
            </a:extLst>
          </p:cNvPr>
          <p:cNvSpPr txBox="1"/>
          <p:nvPr/>
        </p:nvSpPr>
        <p:spPr>
          <a:xfrm>
            <a:off x="7175319" y="2971239"/>
            <a:ext cx="1891905" cy="400110"/>
          </a:xfrm>
          <a:prstGeom prst="rect">
            <a:avLst/>
          </a:prstGeom>
          <a:noFill/>
        </p:spPr>
        <p:txBody>
          <a:bodyPr wrap="square" rtlCol="0">
            <a:spAutoFit/>
          </a:bodyPr>
          <a:lstStyle/>
          <a:p>
            <a:pPr algn="ctr"/>
            <a:r>
              <a:rPr lang="en-US" sz="2000" dirty="0"/>
              <a:t>Time/Sample</a:t>
            </a:r>
          </a:p>
        </p:txBody>
      </p:sp>
      <p:cxnSp>
        <p:nvCxnSpPr>
          <p:cNvPr id="56" name="Straight Connector 55">
            <a:extLst>
              <a:ext uri="{FF2B5EF4-FFF2-40B4-BE49-F238E27FC236}">
                <a16:creationId xmlns:a16="http://schemas.microsoft.com/office/drawing/2014/main" id="{34F01075-697E-1342-9B59-B64996F540DA}"/>
              </a:ext>
            </a:extLst>
          </p:cNvPr>
          <p:cNvCxnSpPr/>
          <p:nvPr/>
        </p:nvCxnSpPr>
        <p:spPr>
          <a:xfrm>
            <a:off x="57209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E05B4C-73F4-6441-933F-44FDEBF7CAFD}"/>
              </a:ext>
            </a:extLst>
          </p:cNvPr>
          <p:cNvCxnSpPr/>
          <p:nvPr/>
        </p:nvCxnSpPr>
        <p:spPr>
          <a:xfrm>
            <a:off x="59876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E7B5DC5-9025-A646-9FC1-A8ECC15B87FA}"/>
              </a:ext>
            </a:extLst>
          </p:cNvPr>
          <p:cNvCxnSpPr/>
          <p:nvPr/>
        </p:nvCxnSpPr>
        <p:spPr>
          <a:xfrm>
            <a:off x="62543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5622C8C-2432-E24C-AC31-90377F7D498C}"/>
              </a:ext>
            </a:extLst>
          </p:cNvPr>
          <p:cNvCxnSpPr/>
          <p:nvPr/>
        </p:nvCxnSpPr>
        <p:spPr>
          <a:xfrm>
            <a:off x="65210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7B3130F-AD4F-9A4B-83F6-15F1AACF63C6}"/>
              </a:ext>
            </a:extLst>
          </p:cNvPr>
          <p:cNvCxnSpPr/>
          <p:nvPr/>
        </p:nvCxnSpPr>
        <p:spPr>
          <a:xfrm>
            <a:off x="67877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55BD29-70AC-6A43-8A34-FFA894B01A20}"/>
              </a:ext>
            </a:extLst>
          </p:cNvPr>
          <p:cNvCxnSpPr/>
          <p:nvPr/>
        </p:nvCxnSpPr>
        <p:spPr>
          <a:xfrm>
            <a:off x="70544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C83BB8-DCA3-7444-8FBD-E4A3099B7767}"/>
              </a:ext>
            </a:extLst>
          </p:cNvPr>
          <p:cNvCxnSpPr/>
          <p:nvPr/>
        </p:nvCxnSpPr>
        <p:spPr>
          <a:xfrm>
            <a:off x="73211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32C2CE-3CB3-E146-B2B2-6F9AABC9304A}"/>
              </a:ext>
            </a:extLst>
          </p:cNvPr>
          <p:cNvCxnSpPr/>
          <p:nvPr/>
        </p:nvCxnSpPr>
        <p:spPr>
          <a:xfrm>
            <a:off x="75878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2B6FF11-D420-3849-87A1-2BF3BC1BB27B}"/>
              </a:ext>
            </a:extLst>
          </p:cNvPr>
          <p:cNvCxnSpPr/>
          <p:nvPr/>
        </p:nvCxnSpPr>
        <p:spPr>
          <a:xfrm>
            <a:off x="78545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D2088E1-5317-C940-893A-E84205F253B6}"/>
              </a:ext>
            </a:extLst>
          </p:cNvPr>
          <p:cNvCxnSpPr/>
          <p:nvPr/>
        </p:nvCxnSpPr>
        <p:spPr>
          <a:xfrm>
            <a:off x="81212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Freeform 67">
            <a:extLst>
              <a:ext uri="{FF2B5EF4-FFF2-40B4-BE49-F238E27FC236}">
                <a16:creationId xmlns:a16="http://schemas.microsoft.com/office/drawing/2014/main" id="{5B2F4AC5-58DD-C441-AB01-0E86BD2B8AC6}"/>
              </a:ext>
            </a:extLst>
          </p:cNvPr>
          <p:cNvSpPr/>
          <p:nvPr/>
        </p:nvSpPr>
        <p:spPr>
          <a:xfrm>
            <a:off x="5750188" y="1233088"/>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C0A0BCC0-9980-FA40-9070-F3BCB6258067}"/>
              </a:ext>
            </a:extLst>
          </p:cNvPr>
          <p:cNvSpPr/>
          <p:nvPr/>
        </p:nvSpPr>
        <p:spPr>
          <a:xfrm>
            <a:off x="4246648" y="1900540"/>
            <a:ext cx="743521" cy="368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596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2360ECCD-B4CC-3A42-AD8F-00D70D10C749}"/>
              </a:ext>
            </a:extLst>
          </p:cNvPr>
          <p:cNvPicPr>
            <a:picLocks noChangeAspect="1"/>
          </p:cNvPicPr>
          <p:nvPr/>
        </p:nvPicPr>
        <p:blipFill rotWithShape="1">
          <a:blip r:embed="rId2"/>
          <a:srcRect l="5343" t="22157" r="76558" b="35896"/>
          <a:stretch/>
        </p:blipFill>
        <p:spPr>
          <a:xfrm>
            <a:off x="2737531" y="721625"/>
            <a:ext cx="951724" cy="770476"/>
          </a:xfrm>
          <a:prstGeom prst="rect">
            <a:avLst/>
          </a:prstGeom>
        </p:spPr>
      </p:pic>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826116" y="2845013"/>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1" name="Straight Connector 50">
            <a:extLst>
              <a:ext uri="{FF2B5EF4-FFF2-40B4-BE49-F238E27FC236}">
                <a16:creationId xmlns:a16="http://schemas.microsoft.com/office/drawing/2014/main" id="{564A2725-7B45-C145-8051-50F56033CF2C}"/>
              </a:ext>
            </a:extLst>
          </p:cNvPr>
          <p:cNvCxnSpPr/>
          <p:nvPr/>
        </p:nvCxnSpPr>
        <p:spPr>
          <a:xfrm flipV="1">
            <a:off x="829049" y="707419"/>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2" name="TextBox 51">
            <a:extLst>
              <a:ext uri="{FF2B5EF4-FFF2-40B4-BE49-F238E27FC236}">
                <a16:creationId xmlns:a16="http://schemas.microsoft.com/office/drawing/2014/main" id="{7CC77E57-B0B2-DE46-B1D4-668362783167}"/>
              </a:ext>
            </a:extLst>
          </p:cNvPr>
          <p:cNvSpPr txBox="1"/>
          <p:nvPr/>
        </p:nvSpPr>
        <p:spPr>
          <a:xfrm rot="16200000">
            <a:off x="-27495" y="1671165"/>
            <a:ext cx="1264754" cy="400110"/>
          </a:xfrm>
          <a:prstGeom prst="rect">
            <a:avLst/>
          </a:prstGeom>
          <a:noFill/>
        </p:spPr>
        <p:txBody>
          <a:bodyPr wrap="square" rtlCol="0">
            <a:spAutoFit/>
          </a:bodyPr>
          <a:lstStyle/>
          <a:p>
            <a:pPr algn="ctr"/>
            <a:r>
              <a:rPr lang="en-US" sz="2000" dirty="0"/>
              <a:t>Amplitude</a:t>
            </a:r>
          </a:p>
        </p:txBody>
      </p:sp>
      <p:sp>
        <p:nvSpPr>
          <p:cNvPr id="57" name="TextBox 56">
            <a:extLst>
              <a:ext uri="{FF2B5EF4-FFF2-40B4-BE49-F238E27FC236}">
                <a16:creationId xmlns:a16="http://schemas.microsoft.com/office/drawing/2014/main" id="{E0B85872-4CBA-364E-9311-1FC220E391BE}"/>
              </a:ext>
            </a:extLst>
          </p:cNvPr>
          <p:cNvSpPr txBox="1"/>
          <p:nvPr/>
        </p:nvSpPr>
        <p:spPr>
          <a:xfrm>
            <a:off x="2277537" y="2961492"/>
            <a:ext cx="1891905" cy="400110"/>
          </a:xfrm>
          <a:prstGeom prst="rect">
            <a:avLst/>
          </a:prstGeom>
          <a:noFill/>
        </p:spPr>
        <p:txBody>
          <a:bodyPr wrap="square" rtlCol="0">
            <a:spAutoFit/>
          </a:bodyPr>
          <a:lstStyle/>
          <a:p>
            <a:pPr algn="ctr"/>
            <a:r>
              <a:rPr lang="en-US" sz="2000" dirty="0"/>
              <a:t>Time/Sample</a:t>
            </a:r>
          </a:p>
        </p:txBody>
      </p: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pic>
        <p:nvPicPr>
          <p:cNvPr id="16" name="Picture 15">
            <a:extLst>
              <a:ext uri="{FF2B5EF4-FFF2-40B4-BE49-F238E27FC236}">
                <a16:creationId xmlns:a16="http://schemas.microsoft.com/office/drawing/2014/main" id="{6497E25D-DDAA-4548-A524-676CD65F4B6A}"/>
              </a:ext>
            </a:extLst>
          </p:cNvPr>
          <p:cNvPicPr>
            <a:picLocks noChangeAspect="1"/>
          </p:cNvPicPr>
          <p:nvPr/>
        </p:nvPicPr>
        <p:blipFill>
          <a:blip r:embed="rId2"/>
          <a:stretch>
            <a:fillRect/>
          </a:stretch>
        </p:blipFill>
        <p:spPr>
          <a:xfrm>
            <a:off x="1393650" y="4246060"/>
            <a:ext cx="6362700" cy="2222500"/>
          </a:xfrm>
          <a:prstGeom prst="rect">
            <a:avLst/>
          </a:prstGeom>
        </p:spPr>
      </p:pic>
      <p:cxnSp>
        <p:nvCxnSpPr>
          <p:cNvPr id="20" name="Straight Connector 19">
            <a:extLst>
              <a:ext uri="{FF2B5EF4-FFF2-40B4-BE49-F238E27FC236}">
                <a16:creationId xmlns:a16="http://schemas.microsoft.com/office/drawing/2014/main" id="{11F532D2-D28E-6441-B62B-1FBD923078F7}"/>
              </a:ext>
            </a:extLst>
          </p:cNvPr>
          <p:cNvCxnSpPr/>
          <p:nvPr/>
        </p:nvCxnSpPr>
        <p:spPr>
          <a:xfrm>
            <a:off x="10898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13565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16232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18899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21566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24233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26900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29567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3223490" y="268622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11">
            <a:extLst>
              <a:ext uri="{FF2B5EF4-FFF2-40B4-BE49-F238E27FC236}">
                <a16:creationId xmlns:a16="http://schemas.microsoft.com/office/drawing/2014/main" id="{0E1D8D62-5FCF-3242-96D7-C33ABD5E9D01}"/>
              </a:ext>
            </a:extLst>
          </p:cNvPr>
          <p:cNvSpPr/>
          <p:nvPr/>
        </p:nvSpPr>
        <p:spPr>
          <a:xfrm>
            <a:off x="852406" y="1223341"/>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EC2C486-C5D7-9A4F-BD27-AA2E2EED257D}"/>
              </a:ext>
            </a:extLst>
          </p:cNvPr>
          <p:cNvCxnSpPr>
            <a:cxnSpLocks/>
          </p:cNvCxnSpPr>
          <p:nvPr/>
        </p:nvCxnSpPr>
        <p:spPr>
          <a:xfrm flipV="1">
            <a:off x="5718155" y="142009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a:extLst>
              <a:ext uri="{FF2B5EF4-FFF2-40B4-BE49-F238E27FC236}">
                <a16:creationId xmlns:a16="http://schemas.microsoft.com/office/drawing/2014/main" id="{955F0E47-F06F-784A-BCEF-60A93BDB608B}"/>
              </a:ext>
            </a:extLst>
          </p:cNvPr>
          <p:cNvCxnSpPr>
            <a:cxnSpLocks/>
          </p:cNvCxnSpPr>
          <p:nvPr/>
        </p:nvCxnSpPr>
        <p:spPr>
          <a:xfrm flipV="1">
            <a:off x="5987672" y="2009028"/>
            <a:ext cx="0" cy="870669"/>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a:extLst>
              <a:ext uri="{FF2B5EF4-FFF2-40B4-BE49-F238E27FC236}">
                <a16:creationId xmlns:a16="http://schemas.microsoft.com/office/drawing/2014/main" id="{06D9DCEC-0DA1-ED4D-B274-83A5293CCBDE}"/>
              </a:ext>
            </a:extLst>
          </p:cNvPr>
          <p:cNvCxnSpPr>
            <a:cxnSpLocks/>
          </p:cNvCxnSpPr>
          <p:nvPr/>
        </p:nvCxnSpPr>
        <p:spPr>
          <a:xfrm flipV="1">
            <a:off x="6257189" y="214851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Arrow Connector 41">
            <a:extLst>
              <a:ext uri="{FF2B5EF4-FFF2-40B4-BE49-F238E27FC236}">
                <a16:creationId xmlns:a16="http://schemas.microsoft.com/office/drawing/2014/main" id="{E2523C7E-ADF8-4E4E-A5D1-4E74C9CB0BAB}"/>
              </a:ext>
            </a:extLst>
          </p:cNvPr>
          <p:cNvCxnSpPr>
            <a:cxnSpLocks/>
          </p:cNvCxnSpPr>
          <p:nvPr/>
        </p:nvCxnSpPr>
        <p:spPr>
          <a:xfrm flipV="1">
            <a:off x="6526706" y="1900540"/>
            <a:ext cx="0" cy="97915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a:extLst>
              <a:ext uri="{FF2B5EF4-FFF2-40B4-BE49-F238E27FC236}">
                <a16:creationId xmlns:a16="http://schemas.microsoft.com/office/drawing/2014/main" id="{6D08D8B9-130D-9E44-B783-1BCEAD4A4097}"/>
              </a:ext>
            </a:extLst>
          </p:cNvPr>
          <p:cNvCxnSpPr>
            <a:cxnSpLocks/>
          </p:cNvCxnSpPr>
          <p:nvPr/>
        </p:nvCxnSpPr>
        <p:spPr>
          <a:xfrm flipV="1">
            <a:off x="6796223" y="162157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Arrow Connector 43">
            <a:extLst>
              <a:ext uri="{FF2B5EF4-FFF2-40B4-BE49-F238E27FC236}">
                <a16:creationId xmlns:a16="http://schemas.microsoft.com/office/drawing/2014/main" id="{0B41508B-FC9E-974D-8CAE-64759EEF27C6}"/>
              </a:ext>
            </a:extLst>
          </p:cNvPr>
          <p:cNvCxnSpPr>
            <a:cxnSpLocks/>
          </p:cNvCxnSpPr>
          <p:nvPr/>
        </p:nvCxnSpPr>
        <p:spPr>
          <a:xfrm flipV="1">
            <a:off x="7034744" y="142009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4">
            <a:extLst>
              <a:ext uri="{FF2B5EF4-FFF2-40B4-BE49-F238E27FC236}">
                <a16:creationId xmlns:a16="http://schemas.microsoft.com/office/drawing/2014/main" id="{E5F1EE05-5E87-9E4E-8623-6E8341605F36}"/>
              </a:ext>
            </a:extLst>
          </p:cNvPr>
          <p:cNvCxnSpPr>
            <a:cxnSpLocks/>
          </p:cNvCxnSpPr>
          <p:nvPr/>
        </p:nvCxnSpPr>
        <p:spPr>
          <a:xfrm flipV="1">
            <a:off x="7304261" y="1248590"/>
            <a:ext cx="0" cy="163110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Arrow Connector 45">
            <a:extLst>
              <a:ext uri="{FF2B5EF4-FFF2-40B4-BE49-F238E27FC236}">
                <a16:creationId xmlns:a16="http://schemas.microsoft.com/office/drawing/2014/main" id="{130F00F3-E9F0-084A-913C-138F3837E419}"/>
              </a:ext>
            </a:extLst>
          </p:cNvPr>
          <p:cNvCxnSpPr>
            <a:cxnSpLocks/>
          </p:cNvCxnSpPr>
          <p:nvPr/>
        </p:nvCxnSpPr>
        <p:spPr>
          <a:xfrm flipV="1">
            <a:off x="7573778" y="142009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a:extLst>
              <a:ext uri="{FF2B5EF4-FFF2-40B4-BE49-F238E27FC236}">
                <a16:creationId xmlns:a16="http://schemas.microsoft.com/office/drawing/2014/main" id="{26E443BA-A67E-1C40-B5DF-56A560A10C0F}"/>
              </a:ext>
            </a:extLst>
          </p:cNvPr>
          <p:cNvCxnSpPr>
            <a:cxnSpLocks/>
          </p:cNvCxnSpPr>
          <p:nvPr/>
        </p:nvCxnSpPr>
        <p:spPr>
          <a:xfrm flipV="1">
            <a:off x="7843295" y="162157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a:extLst>
              <a:ext uri="{FF2B5EF4-FFF2-40B4-BE49-F238E27FC236}">
                <a16:creationId xmlns:a16="http://schemas.microsoft.com/office/drawing/2014/main" id="{EFAE59E1-E757-E44C-8BDF-161B87887BF7}"/>
              </a:ext>
            </a:extLst>
          </p:cNvPr>
          <p:cNvCxnSpPr>
            <a:cxnSpLocks/>
          </p:cNvCxnSpPr>
          <p:nvPr/>
        </p:nvCxnSpPr>
        <p:spPr>
          <a:xfrm flipV="1">
            <a:off x="8112812" y="214851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a:extLst>
              <a:ext uri="{FF2B5EF4-FFF2-40B4-BE49-F238E27FC236}">
                <a16:creationId xmlns:a16="http://schemas.microsoft.com/office/drawing/2014/main" id="{D75053EC-1E68-1D4F-8C68-2CBC139E3073}"/>
              </a:ext>
            </a:extLst>
          </p:cNvPr>
          <p:cNvCxnSpPr>
            <a:cxnSpLocks/>
          </p:cNvCxnSpPr>
          <p:nvPr/>
        </p:nvCxnSpPr>
        <p:spPr>
          <a:xfrm>
            <a:off x="5723898" y="2854760"/>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3" name="Straight Connector 52">
            <a:extLst>
              <a:ext uri="{FF2B5EF4-FFF2-40B4-BE49-F238E27FC236}">
                <a16:creationId xmlns:a16="http://schemas.microsoft.com/office/drawing/2014/main" id="{F772797A-2096-CF4F-9988-16A66B8ECA55}"/>
              </a:ext>
            </a:extLst>
          </p:cNvPr>
          <p:cNvCxnSpPr/>
          <p:nvPr/>
        </p:nvCxnSpPr>
        <p:spPr>
          <a:xfrm flipV="1">
            <a:off x="5726831" y="717166"/>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4" name="TextBox 53">
            <a:extLst>
              <a:ext uri="{FF2B5EF4-FFF2-40B4-BE49-F238E27FC236}">
                <a16:creationId xmlns:a16="http://schemas.microsoft.com/office/drawing/2014/main" id="{5ECB6291-0D02-4B4E-AB56-E0A1E5C5AC0C}"/>
              </a:ext>
            </a:extLst>
          </p:cNvPr>
          <p:cNvSpPr txBox="1"/>
          <p:nvPr/>
        </p:nvSpPr>
        <p:spPr>
          <a:xfrm rot="16200000">
            <a:off x="4870287" y="1680912"/>
            <a:ext cx="1264754" cy="400110"/>
          </a:xfrm>
          <a:prstGeom prst="rect">
            <a:avLst/>
          </a:prstGeom>
          <a:noFill/>
        </p:spPr>
        <p:txBody>
          <a:bodyPr wrap="square" rtlCol="0">
            <a:spAutoFit/>
          </a:bodyPr>
          <a:lstStyle/>
          <a:p>
            <a:pPr algn="ctr"/>
            <a:r>
              <a:rPr lang="en-US" sz="2000" dirty="0"/>
              <a:t>Amplitude</a:t>
            </a:r>
          </a:p>
        </p:txBody>
      </p:sp>
      <p:sp>
        <p:nvSpPr>
          <p:cNvPr id="55" name="TextBox 54">
            <a:extLst>
              <a:ext uri="{FF2B5EF4-FFF2-40B4-BE49-F238E27FC236}">
                <a16:creationId xmlns:a16="http://schemas.microsoft.com/office/drawing/2014/main" id="{43431CAA-31C4-AC41-AD2A-75379C4149BC}"/>
              </a:ext>
            </a:extLst>
          </p:cNvPr>
          <p:cNvSpPr txBox="1"/>
          <p:nvPr/>
        </p:nvSpPr>
        <p:spPr>
          <a:xfrm>
            <a:off x="7175319" y="2971239"/>
            <a:ext cx="1891905" cy="400110"/>
          </a:xfrm>
          <a:prstGeom prst="rect">
            <a:avLst/>
          </a:prstGeom>
          <a:noFill/>
        </p:spPr>
        <p:txBody>
          <a:bodyPr wrap="square" rtlCol="0">
            <a:spAutoFit/>
          </a:bodyPr>
          <a:lstStyle/>
          <a:p>
            <a:pPr algn="ctr"/>
            <a:r>
              <a:rPr lang="en-US" sz="2000" dirty="0"/>
              <a:t>Time/Sample</a:t>
            </a:r>
          </a:p>
        </p:txBody>
      </p:sp>
      <p:cxnSp>
        <p:nvCxnSpPr>
          <p:cNvPr id="56" name="Straight Connector 55">
            <a:extLst>
              <a:ext uri="{FF2B5EF4-FFF2-40B4-BE49-F238E27FC236}">
                <a16:creationId xmlns:a16="http://schemas.microsoft.com/office/drawing/2014/main" id="{34F01075-697E-1342-9B59-B64996F540DA}"/>
              </a:ext>
            </a:extLst>
          </p:cNvPr>
          <p:cNvCxnSpPr/>
          <p:nvPr/>
        </p:nvCxnSpPr>
        <p:spPr>
          <a:xfrm>
            <a:off x="57209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E05B4C-73F4-6441-933F-44FDEBF7CAFD}"/>
              </a:ext>
            </a:extLst>
          </p:cNvPr>
          <p:cNvCxnSpPr/>
          <p:nvPr/>
        </p:nvCxnSpPr>
        <p:spPr>
          <a:xfrm>
            <a:off x="59876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E7B5DC5-9025-A646-9FC1-A8ECC15B87FA}"/>
              </a:ext>
            </a:extLst>
          </p:cNvPr>
          <p:cNvCxnSpPr/>
          <p:nvPr/>
        </p:nvCxnSpPr>
        <p:spPr>
          <a:xfrm>
            <a:off x="62543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5622C8C-2432-E24C-AC31-90377F7D498C}"/>
              </a:ext>
            </a:extLst>
          </p:cNvPr>
          <p:cNvCxnSpPr/>
          <p:nvPr/>
        </p:nvCxnSpPr>
        <p:spPr>
          <a:xfrm>
            <a:off x="65210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7B3130F-AD4F-9A4B-83F6-15F1AACF63C6}"/>
              </a:ext>
            </a:extLst>
          </p:cNvPr>
          <p:cNvCxnSpPr/>
          <p:nvPr/>
        </p:nvCxnSpPr>
        <p:spPr>
          <a:xfrm>
            <a:off x="67877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55BD29-70AC-6A43-8A34-FFA894B01A20}"/>
              </a:ext>
            </a:extLst>
          </p:cNvPr>
          <p:cNvCxnSpPr/>
          <p:nvPr/>
        </p:nvCxnSpPr>
        <p:spPr>
          <a:xfrm>
            <a:off x="70544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C83BB8-DCA3-7444-8FBD-E4A3099B7767}"/>
              </a:ext>
            </a:extLst>
          </p:cNvPr>
          <p:cNvCxnSpPr/>
          <p:nvPr/>
        </p:nvCxnSpPr>
        <p:spPr>
          <a:xfrm>
            <a:off x="73211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32C2CE-3CB3-E146-B2B2-6F9AABC9304A}"/>
              </a:ext>
            </a:extLst>
          </p:cNvPr>
          <p:cNvCxnSpPr/>
          <p:nvPr/>
        </p:nvCxnSpPr>
        <p:spPr>
          <a:xfrm>
            <a:off x="75878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2B6FF11-D420-3849-87A1-2BF3BC1BB27B}"/>
              </a:ext>
            </a:extLst>
          </p:cNvPr>
          <p:cNvCxnSpPr/>
          <p:nvPr/>
        </p:nvCxnSpPr>
        <p:spPr>
          <a:xfrm>
            <a:off x="78545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D2088E1-5317-C940-893A-E84205F253B6}"/>
              </a:ext>
            </a:extLst>
          </p:cNvPr>
          <p:cNvCxnSpPr/>
          <p:nvPr/>
        </p:nvCxnSpPr>
        <p:spPr>
          <a:xfrm>
            <a:off x="8121272" y="269597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Freeform 67">
            <a:extLst>
              <a:ext uri="{FF2B5EF4-FFF2-40B4-BE49-F238E27FC236}">
                <a16:creationId xmlns:a16="http://schemas.microsoft.com/office/drawing/2014/main" id="{5B2F4AC5-58DD-C441-AB01-0E86BD2B8AC6}"/>
              </a:ext>
            </a:extLst>
          </p:cNvPr>
          <p:cNvSpPr/>
          <p:nvPr/>
        </p:nvSpPr>
        <p:spPr>
          <a:xfrm>
            <a:off x="5750188" y="1233088"/>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C0A0BCC0-9980-FA40-9070-F3BCB6258067}"/>
              </a:ext>
            </a:extLst>
          </p:cNvPr>
          <p:cNvSpPr/>
          <p:nvPr/>
        </p:nvSpPr>
        <p:spPr>
          <a:xfrm>
            <a:off x="4246648" y="1900540"/>
            <a:ext cx="743521" cy="368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601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B587A-719C-4E41-8464-12EF690BC62B}"/>
              </a:ext>
            </a:extLst>
          </p:cNvPr>
          <p:cNvSpPr txBox="1"/>
          <p:nvPr/>
        </p:nvSpPr>
        <p:spPr>
          <a:xfrm>
            <a:off x="3526695" y="2500525"/>
            <a:ext cx="2014409" cy="400110"/>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000" dirty="0">
                <a:solidFill>
                  <a:schemeClr val="bg1"/>
                </a:solidFill>
              </a:rPr>
              <a:t>SYSTEM</a:t>
            </a:r>
          </a:p>
        </p:txBody>
      </p:sp>
      <p:sp>
        <p:nvSpPr>
          <p:cNvPr id="6" name="Freeform 5">
            <a:extLst>
              <a:ext uri="{FF2B5EF4-FFF2-40B4-BE49-F238E27FC236}">
                <a16:creationId xmlns:a16="http://schemas.microsoft.com/office/drawing/2014/main" id="{24DFF279-52E3-474F-AEFA-CCA9B73CD68E}"/>
              </a:ext>
            </a:extLst>
          </p:cNvPr>
          <p:cNvSpPr/>
          <p:nvPr/>
        </p:nvSpPr>
        <p:spPr>
          <a:xfrm rot="13102834">
            <a:off x="5643318" y="2413196"/>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Freeform 6">
            <a:extLst>
              <a:ext uri="{FF2B5EF4-FFF2-40B4-BE49-F238E27FC236}">
                <a16:creationId xmlns:a16="http://schemas.microsoft.com/office/drawing/2014/main" id="{DFD13129-3D8E-1B45-980A-F3E919F111DB}"/>
              </a:ext>
            </a:extLst>
          </p:cNvPr>
          <p:cNvSpPr/>
          <p:nvPr/>
        </p:nvSpPr>
        <p:spPr>
          <a:xfrm rot="13102834">
            <a:off x="2719084" y="2439323"/>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TextBox 7">
            <a:extLst>
              <a:ext uri="{FF2B5EF4-FFF2-40B4-BE49-F238E27FC236}">
                <a16:creationId xmlns:a16="http://schemas.microsoft.com/office/drawing/2014/main" id="{A3A87912-E7F9-FF4F-B530-97FF04E901DE}"/>
              </a:ext>
            </a:extLst>
          </p:cNvPr>
          <p:cNvSpPr txBox="1"/>
          <p:nvPr/>
        </p:nvSpPr>
        <p:spPr>
          <a:xfrm>
            <a:off x="6568538" y="2491449"/>
            <a:ext cx="2314812"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Impulse Response</a:t>
            </a:r>
          </a:p>
        </p:txBody>
      </p:sp>
      <p:sp>
        <p:nvSpPr>
          <p:cNvPr id="9" name="TextBox 8">
            <a:extLst>
              <a:ext uri="{FF2B5EF4-FFF2-40B4-BE49-F238E27FC236}">
                <a16:creationId xmlns:a16="http://schemas.microsoft.com/office/drawing/2014/main" id="{CEE4FC9A-E215-6A48-ABD2-AEA512AF9C76}"/>
              </a:ext>
            </a:extLst>
          </p:cNvPr>
          <p:cNvSpPr txBox="1"/>
          <p:nvPr/>
        </p:nvSpPr>
        <p:spPr>
          <a:xfrm>
            <a:off x="1303117" y="2500525"/>
            <a:ext cx="1187865"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Impulse</a:t>
            </a:r>
          </a:p>
        </p:txBody>
      </p:sp>
      <p:sp>
        <p:nvSpPr>
          <p:cNvPr id="14" name="TextBox 13">
            <a:extLst>
              <a:ext uri="{FF2B5EF4-FFF2-40B4-BE49-F238E27FC236}">
                <a16:creationId xmlns:a16="http://schemas.microsoft.com/office/drawing/2014/main" id="{D2132005-3E27-6B44-B913-B3B4BACAF02A}"/>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a:t>
            </a:r>
          </a:p>
        </p:txBody>
      </p:sp>
    </p:spTree>
    <p:extLst>
      <p:ext uri="{BB962C8B-B14F-4D97-AF65-F5344CB8AC3E}">
        <p14:creationId xmlns:p14="http://schemas.microsoft.com/office/powerpoint/2010/main" val="49110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E730D5-F57E-F34E-B804-C4D2EA9951DA}"/>
              </a:ext>
            </a:extLst>
          </p:cNvPr>
          <p:cNvSpPr txBox="1"/>
          <p:nvPr/>
        </p:nvSpPr>
        <p:spPr>
          <a:xfrm>
            <a:off x="371959" y="247977"/>
            <a:ext cx="8214102" cy="523220"/>
          </a:xfrm>
          <a:prstGeom prst="rect">
            <a:avLst/>
          </a:prstGeom>
          <a:solidFill>
            <a:schemeClr val="accent2">
              <a:lumMod val="75000"/>
            </a:schemeClr>
          </a:solidFill>
        </p:spPr>
        <p:txBody>
          <a:bodyPr wrap="square" rtlCol="0">
            <a:spAutoFit/>
          </a:bodyPr>
          <a:lstStyle/>
          <a:p>
            <a:r>
              <a:rPr lang="en-US" sz="2800" dirty="0">
                <a:solidFill>
                  <a:schemeClr val="bg1"/>
                </a:solidFill>
                <a:latin typeface="Avenir Book" panose="02000503020000020003" pitchFamily="2" charset="0"/>
              </a:rPr>
              <a:t>1. Distance from the speed information</a:t>
            </a:r>
          </a:p>
        </p:txBody>
      </p:sp>
      <p:sp>
        <p:nvSpPr>
          <p:cNvPr id="5" name="TextBox 4">
            <a:extLst>
              <a:ext uri="{FF2B5EF4-FFF2-40B4-BE49-F238E27FC236}">
                <a16:creationId xmlns:a16="http://schemas.microsoft.com/office/drawing/2014/main" id="{8F293567-4AB4-0E42-A475-B45907C754B8}"/>
              </a:ext>
            </a:extLst>
          </p:cNvPr>
          <p:cNvSpPr txBox="1"/>
          <p:nvPr/>
        </p:nvSpPr>
        <p:spPr>
          <a:xfrm>
            <a:off x="387457" y="1826224"/>
            <a:ext cx="8214102" cy="523220"/>
          </a:xfrm>
          <a:prstGeom prst="rect">
            <a:avLst/>
          </a:prstGeom>
          <a:solidFill>
            <a:schemeClr val="accent2">
              <a:lumMod val="75000"/>
            </a:schemeClr>
          </a:solidFill>
        </p:spPr>
        <p:txBody>
          <a:bodyPr wrap="square" rtlCol="0">
            <a:spAutoFit/>
          </a:bodyPr>
          <a:lstStyle/>
          <a:p>
            <a:r>
              <a:rPr lang="en-US" sz="2800" dirty="0">
                <a:solidFill>
                  <a:schemeClr val="bg1"/>
                </a:solidFill>
                <a:latin typeface="Avenir Book" panose="02000503020000020003" pitchFamily="2" charset="0"/>
              </a:rPr>
              <a:t>2. Distance from the amplitude information</a:t>
            </a:r>
          </a:p>
        </p:txBody>
      </p:sp>
      <p:sp>
        <p:nvSpPr>
          <p:cNvPr id="6" name="TextBox 5">
            <a:extLst>
              <a:ext uri="{FF2B5EF4-FFF2-40B4-BE49-F238E27FC236}">
                <a16:creationId xmlns:a16="http://schemas.microsoft.com/office/drawing/2014/main" id="{718F0A56-71C7-E04C-8401-1233F0F24F65}"/>
              </a:ext>
            </a:extLst>
          </p:cNvPr>
          <p:cNvSpPr txBox="1"/>
          <p:nvPr/>
        </p:nvSpPr>
        <p:spPr>
          <a:xfrm>
            <a:off x="371959" y="721247"/>
            <a:ext cx="7594170" cy="523220"/>
          </a:xfrm>
          <a:prstGeom prst="rect">
            <a:avLst/>
          </a:prstGeom>
          <a:noFill/>
          <a:ln>
            <a:noFill/>
          </a:ln>
        </p:spPr>
        <p:txBody>
          <a:bodyPr wrap="square" rtlCol="0">
            <a:spAutoFit/>
          </a:bodyPr>
          <a:lstStyle/>
          <a:p>
            <a:r>
              <a:rPr lang="en-US" sz="2800" dirty="0">
                <a:solidFill>
                  <a:schemeClr val="accent2">
                    <a:lumMod val="75000"/>
                  </a:schemeClr>
                </a:solidFill>
                <a:latin typeface="Avenir Book" panose="02000503020000020003" pitchFamily="2" charset="0"/>
              </a:rPr>
              <a:t>		</a:t>
            </a:r>
            <a:r>
              <a:rPr lang="en-US" sz="2400" dirty="0">
                <a:solidFill>
                  <a:schemeClr val="accent2">
                    <a:lumMod val="75000"/>
                  </a:schemeClr>
                </a:solidFill>
                <a:latin typeface="Avenir Book" panose="02000503020000020003" pitchFamily="2" charset="0"/>
              </a:rPr>
              <a:t>a. Techniques</a:t>
            </a:r>
          </a:p>
        </p:txBody>
      </p:sp>
      <p:sp>
        <p:nvSpPr>
          <p:cNvPr id="7" name="TextBox 6">
            <a:extLst>
              <a:ext uri="{FF2B5EF4-FFF2-40B4-BE49-F238E27FC236}">
                <a16:creationId xmlns:a16="http://schemas.microsoft.com/office/drawing/2014/main" id="{AC19EEE9-1E7B-D74B-8689-2C132E19E99E}"/>
              </a:ext>
            </a:extLst>
          </p:cNvPr>
          <p:cNvSpPr txBox="1"/>
          <p:nvPr/>
        </p:nvSpPr>
        <p:spPr>
          <a:xfrm>
            <a:off x="387457" y="1154475"/>
            <a:ext cx="7594170" cy="523220"/>
          </a:xfrm>
          <a:prstGeom prst="rect">
            <a:avLst/>
          </a:prstGeom>
          <a:noFill/>
          <a:ln>
            <a:noFill/>
          </a:ln>
        </p:spPr>
        <p:txBody>
          <a:bodyPr wrap="square" rtlCol="0">
            <a:spAutoFit/>
          </a:bodyPr>
          <a:lstStyle/>
          <a:p>
            <a:r>
              <a:rPr lang="en-US" sz="2800" dirty="0">
                <a:solidFill>
                  <a:schemeClr val="accent2">
                    <a:lumMod val="75000"/>
                  </a:schemeClr>
                </a:solidFill>
                <a:latin typeface="Avenir Book" panose="02000503020000020003" pitchFamily="2" charset="0"/>
              </a:rPr>
              <a:t>		</a:t>
            </a:r>
            <a:r>
              <a:rPr lang="en-US" sz="2400" dirty="0">
                <a:solidFill>
                  <a:schemeClr val="accent2">
                    <a:lumMod val="75000"/>
                  </a:schemeClr>
                </a:solidFill>
                <a:latin typeface="Avenir Book" panose="02000503020000020003" pitchFamily="2" charset="0"/>
              </a:rPr>
              <a:t>b. Signal detection</a:t>
            </a:r>
          </a:p>
        </p:txBody>
      </p:sp>
      <p:sp>
        <p:nvSpPr>
          <p:cNvPr id="8" name="TextBox 7">
            <a:extLst>
              <a:ext uri="{FF2B5EF4-FFF2-40B4-BE49-F238E27FC236}">
                <a16:creationId xmlns:a16="http://schemas.microsoft.com/office/drawing/2014/main" id="{C9CB145A-6026-9743-B9D6-EEBD56DF5522}"/>
              </a:ext>
            </a:extLst>
          </p:cNvPr>
          <p:cNvSpPr txBox="1"/>
          <p:nvPr/>
        </p:nvSpPr>
        <p:spPr>
          <a:xfrm>
            <a:off x="387457" y="2271954"/>
            <a:ext cx="7594170" cy="523220"/>
          </a:xfrm>
          <a:prstGeom prst="rect">
            <a:avLst/>
          </a:prstGeom>
          <a:noFill/>
          <a:ln>
            <a:noFill/>
          </a:ln>
        </p:spPr>
        <p:txBody>
          <a:bodyPr wrap="square" rtlCol="0">
            <a:spAutoFit/>
          </a:bodyPr>
          <a:lstStyle/>
          <a:p>
            <a:r>
              <a:rPr lang="en-US" sz="2800" dirty="0">
                <a:solidFill>
                  <a:schemeClr val="accent2">
                    <a:lumMod val="75000"/>
                  </a:schemeClr>
                </a:solidFill>
                <a:latin typeface="Avenir Book" panose="02000503020000020003" pitchFamily="2" charset="0"/>
              </a:rPr>
              <a:t>		</a:t>
            </a:r>
            <a:r>
              <a:rPr lang="en-US" sz="2400" dirty="0">
                <a:solidFill>
                  <a:schemeClr val="accent2">
                    <a:lumMod val="75000"/>
                  </a:schemeClr>
                </a:solidFill>
                <a:latin typeface="Avenir Book" panose="02000503020000020003" pitchFamily="2" charset="0"/>
              </a:rPr>
              <a:t>a. Absorption</a:t>
            </a:r>
          </a:p>
        </p:txBody>
      </p:sp>
      <p:sp>
        <p:nvSpPr>
          <p:cNvPr id="9" name="TextBox 8">
            <a:extLst>
              <a:ext uri="{FF2B5EF4-FFF2-40B4-BE49-F238E27FC236}">
                <a16:creationId xmlns:a16="http://schemas.microsoft.com/office/drawing/2014/main" id="{DF9F336A-A94D-BD47-901B-7F9ABF0244D8}"/>
              </a:ext>
            </a:extLst>
          </p:cNvPr>
          <p:cNvSpPr txBox="1"/>
          <p:nvPr/>
        </p:nvSpPr>
        <p:spPr>
          <a:xfrm>
            <a:off x="402955" y="2689684"/>
            <a:ext cx="7594170" cy="523220"/>
          </a:xfrm>
          <a:prstGeom prst="rect">
            <a:avLst/>
          </a:prstGeom>
          <a:noFill/>
          <a:ln>
            <a:noFill/>
          </a:ln>
        </p:spPr>
        <p:txBody>
          <a:bodyPr wrap="square" rtlCol="0">
            <a:spAutoFit/>
          </a:bodyPr>
          <a:lstStyle/>
          <a:p>
            <a:r>
              <a:rPr lang="en-US" sz="2800" dirty="0">
                <a:solidFill>
                  <a:schemeClr val="accent2">
                    <a:lumMod val="75000"/>
                  </a:schemeClr>
                </a:solidFill>
                <a:latin typeface="Avenir Book" panose="02000503020000020003" pitchFamily="2" charset="0"/>
              </a:rPr>
              <a:t>		</a:t>
            </a:r>
            <a:r>
              <a:rPr lang="en-US" sz="2400" dirty="0">
                <a:solidFill>
                  <a:schemeClr val="accent2">
                    <a:lumMod val="75000"/>
                  </a:schemeClr>
                </a:solidFill>
                <a:latin typeface="Avenir Book" panose="02000503020000020003" pitchFamily="2" charset="0"/>
              </a:rPr>
              <a:t>b. Propagation loss </a:t>
            </a:r>
          </a:p>
        </p:txBody>
      </p:sp>
      <p:sp>
        <p:nvSpPr>
          <p:cNvPr id="10" name="TextBox 9">
            <a:extLst>
              <a:ext uri="{FF2B5EF4-FFF2-40B4-BE49-F238E27FC236}">
                <a16:creationId xmlns:a16="http://schemas.microsoft.com/office/drawing/2014/main" id="{3002C852-CFC8-4D4E-8858-C290DD8D4677}"/>
              </a:ext>
            </a:extLst>
          </p:cNvPr>
          <p:cNvSpPr txBox="1"/>
          <p:nvPr/>
        </p:nvSpPr>
        <p:spPr>
          <a:xfrm>
            <a:off x="402955" y="3330434"/>
            <a:ext cx="8214102" cy="523220"/>
          </a:xfrm>
          <a:prstGeom prst="rect">
            <a:avLst/>
          </a:prstGeom>
          <a:solidFill>
            <a:schemeClr val="accent2">
              <a:lumMod val="75000"/>
            </a:schemeClr>
          </a:solidFill>
        </p:spPr>
        <p:txBody>
          <a:bodyPr wrap="square" rtlCol="0">
            <a:spAutoFit/>
          </a:bodyPr>
          <a:lstStyle/>
          <a:p>
            <a:r>
              <a:rPr lang="en-US" sz="2800" dirty="0">
                <a:solidFill>
                  <a:schemeClr val="bg1"/>
                </a:solidFill>
                <a:latin typeface="Avenir Book" panose="02000503020000020003" pitchFamily="2" charset="0"/>
              </a:rPr>
              <a:t>3. Distance from the frequency information</a:t>
            </a:r>
          </a:p>
        </p:txBody>
      </p:sp>
      <p:sp>
        <p:nvSpPr>
          <p:cNvPr id="11" name="TextBox 10">
            <a:extLst>
              <a:ext uri="{FF2B5EF4-FFF2-40B4-BE49-F238E27FC236}">
                <a16:creationId xmlns:a16="http://schemas.microsoft.com/office/drawing/2014/main" id="{33C10854-CFD4-3D40-A168-39C53BC0489B}"/>
              </a:ext>
            </a:extLst>
          </p:cNvPr>
          <p:cNvSpPr txBox="1"/>
          <p:nvPr/>
        </p:nvSpPr>
        <p:spPr>
          <a:xfrm>
            <a:off x="402955" y="3807160"/>
            <a:ext cx="7594170" cy="523220"/>
          </a:xfrm>
          <a:prstGeom prst="rect">
            <a:avLst/>
          </a:prstGeom>
          <a:noFill/>
          <a:ln>
            <a:noFill/>
          </a:ln>
        </p:spPr>
        <p:txBody>
          <a:bodyPr wrap="square" rtlCol="0">
            <a:spAutoFit/>
          </a:bodyPr>
          <a:lstStyle/>
          <a:p>
            <a:r>
              <a:rPr lang="en-US" sz="2800" dirty="0">
                <a:solidFill>
                  <a:schemeClr val="accent2">
                    <a:lumMod val="75000"/>
                  </a:schemeClr>
                </a:solidFill>
                <a:latin typeface="Avenir Book" panose="02000503020000020003" pitchFamily="2" charset="0"/>
              </a:rPr>
              <a:t>		</a:t>
            </a:r>
            <a:r>
              <a:rPr lang="en-US" sz="2400" dirty="0">
                <a:solidFill>
                  <a:schemeClr val="accent2">
                    <a:lumMod val="75000"/>
                  </a:schemeClr>
                </a:solidFill>
                <a:latin typeface="Avenir Book" panose="02000503020000020003" pitchFamily="2" charset="0"/>
              </a:rPr>
              <a:t>a. Doppler effect</a:t>
            </a:r>
          </a:p>
        </p:txBody>
      </p:sp>
      <p:sp>
        <p:nvSpPr>
          <p:cNvPr id="12" name="TextBox 11">
            <a:extLst>
              <a:ext uri="{FF2B5EF4-FFF2-40B4-BE49-F238E27FC236}">
                <a16:creationId xmlns:a16="http://schemas.microsoft.com/office/drawing/2014/main" id="{62603885-6C41-0340-8310-EC5AF435B235}"/>
              </a:ext>
            </a:extLst>
          </p:cNvPr>
          <p:cNvSpPr txBox="1"/>
          <p:nvPr/>
        </p:nvSpPr>
        <p:spPr>
          <a:xfrm>
            <a:off x="418453" y="4240388"/>
            <a:ext cx="7594170" cy="523220"/>
          </a:xfrm>
          <a:prstGeom prst="rect">
            <a:avLst/>
          </a:prstGeom>
          <a:noFill/>
          <a:ln>
            <a:noFill/>
          </a:ln>
        </p:spPr>
        <p:txBody>
          <a:bodyPr wrap="square" rtlCol="0">
            <a:spAutoFit/>
          </a:bodyPr>
          <a:lstStyle/>
          <a:p>
            <a:r>
              <a:rPr lang="en-US" sz="2800" dirty="0">
                <a:solidFill>
                  <a:schemeClr val="accent2">
                    <a:lumMod val="75000"/>
                  </a:schemeClr>
                </a:solidFill>
                <a:latin typeface="Avenir Book" panose="02000503020000020003" pitchFamily="2" charset="0"/>
              </a:rPr>
              <a:t>		</a:t>
            </a:r>
            <a:r>
              <a:rPr lang="en-US" sz="2400" dirty="0">
                <a:solidFill>
                  <a:schemeClr val="accent2">
                    <a:lumMod val="75000"/>
                  </a:schemeClr>
                </a:solidFill>
                <a:latin typeface="Avenir Book" panose="02000503020000020003" pitchFamily="2" charset="0"/>
              </a:rPr>
              <a:t>b. A case study (Doppler + Triangulation)</a:t>
            </a:r>
          </a:p>
        </p:txBody>
      </p:sp>
      <p:sp>
        <p:nvSpPr>
          <p:cNvPr id="14" name="TextBox 13">
            <a:extLst>
              <a:ext uri="{FF2B5EF4-FFF2-40B4-BE49-F238E27FC236}">
                <a16:creationId xmlns:a16="http://schemas.microsoft.com/office/drawing/2014/main" id="{E3E23884-8BBB-A340-9358-0ED1D3619318}"/>
              </a:ext>
            </a:extLst>
          </p:cNvPr>
          <p:cNvSpPr txBox="1"/>
          <p:nvPr/>
        </p:nvSpPr>
        <p:spPr>
          <a:xfrm>
            <a:off x="402955" y="4935226"/>
            <a:ext cx="8214102" cy="523220"/>
          </a:xfrm>
          <a:prstGeom prst="rect">
            <a:avLst/>
          </a:prstGeom>
          <a:solidFill>
            <a:schemeClr val="accent2">
              <a:lumMod val="75000"/>
            </a:schemeClr>
          </a:solidFill>
        </p:spPr>
        <p:txBody>
          <a:bodyPr wrap="square" rtlCol="0">
            <a:spAutoFit/>
          </a:bodyPr>
          <a:lstStyle/>
          <a:p>
            <a:r>
              <a:rPr lang="en-US" sz="2800" dirty="0">
                <a:solidFill>
                  <a:schemeClr val="bg1"/>
                </a:solidFill>
                <a:latin typeface="Avenir Book" panose="02000503020000020003" pitchFamily="2" charset="0"/>
              </a:rPr>
              <a:t>4. Distance from the phase information</a:t>
            </a:r>
          </a:p>
        </p:txBody>
      </p:sp>
      <p:sp>
        <p:nvSpPr>
          <p:cNvPr id="15" name="TextBox 14">
            <a:extLst>
              <a:ext uri="{FF2B5EF4-FFF2-40B4-BE49-F238E27FC236}">
                <a16:creationId xmlns:a16="http://schemas.microsoft.com/office/drawing/2014/main" id="{E8644CDE-34F4-8242-A2DF-B1E6365B2A01}"/>
              </a:ext>
            </a:extLst>
          </p:cNvPr>
          <p:cNvSpPr txBox="1"/>
          <p:nvPr/>
        </p:nvSpPr>
        <p:spPr>
          <a:xfrm>
            <a:off x="402955" y="5411952"/>
            <a:ext cx="7594170" cy="523220"/>
          </a:xfrm>
          <a:prstGeom prst="rect">
            <a:avLst/>
          </a:prstGeom>
          <a:noFill/>
          <a:ln>
            <a:noFill/>
          </a:ln>
        </p:spPr>
        <p:txBody>
          <a:bodyPr wrap="square" rtlCol="0">
            <a:spAutoFit/>
          </a:bodyPr>
          <a:lstStyle/>
          <a:p>
            <a:r>
              <a:rPr lang="en-US" sz="2800" dirty="0">
                <a:solidFill>
                  <a:schemeClr val="accent2">
                    <a:lumMod val="75000"/>
                  </a:schemeClr>
                </a:solidFill>
                <a:latin typeface="Avenir Book" panose="02000503020000020003" pitchFamily="2" charset="0"/>
              </a:rPr>
              <a:t>		</a:t>
            </a:r>
            <a:r>
              <a:rPr lang="en-US" sz="2400" dirty="0">
                <a:solidFill>
                  <a:schemeClr val="accent2">
                    <a:lumMod val="75000"/>
                  </a:schemeClr>
                </a:solidFill>
                <a:latin typeface="Avenir Book" panose="02000503020000020003" pitchFamily="2" charset="0"/>
              </a:rPr>
              <a:t>a. Overview</a:t>
            </a:r>
          </a:p>
        </p:txBody>
      </p:sp>
      <p:sp>
        <p:nvSpPr>
          <p:cNvPr id="16" name="TextBox 15">
            <a:extLst>
              <a:ext uri="{FF2B5EF4-FFF2-40B4-BE49-F238E27FC236}">
                <a16:creationId xmlns:a16="http://schemas.microsoft.com/office/drawing/2014/main" id="{F2E0C3A3-A7BF-F74D-B82D-F176E5F46E75}"/>
              </a:ext>
            </a:extLst>
          </p:cNvPr>
          <p:cNvSpPr txBox="1"/>
          <p:nvPr/>
        </p:nvSpPr>
        <p:spPr>
          <a:xfrm>
            <a:off x="418453" y="5798686"/>
            <a:ext cx="8322592" cy="523220"/>
          </a:xfrm>
          <a:prstGeom prst="rect">
            <a:avLst/>
          </a:prstGeom>
          <a:noFill/>
          <a:ln>
            <a:noFill/>
          </a:ln>
        </p:spPr>
        <p:txBody>
          <a:bodyPr wrap="square" rtlCol="0">
            <a:spAutoFit/>
          </a:bodyPr>
          <a:lstStyle/>
          <a:p>
            <a:r>
              <a:rPr lang="en-US" sz="2800" dirty="0">
                <a:solidFill>
                  <a:schemeClr val="accent2">
                    <a:lumMod val="75000"/>
                  </a:schemeClr>
                </a:solidFill>
                <a:latin typeface="Avenir Book" panose="02000503020000020003" pitchFamily="2" charset="0"/>
              </a:rPr>
              <a:t>		</a:t>
            </a:r>
            <a:r>
              <a:rPr lang="en-US" sz="2400" dirty="0">
                <a:solidFill>
                  <a:schemeClr val="accent2">
                    <a:lumMod val="75000"/>
                  </a:schemeClr>
                </a:solidFill>
                <a:latin typeface="Avenir Book" panose="02000503020000020003" pitchFamily="2" charset="0"/>
              </a:rPr>
              <a:t>b. Impulse function, Impulse response, Convolution</a:t>
            </a:r>
          </a:p>
        </p:txBody>
      </p:sp>
      <p:sp>
        <p:nvSpPr>
          <p:cNvPr id="18" name="TextBox 17">
            <a:extLst>
              <a:ext uri="{FF2B5EF4-FFF2-40B4-BE49-F238E27FC236}">
                <a16:creationId xmlns:a16="http://schemas.microsoft.com/office/drawing/2014/main" id="{A4286A4A-63D7-714D-9C58-146A8C4008E2}"/>
              </a:ext>
            </a:extLst>
          </p:cNvPr>
          <p:cNvSpPr txBox="1"/>
          <p:nvPr/>
        </p:nvSpPr>
        <p:spPr>
          <a:xfrm>
            <a:off x="418453" y="6210117"/>
            <a:ext cx="7594170" cy="523220"/>
          </a:xfrm>
          <a:prstGeom prst="rect">
            <a:avLst/>
          </a:prstGeom>
          <a:noFill/>
          <a:ln>
            <a:noFill/>
          </a:ln>
        </p:spPr>
        <p:txBody>
          <a:bodyPr wrap="square" rtlCol="0">
            <a:spAutoFit/>
          </a:bodyPr>
          <a:lstStyle/>
          <a:p>
            <a:r>
              <a:rPr lang="en-US" sz="2800" dirty="0">
                <a:solidFill>
                  <a:schemeClr val="accent2">
                    <a:lumMod val="75000"/>
                  </a:schemeClr>
                </a:solidFill>
                <a:latin typeface="Avenir Book" panose="02000503020000020003" pitchFamily="2" charset="0"/>
              </a:rPr>
              <a:t>		</a:t>
            </a:r>
            <a:r>
              <a:rPr lang="en-US" sz="2400" dirty="0">
                <a:solidFill>
                  <a:schemeClr val="accent2">
                    <a:lumMod val="75000"/>
                  </a:schemeClr>
                </a:solidFill>
                <a:latin typeface="Avenir Book" panose="02000503020000020003" pitchFamily="2" charset="0"/>
              </a:rPr>
              <a:t>c. A case study</a:t>
            </a:r>
          </a:p>
        </p:txBody>
      </p:sp>
    </p:spTree>
    <p:extLst>
      <p:ext uri="{BB962C8B-B14F-4D97-AF65-F5344CB8AC3E}">
        <p14:creationId xmlns:p14="http://schemas.microsoft.com/office/powerpoint/2010/main" val="2924041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B587A-719C-4E41-8464-12EF690BC62B}"/>
              </a:ext>
            </a:extLst>
          </p:cNvPr>
          <p:cNvSpPr txBox="1"/>
          <p:nvPr/>
        </p:nvSpPr>
        <p:spPr>
          <a:xfrm>
            <a:off x="3526695" y="2082215"/>
            <a:ext cx="2014409" cy="1200329"/>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400" dirty="0">
                <a:solidFill>
                  <a:schemeClr val="bg1"/>
                </a:solidFill>
              </a:rPr>
              <a:t>Linear and Time-invariant (LTI) System</a:t>
            </a:r>
          </a:p>
        </p:txBody>
      </p:sp>
      <p:sp>
        <p:nvSpPr>
          <p:cNvPr id="6" name="Freeform 5">
            <a:extLst>
              <a:ext uri="{FF2B5EF4-FFF2-40B4-BE49-F238E27FC236}">
                <a16:creationId xmlns:a16="http://schemas.microsoft.com/office/drawing/2014/main" id="{24DFF279-52E3-474F-AEFA-CCA9B73CD68E}"/>
              </a:ext>
            </a:extLst>
          </p:cNvPr>
          <p:cNvSpPr/>
          <p:nvPr/>
        </p:nvSpPr>
        <p:spPr>
          <a:xfrm rot="13102834">
            <a:off x="5643318" y="2413196"/>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Freeform 6">
            <a:extLst>
              <a:ext uri="{FF2B5EF4-FFF2-40B4-BE49-F238E27FC236}">
                <a16:creationId xmlns:a16="http://schemas.microsoft.com/office/drawing/2014/main" id="{DFD13129-3D8E-1B45-980A-F3E919F111DB}"/>
              </a:ext>
            </a:extLst>
          </p:cNvPr>
          <p:cNvSpPr/>
          <p:nvPr/>
        </p:nvSpPr>
        <p:spPr>
          <a:xfrm rot="13102834">
            <a:off x="2719084" y="2439323"/>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TextBox 7">
            <a:extLst>
              <a:ext uri="{FF2B5EF4-FFF2-40B4-BE49-F238E27FC236}">
                <a16:creationId xmlns:a16="http://schemas.microsoft.com/office/drawing/2014/main" id="{A3A87912-E7F9-FF4F-B530-97FF04E901DE}"/>
              </a:ext>
            </a:extLst>
          </p:cNvPr>
          <p:cNvSpPr txBox="1"/>
          <p:nvPr/>
        </p:nvSpPr>
        <p:spPr>
          <a:xfrm>
            <a:off x="6542339" y="2491449"/>
            <a:ext cx="1437316"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Output</a:t>
            </a:r>
          </a:p>
        </p:txBody>
      </p:sp>
      <p:sp>
        <p:nvSpPr>
          <p:cNvPr id="9" name="TextBox 8">
            <a:extLst>
              <a:ext uri="{FF2B5EF4-FFF2-40B4-BE49-F238E27FC236}">
                <a16:creationId xmlns:a16="http://schemas.microsoft.com/office/drawing/2014/main" id="{CEE4FC9A-E215-6A48-ABD2-AEA512AF9C76}"/>
              </a:ext>
            </a:extLst>
          </p:cNvPr>
          <p:cNvSpPr txBox="1"/>
          <p:nvPr/>
        </p:nvSpPr>
        <p:spPr>
          <a:xfrm>
            <a:off x="1303117" y="2500525"/>
            <a:ext cx="1187865"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Input</a:t>
            </a:r>
          </a:p>
        </p:txBody>
      </p:sp>
      <p:sp>
        <p:nvSpPr>
          <p:cNvPr id="14" name="TextBox 13">
            <a:extLst>
              <a:ext uri="{FF2B5EF4-FFF2-40B4-BE49-F238E27FC236}">
                <a16:creationId xmlns:a16="http://schemas.microsoft.com/office/drawing/2014/main" id="{D2132005-3E27-6B44-B913-B3B4BACAF02A}"/>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a:t>
            </a:r>
          </a:p>
        </p:txBody>
      </p:sp>
      <p:grpSp>
        <p:nvGrpSpPr>
          <p:cNvPr id="4" name="Group 3">
            <a:extLst>
              <a:ext uri="{FF2B5EF4-FFF2-40B4-BE49-F238E27FC236}">
                <a16:creationId xmlns:a16="http://schemas.microsoft.com/office/drawing/2014/main" id="{D4FD93A0-4050-6149-AE10-CD0E50E9BA89}"/>
              </a:ext>
            </a:extLst>
          </p:cNvPr>
          <p:cNvGrpSpPr/>
          <p:nvPr/>
        </p:nvGrpSpPr>
        <p:grpSpPr>
          <a:xfrm>
            <a:off x="0" y="5029741"/>
            <a:ext cx="9144000" cy="1397000"/>
            <a:chOff x="0" y="3904451"/>
            <a:chExt cx="9144000" cy="1397000"/>
          </a:xfrm>
        </p:grpSpPr>
        <p:pic>
          <p:nvPicPr>
            <p:cNvPr id="10" name="Picture 9">
              <a:extLst>
                <a:ext uri="{FF2B5EF4-FFF2-40B4-BE49-F238E27FC236}">
                  <a16:creationId xmlns:a16="http://schemas.microsoft.com/office/drawing/2014/main" id="{B32DD097-F748-924A-A788-69B1AEFA809D}"/>
                </a:ext>
              </a:extLst>
            </p:cNvPr>
            <p:cNvPicPr>
              <a:picLocks noChangeAspect="1"/>
            </p:cNvPicPr>
            <p:nvPr/>
          </p:nvPicPr>
          <p:blipFill>
            <a:blip r:embed="rId2"/>
            <a:stretch>
              <a:fillRect/>
            </a:stretch>
          </p:blipFill>
          <p:spPr>
            <a:xfrm>
              <a:off x="0" y="3904451"/>
              <a:ext cx="9144000" cy="1397000"/>
            </a:xfrm>
            <a:prstGeom prst="rect">
              <a:avLst/>
            </a:prstGeom>
          </p:spPr>
        </p:pic>
        <p:sp>
          <p:nvSpPr>
            <p:cNvPr id="2" name="Rectangle 1">
              <a:extLst>
                <a:ext uri="{FF2B5EF4-FFF2-40B4-BE49-F238E27FC236}">
                  <a16:creationId xmlns:a16="http://schemas.microsoft.com/office/drawing/2014/main" id="{761369AD-0450-BF41-B9FE-600D6B043414}"/>
                </a:ext>
              </a:extLst>
            </p:cNvPr>
            <p:cNvSpPr/>
            <p:nvPr/>
          </p:nvSpPr>
          <p:spPr>
            <a:xfrm>
              <a:off x="1912547" y="4091553"/>
              <a:ext cx="673326" cy="526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B4BB81-424F-E241-A130-C587653A0266}"/>
                </a:ext>
              </a:extLst>
            </p:cNvPr>
            <p:cNvSpPr/>
            <p:nvPr/>
          </p:nvSpPr>
          <p:spPr>
            <a:xfrm>
              <a:off x="2950920" y="4695986"/>
              <a:ext cx="668762" cy="526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0154234-43C4-CE48-97BE-6C9580560C3A}"/>
              </a:ext>
            </a:extLst>
          </p:cNvPr>
          <p:cNvPicPr>
            <a:picLocks noChangeAspect="1"/>
          </p:cNvPicPr>
          <p:nvPr/>
        </p:nvPicPr>
        <p:blipFill rotWithShape="1">
          <a:blip r:embed="rId2"/>
          <a:srcRect l="59630" r="33759" b="50010"/>
          <a:stretch/>
        </p:blipFill>
        <p:spPr>
          <a:xfrm>
            <a:off x="4231681" y="1272201"/>
            <a:ext cx="604434" cy="698351"/>
          </a:xfrm>
          <a:prstGeom prst="rect">
            <a:avLst/>
          </a:prstGeom>
        </p:spPr>
      </p:pic>
      <p:pic>
        <p:nvPicPr>
          <p:cNvPr id="13" name="Picture 12">
            <a:extLst>
              <a:ext uri="{FF2B5EF4-FFF2-40B4-BE49-F238E27FC236}">
                <a16:creationId xmlns:a16="http://schemas.microsoft.com/office/drawing/2014/main" id="{61B1F130-D573-7249-833F-CDA676DA7B37}"/>
              </a:ext>
            </a:extLst>
          </p:cNvPr>
          <p:cNvPicPr>
            <a:picLocks noChangeAspect="1"/>
          </p:cNvPicPr>
          <p:nvPr/>
        </p:nvPicPr>
        <p:blipFill rotWithShape="1">
          <a:blip r:embed="rId2"/>
          <a:srcRect l="59630" r="33759" b="50010"/>
          <a:stretch/>
        </p:blipFill>
        <p:spPr>
          <a:xfrm>
            <a:off x="4269783" y="3631363"/>
            <a:ext cx="604434" cy="698351"/>
          </a:xfrm>
          <a:prstGeom prst="rect">
            <a:avLst/>
          </a:prstGeom>
        </p:spPr>
      </p:pic>
      <p:sp>
        <p:nvSpPr>
          <p:cNvPr id="15" name="Freeform 14">
            <a:extLst>
              <a:ext uri="{FF2B5EF4-FFF2-40B4-BE49-F238E27FC236}">
                <a16:creationId xmlns:a16="http://schemas.microsoft.com/office/drawing/2014/main" id="{0D3DB309-8008-D541-AC90-A04051EC33CB}"/>
              </a:ext>
            </a:extLst>
          </p:cNvPr>
          <p:cNvSpPr/>
          <p:nvPr/>
        </p:nvSpPr>
        <p:spPr>
          <a:xfrm rot="13102834">
            <a:off x="4938329" y="3695443"/>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6" name="Freeform 15">
            <a:extLst>
              <a:ext uri="{FF2B5EF4-FFF2-40B4-BE49-F238E27FC236}">
                <a16:creationId xmlns:a16="http://schemas.microsoft.com/office/drawing/2014/main" id="{79EF78F1-70B5-4A40-8A8B-7DADC4D3514C}"/>
              </a:ext>
            </a:extLst>
          </p:cNvPr>
          <p:cNvSpPr/>
          <p:nvPr/>
        </p:nvSpPr>
        <p:spPr>
          <a:xfrm rot="13102834">
            <a:off x="3500278" y="3724767"/>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TextBox 4">
            <a:extLst>
              <a:ext uri="{FF2B5EF4-FFF2-40B4-BE49-F238E27FC236}">
                <a16:creationId xmlns:a16="http://schemas.microsoft.com/office/drawing/2014/main" id="{4DAC36D5-D487-584A-8D0B-B5B4E766B2F5}"/>
              </a:ext>
            </a:extLst>
          </p:cNvPr>
          <p:cNvSpPr txBox="1"/>
          <p:nvPr/>
        </p:nvSpPr>
        <p:spPr>
          <a:xfrm>
            <a:off x="2555626" y="3771710"/>
            <a:ext cx="995008" cy="461665"/>
          </a:xfrm>
          <a:prstGeom prst="rect">
            <a:avLst/>
          </a:prstGeom>
          <a:noFill/>
        </p:spPr>
        <p:txBody>
          <a:bodyPr wrap="square" rtlCol="0">
            <a:spAutoFit/>
          </a:bodyPr>
          <a:lstStyle/>
          <a:p>
            <a:r>
              <a:rPr lang="en-US" sz="2400" dirty="0"/>
              <a:t>x(n)</a:t>
            </a:r>
          </a:p>
        </p:txBody>
      </p:sp>
      <p:sp>
        <p:nvSpPr>
          <p:cNvPr id="17" name="TextBox 16">
            <a:extLst>
              <a:ext uri="{FF2B5EF4-FFF2-40B4-BE49-F238E27FC236}">
                <a16:creationId xmlns:a16="http://schemas.microsoft.com/office/drawing/2014/main" id="{1B83441D-353F-8547-89A8-0ECF31E5DCED}"/>
              </a:ext>
            </a:extLst>
          </p:cNvPr>
          <p:cNvSpPr txBox="1"/>
          <p:nvPr/>
        </p:nvSpPr>
        <p:spPr>
          <a:xfrm>
            <a:off x="5813940" y="3734207"/>
            <a:ext cx="995008" cy="461665"/>
          </a:xfrm>
          <a:prstGeom prst="rect">
            <a:avLst/>
          </a:prstGeom>
          <a:noFill/>
        </p:spPr>
        <p:txBody>
          <a:bodyPr wrap="square" rtlCol="0">
            <a:spAutoFit/>
          </a:bodyPr>
          <a:lstStyle/>
          <a:p>
            <a:r>
              <a:rPr lang="en-US" sz="2400" dirty="0"/>
              <a:t>y(n)</a:t>
            </a:r>
          </a:p>
        </p:txBody>
      </p:sp>
    </p:spTree>
    <p:extLst>
      <p:ext uri="{BB962C8B-B14F-4D97-AF65-F5344CB8AC3E}">
        <p14:creationId xmlns:p14="http://schemas.microsoft.com/office/powerpoint/2010/main" val="3264634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4.jpeg">
            <a:extLst>
              <a:ext uri="{FF2B5EF4-FFF2-40B4-BE49-F238E27FC236}">
                <a16:creationId xmlns:a16="http://schemas.microsoft.com/office/drawing/2014/main" id="{F27AE796-9FFC-0041-8A35-F868FB04B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989" y="623486"/>
            <a:ext cx="619245" cy="3674314"/>
          </a:xfrm>
          <a:prstGeom prst="rect">
            <a:avLst/>
          </a:prstGeom>
        </p:spPr>
      </p:pic>
      <p:pic>
        <p:nvPicPr>
          <p:cNvPr id="3" name="Picture 2" descr="images-4.jpeg">
            <a:extLst>
              <a:ext uri="{FF2B5EF4-FFF2-40B4-BE49-F238E27FC236}">
                <a16:creationId xmlns:a16="http://schemas.microsoft.com/office/drawing/2014/main" id="{2F70C0EE-5243-9041-A51F-763E37049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989" y="3078803"/>
            <a:ext cx="619245" cy="3693785"/>
          </a:xfrm>
          <a:prstGeom prst="rect">
            <a:avLst/>
          </a:prstGeom>
        </p:spPr>
      </p:pic>
      <p:grpSp>
        <p:nvGrpSpPr>
          <p:cNvPr id="13" name="Group 12">
            <a:extLst>
              <a:ext uri="{FF2B5EF4-FFF2-40B4-BE49-F238E27FC236}">
                <a16:creationId xmlns:a16="http://schemas.microsoft.com/office/drawing/2014/main" id="{68B4C503-3B7A-B643-8C12-77DBE9B16CDC}"/>
              </a:ext>
            </a:extLst>
          </p:cNvPr>
          <p:cNvGrpSpPr/>
          <p:nvPr/>
        </p:nvGrpSpPr>
        <p:grpSpPr>
          <a:xfrm>
            <a:off x="1906982" y="623486"/>
            <a:ext cx="619245" cy="6149102"/>
            <a:chOff x="2037612" y="257722"/>
            <a:chExt cx="619245" cy="6149102"/>
          </a:xfrm>
        </p:grpSpPr>
        <p:pic>
          <p:nvPicPr>
            <p:cNvPr id="6" name="Picture 5" descr="images-4.jpeg">
              <a:extLst>
                <a:ext uri="{FF2B5EF4-FFF2-40B4-BE49-F238E27FC236}">
                  <a16:creationId xmlns:a16="http://schemas.microsoft.com/office/drawing/2014/main" id="{9B58882C-03CE-A645-9A4C-B285BCE33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12" y="257722"/>
              <a:ext cx="619245" cy="3674314"/>
            </a:xfrm>
            <a:prstGeom prst="rect">
              <a:avLst/>
            </a:prstGeom>
          </p:spPr>
        </p:pic>
        <p:pic>
          <p:nvPicPr>
            <p:cNvPr id="7" name="Picture 6" descr="images-4.jpeg">
              <a:extLst>
                <a:ext uri="{FF2B5EF4-FFF2-40B4-BE49-F238E27FC236}">
                  <a16:creationId xmlns:a16="http://schemas.microsoft.com/office/drawing/2014/main" id="{490E1DC6-DC4A-B24E-BE85-1D217A579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12" y="2713039"/>
              <a:ext cx="619245" cy="3693785"/>
            </a:xfrm>
            <a:prstGeom prst="rect">
              <a:avLst/>
            </a:prstGeom>
          </p:spPr>
        </p:pic>
      </p:grpSp>
      <p:grpSp>
        <p:nvGrpSpPr>
          <p:cNvPr id="10" name="Group 9">
            <a:extLst>
              <a:ext uri="{FF2B5EF4-FFF2-40B4-BE49-F238E27FC236}">
                <a16:creationId xmlns:a16="http://schemas.microsoft.com/office/drawing/2014/main" id="{FAE01886-872C-CC4C-B05B-844EC9F4D6FA}"/>
              </a:ext>
            </a:extLst>
          </p:cNvPr>
          <p:cNvGrpSpPr/>
          <p:nvPr/>
        </p:nvGrpSpPr>
        <p:grpSpPr>
          <a:xfrm rot="16200000">
            <a:off x="4691549" y="-2141442"/>
            <a:ext cx="619245" cy="6149102"/>
            <a:chOff x="4262377" y="257722"/>
            <a:chExt cx="619245" cy="6149102"/>
          </a:xfrm>
        </p:grpSpPr>
        <p:pic>
          <p:nvPicPr>
            <p:cNvPr id="11" name="Picture 10" descr="images-4.jpeg">
              <a:extLst>
                <a:ext uri="{FF2B5EF4-FFF2-40B4-BE49-F238E27FC236}">
                  <a16:creationId xmlns:a16="http://schemas.microsoft.com/office/drawing/2014/main" id="{41A65F6C-29F6-8E4D-A709-547392A60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77" y="257722"/>
              <a:ext cx="619245" cy="3674314"/>
            </a:xfrm>
            <a:prstGeom prst="rect">
              <a:avLst/>
            </a:prstGeom>
          </p:spPr>
        </p:pic>
        <p:pic>
          <p:nvPicPr>
            <p:cNvPr id="12" name="Picture 11" descr="images-4.jpeg">
              <a:extLst>
                <a:ext uri="{FF2B5EF4-FFF2-40B4-BE49-F238E27FC236}">
                  <a16:creationId xmlns:a16="http://schemas.microsoft.com/office/drawing/2014/main" id="{AF8054EA-DCC8-3F42-85BF-08608628C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77" y="2713039"/>
              <a:ext cx="619245" cy="3693785"/>
            </a:xfrm>
            <a:prstGeom prst="rect">
              <a:avLst/>
            </a:prstGeom>
          </p:spPr>
        </p:pic>
      </p:grpSp>
      <p:grpSp>
        <p:nvGrpSpPr>
          <p:cNvPr id="14" name="Group 13">
            <a:extLst>
              <a:ext uri="{FF2B5EF4-FFF2-40B4-BE49-F238E27FC236}">
                <a16:creationId xmlns:a16="http://schemas.microsoft.com/office/drawing/2014/main" id="{78E18D33-47E1-2B46-AD3B-FB09F840F4A4}"/>
              </a:ext>
            </a:extLst>
          </p:cNvPr>
          <p:cNvGrpSpPr/>
          <p:nvPr/>
        </p:nvGrpSpPr>
        <p:grpSpPr>
          <a:xfrm rot="16200000">
            <a:off x="4685060" y="3368942"/>
            <a:ext cx="619245" cy="6149102"/>
            <a:chOff x="4262377" y="257722"/>
            <a:chExt cx="619245" cy="6149102"/>
          </a:xfrm>
        </p:grpSpPr>
        <p:pic>
          <p:nvPicPr>
            <p:cNvPr id="15" name="Picture 14" descr="images-4.jpeg">
              <a:extLst>
                <a:ext uri="{FF2B5EF4-FFF2-40B4-BE49-F238E27FC236}">
                  <a16:creationId xmlns:a16="http://schemas.microsoft.com/office/drawing/2014/main" id="{39A3C6A3-B60B-3042-AD98-195017038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77" y="257722"/>
              <a:ext cx="619245" cy="3674314"/>
            </a:xfrm>
            <a:prstGeom prst="rect">
              <a:avLst/>
            </a:prstGeom>
          </p:spPr>
        </p:pic>
        <p:pic>
          <p:nvPicPr>
            <p:cNvPr id="17" name="Picture 16" descr="images-4.jpeg">
              <a:extLst>
                <a:ext uri="{FF2B5EF4-FFF2-40B4-BE49-F238E27FC236}">
                  <a16:creationId xmlns:a16="http://schemas.microsoft.com/office/drawing/2014/main" id="{5BCCB6A5-7F07-834A-A59A-8F0D0B22C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77" y="2713039"/>
              <a:ext cx="619245" cy="3693785"/>
            </a:xfrm>
            <a:prstGeom prst="rect">
              <a:avLst/>
            </a:prstGeom>
          </p:spPr>
        </p:pic>
      </p:grpSp>
      <p:sp>
        <p:nvSpPr>
          <p:cNvPr id="18" name="Freeform 17">
            <a:extLst>
              <a:ext uri="{FF2B5EF4-FFF2-40B4-BE49-F238E27FC236}">
                <a16:creationId xmlns:a16="http://schemas.microsoft.com/office/drawing/2014/main" id="{C9A4CE06-0557-C44F-81D6-143C70BC25F5}"/>
              </a:ext>
            </a:extLst>
          </p:cNvPr>
          <p:cNvSpPr/>
          <p:nvPr/>
        </p:nvSpPr>
        <p:spPr>
          <a:xfrm>
            <a:off x="3724185" y="3217209"/>
            <a:ext cx="1593669" cy="2916659"/>
          </a:xfrm>
          <a:custGeom>
            <a:avLst/>
            <a:gdLst>
              <a:gd name="connsiteX0" fmla="*/ 0 w 1593669"/>
              <a:gd name="connsiteY0" fmla="*/ 0 h 3161211"/>
              <a:gd name="connsiteX1" fmla="*/ 1071155 w 1593669"/>
              <a:gd name="connsiteY1" fmla="*/ 3161211 h 3161211"/>
              <a:gd name="connsiteX2" fmla="*/ 1593669 w 1593669"/>
              <a:gd name="connsiteY2" fmla="*/ 1201783 h 3161211"/>
            </a:gdLst>
            <a:ahLst/>
            <a:cxnLst>
              <a:cxn ang="0">
                <a:pos x="connsiteX0" y="connsiteY0"/>
              </a:cxn>
              <a:cxn ang="0">
                <a:pos x="connsiteX1" y="connsiteY1"/>
              </a:cxn>
              <a:cxn ang="0">
                <a:pos x="connsiteX2" y="connsiteY2"/>
              </a:cxn>
            </a:cxnLst>
            <a:rect l="l" t="t" r="r" b="b"/>
            <a:pathLst>
              <a:path w="1593669" h="3161211">
                <a:moveTo>
                  <a:pt x="0" y="0"/>
                </a:moveTo>
                <a:lnTo>
                  <a:pt x="1071155" y="3161211"/>
                </a:lnTo>
                <a:lnTo>
                  <a:pt x="1593669" y="1201783"/>
                </a:lnTo>
              </a:path>
            </a:pathLst>
          </a:custGeom>
          <a:noFill/>
          <a:ln w="31750">
            <a:tailEnd type="arrow"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18">
            <a:extLst>
              <a:ext uri="{FF2B5EF4-FFF2-40B4-BE49-F238E27FC236}">
                <a16:creationId xmlns:a16="http://schemas.microsoft.com/office/drawing/2014/main" id="{EBCAF342-81D0-A44F-AFF6-4ABA895662AE}"/>
              </a:ext>
            </a:extLst>
          </p:cNvPr>
          <p:cNvSpPr/>
          <p:nvPr/>
        </p:nvSpPr>
        <p:spPr>
          <a:xfrm>
            <a:off x="3788229" y="1319353"/>
            <a:ext cx="1593668" cy="2360021"/>
          </a:xfrm>
          <a:custGeom>
            <a:avLst/>
            <a:gdLst>
              <a:gd name="connsiteX0" fmla="*/ 0 w 1593668"/>
              <a:gd name="connsiteY0" fmla="*/ 1449977 h 2586445"/>
              <a:gd name="connsiteX1" fmla="*/ 613954 w 1593668"/>
              <a:gd name="connsiteY1" fmla="*/ 0 h 2586445"/>
              <a:gd name="connsiteX2" fmla="*/ 1593668 w 1593668"/>
              <a:gd name="connsiteY2" fmla="*/ 2586445 h 2586445"/>
            </a:gdLst>
            <a:ahLst/>
            <a:cxnLst>
              <a:cxn ang="0">
                <a:pos x="connsiteX0" y="connsiteY0"/>
              </a:cxn>
              <a:cxn ang="0">
                <a:pos x="connsiteX1" y="connsiteY1"/>
              </a:cxn>
              <a:cxn ang="0">
                <a:pos x="connsiteX2" y="connsiteY2"/>
              </a:cxn>
            </a:cxnLst>
            <a:rect l="l" t="t" r="r" b="b"/>
            <a:pathLst>
              <a:path w="1593668" h="2586445">
                <a:moveTo>
                  <a:pt x="0" y="1449977"/>
                </a:moveTo>
                <a:lnTo>
                  <a:pt x="613954" y="0"/>
                </a:lnTo>
                <a:lnTo>
                  <a:pt x="1593668" y="2586445"/>
                </a:lnTo>
              </a:path>
            </a:pathLst>
          </a:custGeom>
          <a:noFill/>
          <a:ln w="31750">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8BD02ED1-D7A0-3C46-AA84-33715D87D293}"/>
              </a:ext>
            </a:extLst>
          </p:cNvPr>
          <p:cNvSpPr/>
          <p:nvPr/>
        </p:nvSpPr>
        <p:spPr>
          <a:xfrm>
            <a:off x="2547917" y="3071098"/>
            <a:ext cx="2547257" cy="1175657"/>
          </a:xfrm>
          <a:custGeom>
            <a:avLst/>
            <a:gdLst>
              <a:gd name="connsiteX0" fmla="*/ 1097280 w 2547257"/>
              <a:gd name="connsiteY0" fmla="*/ 0 h 1175657"/>
              <a:gd name="connsiteX1" fmla="*/ 0 w 2547257"/>
              <a:gd name="connsiteY1" fmla="*/ 836023 h 1175657"/>
              <a:gd name="connsiteX2" fmla="*/ 2547257 w 2547257"/>
              <a:gd name="connsiteY2" fmla="*/ 1175657 h 1175657"/>
            </a:gdLst>
            <a:ahLst/>
            <a:cxnLst>
              <a:cxn ang="0">
                <a:pos x="connsiteX0" y="connsiteY0"/>
              </a:cxn>
              <a:cxn ang="0">
                <a:pos x="connsiteX1" y="connsiteY1"/>
              </a:cxn>
              <a:cxn ang="0">
                <a:pos x="connsiteX2" y="connsiteY2"/>
              </a:cxn>
            </a:cxnLst>
            <a:rect l="l" t="t" r="r" b="b"/>
            <a:pathLst>
              <a:path w="2547257" h="1175657">
                <a:moveTo>
                  <a:pt x="1097280" y="0"/>
                </a:moveTo>
                <a:lnTo>
                  <a:pt x="0" y="836023"/>
                </a:lnTo>
                <a:lnTo>
                  <a:pt x="2547257" y="1175657"/>
                </a:lnTo>
              </a:path>
            </a:pathLst>
          </a:custGeom>
          <a:noFill/>
          <a:ln w="31750">
            <a:tailEnd type="arrow"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20">
            <a:extLst>
              <a:ext uri="{FF2B5EF4-FFF2-40B4-BE49-F238E27FC236}">
                <a16:creationId xmlns:a16="http://schemas.microsoft.com/office/drawing/2014/main" id="{5D000BE2-B732-624E-AF96-FF3CA9129190}"/>
              </a:ext>
            </a:extLst>
          </p:cNvPr>
          <p:cNvSpPr/>
          <p:nvPr/>
        </p:nvSpPr>
        <p:spPr>
          <a:xfrm>
            <a:off x="4024733" y="2690746"/>
            <a:ext cx="3513909" cy="1162595"/>
          </a:xfrm>
          <a:custGeom>
            <a:avLst/>
            <a:gdLst>
              <a:gd name="connsiteX0" fmla="*/ 0 w 3513909"/>
              <a:gd name="connsiteY0" fmla="*/ 0 h 1162595"/>
              <a:gd name="connsiteX1" fmla="*/ 3513909 w 3513909"/>
              <a:gd name="connsiteY1" fmla="*/ 574766 h 1162595"/>
              <a:gd name="connsiteX2" fmla="*/ 1737360 w 3513909"/>
              <a:gd name="connsiteY2" fmla="*/ 1162595 h 1162595"/>
            </a:gdLst>
            <a:ahLst/>
            <a:cxnLst>
              <a:cxn ang="0">
                <a:pos x="connsiteX0" y="connsiteY0"/>
              </a:cxn>
              <a:cxn ang="0">
                <a:pos x="connsiteX1" y="connsiteY1"/>
              </a:cxn>
              <a:cxn ang="0">
                <a:pos x="connsiteX2" y="connsiteY2"/>
              </a:cxn>
            </a:cxnLst>
            <a:rect l="l" t="t" r="r" b="b"/>
            <a:pathLst>
              <a:path w="3513909" h="1162595">
                <a:moveTo>
                  <a:pt x="0" y="0"/>
                </a:moveTo>
                <a:lnTo>
                  <a:pt x="3513909" y="574766"/>
                </a:lnTo>
                <a:lnTo>
                  <a:pt x="1737360" y="1162595"/>
                </a:lnTo>
              </a:path>
            </a:pathLst>
          </a:custGeom>
          <a:noFill/>
          <a:ln w="31750">
            <a:tailEnd type="arrow"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2" name="Picture 21" descr="Oxygen-Icons.org-Oxygen-Actions-speaker.ico">
            <a:extLst>
              <a:ext uri="{FF2B5EF4-FFF2-40B4-BE49-F238E27FC236}">
                <a16:creationId xmlns:a16="http://schemas.microsoft.com/office/drawing/2014/main" id="{6180793F-1749-DC4E-9DA5-371555588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746085">
            <a:off x="3276296" y="2361398"/>
            <a:ext cx="877303" cy="877303"/>
          </a:xfrm>
          <a:prstGeom prst="rect">
            <a:avLst/>
          </a:prstGeom>
        </p:spPr>
      </p:pic>
      <p:pic>
        <p:nvPicPr>
          <p:cNvPr id="23" name="Picture 22">
            <a:extLst>
              <a:ext uri="{FF2B5EF4-FFF2-40B4-BE49-F238E27FC236}">
                <a16:creationId xmlns:a16="http://schemas.microsoft.com/office/drawing/2014/main" id="{5FAD19A5-0124-114E-97C5-02F92065613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8786" t="14714" r="30393" b="16143"/>
          <a:stretch/>
        </p:blipFill>
        <p:spPr>
          <a:xfrm>
            <a:off x="5009160" y="3679376"/>
            <a:ext cx="722088" cy="687974"/>
          </a:xfrm>
          <a:prstGeom prst="rect">
            <a:avLst/>
          </a:prstGeom>
        </p:spPr>
      </p:pic>
      <p:cxnSp>
        <p:nvCxnSpPr>
          <p:cNvPr id="24" name="Straight Arrow Connector 23">
            <a:extLst>
              <a:ext uri="{FF2B5EF4-FFF2-40B4-BE49-F238E27FC236}">
                <a16:creationId xmlns:a16="http://schemas.microsoft.com/office/drawing/2014/main" id="{52DD9629-BEED-4E4D-BBD6-B1930531EFAC}"/>
              </a:ext>
            </a:extLst>
          </p:cNvPr>
          <p:cNvCxnSpPr/>
          <p:nvPr/>
        </p:nvCxnSpPr>
        <p:spPr>
          <a:xfrm>
            <a:off x="3827417" y="2913021"/>
            <a:ext cx="1181743" cy="881743"/>
          </a:xfrm>
          <a:prstGeom prst="straightConnector1">
            <a:avLst/>
          </a:prstGeom>
          <a:noFill/>
          <a:ln w="31750">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sp>
        <p:nvSpPr>
          <p:cNvPr id="25" name="TextBox 24">
            <a:extLst>
              <a:ext uri="{FF2B5EF4-FFF2-40B4-BE49-F238E27FC236}">
                <a16:creationId xmlns:a16="http://schemas.microsoft.com/office/drawing/2014/main" id="{C248D09C-9A7F-E141-98A7-85C94DB22416}"/>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Multipath</a:t>
            </a:r>
          </a:p>
        </p:txBody>
      </p:sp>
    </p:spTree>
    <p:extLst>
      <p:ext uri="{BB962C8B-B14F-4D97-AF65-F5344CB8AC3E}">
        <p14:creationId xmlns:p14="http://schemas.microsoft.com/office/powerpoint/2010/main" val="395389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248D09C-9A7F-E141-98A7-85C94DB22416}"/>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Multipath: Convolution</a:t>
            </a:r>
          </a:p>
        </p:txBody>
      </p:sp>
      <p:grpSp>
        <p:nvGrpSpPr>
          <p:cNvPr id="27" name="Group 26">
            <a:extLst>
              <a:ext uri="{FF2B5EF4-FFF2-40B4-BE49-F238E27FC236}">
                <a16:creationId xmlns:a16="http://schemas.microsoft.com/office/drawing/2014/main" id="{562E597F-F6A6-E240-A95E-6B5433CB6946}"/>
              </a:ext>
            </a:extLst>
          </p:cNvPr>
          <p:cNvGrpSpPr/>
          <p:nvPr/>
        </p:nvGrpSpPr>
        <p:grpSpPr>
          <a:xfrm>
            <a:off x="457077" y="689355"/>
            <a:ext cx="8443103" cy="2580984"/>
            <a:chOff x="457077" y="543351"/>
            <a:chExt cx="8443103" cy="2580984"/>
          </a:xfrm>
        </p:grpSpPr>
        <p:cxnSp>
          <p:nvCxnSpPr>
            <p:cNvPr id="37" name="Straight Connector 36">
              <a:extLst>
                <a:ext uri="{FF2B5EF4-FFF2-40B4-BE49-F238E27FC236}">
                  <a16:creationId xmlns:a16="http://schemas.microsoft.com/office/drawing/2014/main" id="{8C2826A8-28DE-DF46-99E4-9D8C1DD787E2}"/>
                </a:ext>
              </a:extLst>
            </p:cNvPr>
            <p:cNvCxnSpPr>
              <a:cxnSpLocks/>
            </p:cNvCxnSpPr>
            <p:nvPr/>
          </p:nvCxnSpPr>
          <p:spPr>
            <a:xfrm>
              <a:off x="878366" y="2680945"/>
              <a:ext cx="7863298"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8" name="Straight Connector 37">
              <a:extLst>
                <a:ext uri="{FF2B5EF4-FFF2-40B4-BE49-F238E27FC236}">
                  <a16:creationId xmlns:a16="http://schemas.microsoft.com/office/drawing/2014/main" id="{2C15BED4-A21A-C24A-B927-7841052969EE}"/>
                </a:ext>
              </a:extLst>
            </p:cNvPr>
            <p:cNvCxnSpPr/>
            <p:nvPr/>
          </p:nvCxnSpPr>
          <p:spPr>
            <a:xfrm flipV="1">
              <a:off x="881299" y="543351"/>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39" name="TextBox 38">
              <a:extLst>
                <a:ext uri="{FF2B5EF4-FFF2-40B4-BE49-F238E27FC236}">
                  <a16:creationId xmlns:a16="http://schemas.microsoft.com/office/drawing/2014/main" id="{D52DBA30-DF63-8F47-84C6-470406DD54DE}"/>
                </a:ext>
              </a:extLst>
            </p:cNvPr>
            <p:cNvSpPr txBox="1"/>
            <p:nvPr/>
          </p:nvSpPr>
          <p:spPr>
            <a:xfrm rot="16200000">
              <a:off x="24755" y="1507097"/>
              <a:ext cx="1264754" cy="400110"/>
            </a:xfrm>
            <a:prstGeom prst="rect">
              <a:avLst/>
            </a:prstGeom>
            <a:noFill/>
          </p:spPr>
          <p:txBody>
            <a:bodyPr wrap="square" rtlCol="0">
              <a:spAutoFit/>
            </a:bodyPr>
            <a:lstStyle/>
            <a:p>
              <a:pPr algn="ctr"/>
              <a:r>
                <a:rPr lang="en-US" sz="2000" dirty="0"/>
                <a:t>Amplitude</a:t>
              </a:r>
            </a:p>
          </p:txBody>
        </p:sp>
        <p:cxnSp>
          <p:nvCxnSpPr>
            <p:cNvPr id="40" name="Straight Connector 39">
              <a:extLst>
                <a:ext uri="{FF2B5EF4-FFF2-40B4-BE49-F238E27FC236}">
                  <a16:creationId xmlns:a16="http://schemas.microsoft.com/office/drawing/2014/main" id="{E57C4237-D7F3-194D-8BC8-13C0203EFFCA}"/>
                </a:ext>
              </a:extLst>
            </p:cNvPr>
            <p:cNvCxnSpPr/>
            <p:nvPr/>
          </p:nvCxnSpPr>
          <p:spPr>
            <a:xfrm>
              <a:off x="2354688"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458B156-0F99-AF4A-81B4-E33EB6D9DB9E}"/>
                </a:ext>
              </a:extLst>
            </p:cNvPr>
            <p:cNvCxnSpPr/>
            <p:nvPr/>
          </p:nvCxnSpPr>
          <p:spPr>
            <a:xfrm>
              <a:off x="3820931"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03206D4-DF3D-6D4E-9736-03E1FDDBE83D}"/>
                </a:ext>
              </a:extLst>
            </p:cNvPr>
            <p:cNvCxnSpPr/>
            <p:nvPr/>
          </p:nvCxnSpPr>
          <p:spPr>
            <a:xfrm>
              <a:off x="5287174"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8F4FD5E-4BB2-9F44-B85D-92C8AAAD9579}"/>
                </a:ext>
              </a:extLst>
            </p:cNvPr>
            <p:cNvCxnSpPr/>
            <p:nvPr/>
          </p:nvCxnSpPr>
          <p:spPr>
            <a:xfrm>
              <a:off x="6753417"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C907769-CC2C-AC43-9EAE-7BC4A217A477}"/>
                </a:ext>
              </a:extLst>
            </p:cNvPr>
            <p:cNvCxnSpPr/>
            <p:nvPr/>
          </p:nvCxnSpPr>
          <p:spPr>
            <a:xfrm>
              <a:off x="8219660"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ECE0950-5D50-5243-A457-67EDBE434AA8}"/>
                </a:ext>
              </a:extLst>
            </p:cNvPr>
            <p:cNvSpPr txBox="1"/>
            <p:nvPr/>
          </p:nvSpPr>
          <p:spPr>
            <a:xfrm>
              <a:off x="2031600" y="2755003"/>
              <a:ext cx="646175" cy="369332"/>
            </a:xfrm>
            <a:prstGeom prst="rect">
              <a:avLst/>
            </a:prstGeom>
            <a:noFill/>
          </p:spPr>
          <p:txBody>
            <a:bodyPr wrap="square" rtlCol="0">
              <a:spAutoFit/>
            </a:bodyPr>
            <a:lstStyle/>
            <a:p>
              <a:r>
                <a:rPr lang="en-US" dirty="0"/>
                <a:t>0.25</a:t>
              </a:r>
            </a:p>
          </p:txBody>
        </p:sp>
        <p:sp>
          <p:nvSpPr>
            <p:cNvPr id="46" name="TextBox 45">
              <a:extLst>
                <a:ext uri="{FF2B5EF4-FFF2-40B4-BE49-F238E27FC236}">
                  <a16:creationId xmlns:a16="http://schemas.microsoft.com/office/drawing/2014/main" id="{6DFE9216-3D26-6942-AD39-97149FD8B156}"/>
                </a:ext>
              </a:extLst>
            </p:cNvPr>
            <p:cNvSpPr txBox="1"/>
            <p:nvPr/>
          </p:nvSpPr>
          <p:spPr>
            <a:xfrm>
              <a:off x="3482447" y="2748207"/>
              <a:ext cx="646175" cy="369332"/>
            </a:xfrm>
            <a:prstGeom prst="rect">
              <a:avLst/>
            </a:prstGeom>
            <a:noFill/>
          </p:spPr>
          <p:txBody>
            <a:bodyPr wrap="square" rtlCol="0">
              <a:spAutoFit/>
            </a:bodyPr>
            <a:lstStyle/>
            <a:p>
              <a:r>
                <a:rPr lang="en-US" dirty="0"/>
                <a:t>0.50</a:t>
              </a:r>
            </a:p>
          </p:txBody>
        </p:sp>
        <p:sp>
          <p:nvSpPr>
            <p:cNvPr id="47" name="TextBox 46">
              <a:extLst>
                <a:ext uri="{FF2B5EF4-FFF2-40B4-BE49-F238E27FC236}">
                  <a16:creationId xmlns:a16="http://schemas.microsoft.com/office/drawing/2014/main" id="{BA678831-14FB-FB4D-A5B7-0F8D75A58F13}"/>
                </a:ext>
              </a:extLst>
            </p:cNvPr>
            <p:cNvSpPr txBox="1"/>
            <p:nvPr/>
          </p:nvSpPr>
          <p:spPr>
            <a:xfrm>
              <a:off x="4969870" y="2741411"/>
              <a:ext cx="646175" cy="369332"/>
            </a:xfrm>
            <a:prstGeom prst="rect">
              <a:avLst/>
            </a:prstGeom>
            <a:noFill/>
          </p:spPr>
          <p:txBody>
            <a:bodyPr wrap="square" rtlCol="0">
              <a:spAutoFit/>
            </a:bodyPr>
            <a:lstStyle/>
            <a:p>
              <a:r>
                <a:rPr lang="en-US" dirty="0"/>
                <a:t>0.75</a:t>
              </a:r>
            </a:p>
          </p:txBody>
        </p:sp>
        <p:sp>
          <p:nvSpPr>
            <p:cNvPr id="48" name="TextBox 47">
              <a:extLst>
                <a:ext uri="{FF2B5EF4-FFF2-40B4-BE49-F238E27FC236}">
                  <a16:creationId xmlns:a16="http://schemas.microsoft.com/office/drawing/2014/main" id="{FFA2CA3D-D20E-F246-99BA-566253D01DE7}"/>
                </a:ext>
              </a:extLst>
            </p:cNvPr>
            <p:cNvSpPr txBox="1"/>
            <p:nvPr/>
          </p:nvSpPr>
          <p:spPr>
            <a:xfrm>
              <a:off x="6457293" y="2734615"/>
              <a:ext cx="646175" cy="369332"/>
            </a:xfrm>
            <a:prstGeom prst="rect">
              <a:avLst/>
            </a:prstGeom>
            <a:noFill/>
          </p:spPr>
          <p:txBody>
            <a:bodyPr wrap="square" rtlCol="0">
              <a:spAutoFit/>
            </a:bodyPr>
            <a:lstStyle/>
            <a:p>
              <a:r>
                <a:rPr lang="en-US" dirty="0"/>
                <a:t>1.00</a:t>
              </a:r>
            </a:p>
          </p:txBody>
        </p:sp>
        <p:sp>
          <p:nvSpPr>
            <p:cNvPr id="49" name="TextBox 48">
              <a:extLst>
                <a:ext uri="{FF2B5EF4-FFF2-40B4-BE49-F238E27FC236}">
                  <a16:creationId xmlns:a16="http://schemas.microsoft.com/office/drawing/2014/main" id="{C56CEDDA-8794-A144-91C4-139B4DFC8CC3}"/>
                </a:ext>
              </a:extLst>
            </p:cNvPr>
            <p:cNvSpPr txBox="1"/>
            <p:nvPr/>
          </p:nvSpPr>
          <p:spPr>
            <a:xfrm>
              <a:off x="7944716" y="2727819"/>
              <a:ext cx="646175" cy="369332"/>
            </a:xfrm>
            <a:prstGeom prst="rect">
              <a:avLst/>
            </a:prstGeom>
            <a:noFill/>
          </p:spPr>
          <p:txBody>
            <a:bodyPr wrap="square" rtlCol="0">
              <a:spAutoFit/>
            </a:bodyPr>
            <a:lstStyle/>
            <a:p>
              <a:r>
                <a:rPr lang="en-US" dirty="0"/>
                <a:t>1.25</a:t>
              </a:r>
            </a:p>
          </p:txBody>
        </p:sp>
        <p:sp>
          <p:nvSpPr>
            <p:cNvPr id="50" name="TextBox 49">
              <a:extLst>
                <a:ext uri="{FF2B5EF4-FFF2-40B4-BE49-F238E27FC236}">
                  <a16:creationId xmlns:a16="http://schemas.microsoft.com/office/drawing/2014/main" id="{E0A3F846-F2DB-0547-8CDD-2F293C22AA46}"/>
                </a:ext>
              </a:extLst>
            </p:cNvPr>
            <p:cNvSpPr txBox="1"/>
            <p:nvPr/>
          </p:nvSpPr>
          <p:spPr>
            <a:xfrm>
              <a:off x="7635426" y="2163566"/>
              <a:ext cx="1264754" cy="400110"/>
            </a:xfrm>
            <a:prstGeom prst="rect">
              <a:avLst/>
            </a:prstGeom>
            <a:noFill/>
          </p:spPr>
          <p:txBody>
            <a:bodyPr wrap="square" rtlCol="0">
              <a:spAutoFit/>
            </a:bodyPr>
            <a:lstStyle/>
            <a:p>
              <a:pPr algn="ctr"/>
              <a:r>
                <a:rPr lang="en-US" sz="2000" dirty="0"/>
                <a:t>Time (sec)</a:t>
              </a:r>
            </a:p>
          </p:txBody>
        </p:sp>
        <p:sp>
          <p:nvSpPr>
            <p:cNvPr id="51" name="TextBox 50">
              <a:extLst>
                <a:ext uri="{FF2B5EF4-FFF2-40B4-BE49-F238E27FC236}">
                  <a16:creationId xmlns:a16="http://schemas.microsoft.com/office/drawing/2014/main" id="{97F6F3B6-B690-4144-9FD0-2F36829C202F}"/>
                </a:ext>
              </a:extLst>
            </p:cNvPr>
            <p:cNvSpPr txBox="1"/>
            <p:nvPr/>
          </p:nvSpPr>
          <p:spPr>
            <a:xfrm>
              <a:off x="601251" y="2748207"/>
              <a:ext cx="646175" cy="369332"/>
            </a:xfrm>
            <a:prstGeom prst="rect">
              <a:avLst/>
            </a:prstGeom>
            <a:noFill/>
          </p:spPr>
          <p:txBody>
            <a:bodyPr wrap="square" rtlCol="0">
              <a:spAutoFit/>
            </a:bodyPr>
            <a:lstStyle/>
            <a:p>
              <a:r>
                <a:rPr lang="en-US" dirty="0"/>
                <a:t>0.00</a:t>
              </a:r>
            </a:p>
          </p:txBody>
        </p:sp>
      </p:grpSp>
      <p:sp>
        <p:nvSpPr>
          <p:cNvPr id="4" name="Freeform 3">
            <a:extLst>
              <a:ext uri="{FF2B5EF4-FFF2-40B4-BE49-F238E27FC236}">
                <a16:creationId xmlns:a16="http://schemas.microsoft.com/office/drawing/2014/main" id="{5C4D98E6-7511-8244-81CE-D18411F7BB06}"/>
              </a:ext>
            </a:extLst>
          </p:cNvPr>
          <p:cNvSpPr/>
          <p:nvPr/>
        </p:nvSpPr>
        <p:spPr>
          <a:xfrm>
            <a:off x="888274" y="1102892"/>
            <a:ext cx="1410789" cy="1718685"/>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Oxygen-Icons.org-Oxygen-Actions-speaker.ico">
            <a:extLst>
              <a:ext uri="{FF2B5EF4-FFF2-40B4-BE49-F238E27FC236}">
                <a16:creationId xmlns:a16="http://schemas.microsoft.com/office/drawing/2014/main" id="{6C9ABAC9-94A9-924E-91F6-E069A2191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046908">
            <a:off x="25127" y="2411738"/>
            <a:ext cx="877303" cy="877303"/>
          </a:xfrm>
          <a:prstGeom prst="rect">
            <a:avLst/>
          </a:prstGeom>
        </p:spPr>
      </p:pic>
    </p:spTree>
    <p:extLst>
      <p:ext uri="{BB962C8B-B14F-4D97-AF65-F5344CB8AC3E}">
        <p14:creationId xmlns:p14="http://schemas.microsoft.com/office/powerpoint/2010/main" val="1693197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248D09C-9A7F-E141-98A7-85C94DB22416}"/>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Multipath: Convolution</a:t>
            </a:r>
          </a:p>
        </p:txBody>
      </p:sp>
      <p:grpSp>
        <p:nvGrpSpPr>
          <p:cNvPr id="27" name="Group 26">
            <a:extLst>
              <a:ext uri="{FF2B5EF4-FFF2-40B4-BE49-F238E27FC236}">
                <a16:creationId xmlns:a16="http://schemas.microsoft.com/office/drawing/2014/main" id="{562E597F-F6A6-E240-A95E-6B5433CB6946}"/>
              </a:ext>
            </a:extLst>
          </p:cNvPr>
          <p:cNvGrpSpPr/>
          <p:nvPr/>
        </p:nvGrpSpPr>
        <p:grpSpPr>
          <a:xfrm>
            <a:off x="457077" y="689355"/>
            <a:ext cx="8443103" cy="2580984"/>
            <a:chOff x="457077" y="543351"/>
            <a:chExt cx="8443103" cy="2580984"/>
          </a:xfrm>
        </p:grpSpPr>
        <p:cxnSp>
          <p:nvCxnSpPr>
            <p:cNvPr id="37" name="Straight Connector 36">
              <a:extLst>
                <a:ext uri="{FF2B5EF4-FFF2-40B4-BE49-F238E27FC236}">
                  <a16:creationId xmlns:a16="http://schemas.microsoft.com/office/drawing/2014/main" id="{8C2826A8-28DE-DF46-99E4-9D8C1DD787E2}"/>
                </a:ext>
              </a:extLst>
            </p:cNvPr>
            <p:cNvCxnSpPr>
              <a:cxnSpLocks/>
            </p:cNvCxnSpPr>
            <p:nvPr/>
          </p:nvCxnSpPr>
          <p:spPr>
            <a:xfrm>
              <a:off x="878366" y="2680945"/>
              <a:ext cx="7863298"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8" name="Straight Connector 37">
              <a:extLst>
                <a:ext uri="{FF2B5EF4-FFF2-40B4-BE49-F238E27FC236}">
                  <a16:creationId xmlns:a16="http://schemas.microsoft.com/office/drawing/2014/main" id="{2C15BED4-A21A-C24A-B927-7841052969EE}"/>
                </a:ext>
              </a:extLst>
            </p:cNvPr>
            <p:cNvCxnSpPr/>
            <p:nvPr/>
          </p:nvCxnSpPr>
          <p:spPr>
            <a:xfrm flipV="1">
              <a:off x="881299" y="543351"/>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39" name="TextBox 38">
              <a:extLst>
                <a:ext uri="{FF2B5EF4-FFF2-40B4-BE49-F238E27FC236}">
                  <a16:creationId xmlns:a16="http://schemas.microsoft.com/office/drawing/2014/main" id="{D52DBA30-DF63-8F47-84C6-470406DD54DE}"/>
                </a:ext>
              </a:extLst>
            </p:cNvPr>
            <p:cNvSpPr txBox="1"/>
            <p:nvPr/>
          </p:nvSpPr>
          <p:spPr>
            <a:xfrm rot="16200000">
              <a:off x="24755" y="1507097"/>
              <a:ext cx="1264754" cy="400110"/>
            </a:xfrm>
            <a:prstGeom prst="rect">
              <a:avLst/>
            </a:prstGeom>
            <a:noFill/>
          </p:spPr>
          <p:txBody>
            <a:bodyPr wrap="square" rtlCol="0">
              <a:spAutoFit/>
            </a:bodyPr>
            <a:lstStyle/>
            <a:p>
              <a:pPr algn="ctr"/>
              <a:r>
                <a:rPr lang="en-US" sz="2000" dirty="0"/>
                <a:t>Amplitude</a:t>
              </a:r>
            </a:p>
          </p:txBody>
        </p:sp>
        <p:cxnSp>
          <p:nvCxnSpPr>
            <p:cNvPr id="40" name="Straight Connector 39">
              <a:extLst>
                <a:ext uri="{FF2B5EF4-FFF2-40B4-BE49-F238E27FC236}">
                  <a16:creationId xmlns:a16="http://schemas.microsoft.com/office/drawing/2014/main" id="{E57C4237-D7F3-194D-8BC8-13C0203EFFCA}"/>
                </a:ext>
              </a:extLst>
            </p:cNvPr>
            <p:cNvCxnSpPr/>
            <p:nvPr/>
          </p:nvCxnSpPr>
          <p:spPr>
            <a:xfrm>
              <a:off x="2354688"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458B156-0F99-AF4A-81B4-E33EB6D9DB9E}"/>
                </a:ext>
              </a:extLst>
            </p:cNvPr>
            <p:cNvCxnSpPr/>
            <p:nvPr/>
          </p:nvCxnSpPr>
          <p:spPr>
            <a:xfrm>
              <a:off x="3820931"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03206D4-DF3D-6D4E-9736-03E1FDDBE83D}"/>
                </a:ext>
              </a:extLst>
            </p:cNvPr>
            <p:cNvCxnSpPr/>
            <p:nvPr/>
          </p:nvCxnSpPr>
          <p:spPr>
            <a:xfrm>
              <a:off x="5287174"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8F4FD5E-4BB2-9F44-B85D-92C8AAAD9579}"/>
                </a:ext>
              </a:extLst>
            </p:cNvPr>
            <p:cNvCxnSpPr/>
            <p:nvPr/>
          </p:nvCxnSpPr>
          <p:spPr>
            <a:xfrm>
              <a:off x="6753417"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C907769-CC2C-AC43-9EAE-7BC4A217A477}"/>
                </a:ext>
              </a:extLst>
            </p:cNvPr>
            <p:cNvCxnSpPr/>
            <p:nvPr/>
          </p:nvCxnSpPr>
          <p:spPr>
            <a:xfrm>
              <a:off x="8219660"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ECE0950-5D50-5243-A457-67EDBE434AA8}"/>
                </a:ext>
              </a:extLst>
            </p:cNvPr>
            <p:cNvSpPr txBox="1"/>
            <p:nvPr/>
          </p:nvSpPr>
          <p:spPr>
            <a:xfrm>
              <a:off x="2031600" y="2755003"/>
              <a:ext cx="646175" cy="369332"/>
            </a:xfrm>
            <a:prstGeom prst="rect">
              <a:avLst/>
            </a:prstGeom>
            <a:noFill/>
          </p:spPr>
          <p:txBody>
            <a:bodyPr wrap="square" rtlCol="0">
              <a:spAutoFit/>
            </a:bodyPr>
            <a:lstStyle/>
            <a:p>
              <a:r>
                <a:rPr lang="en-US" dirty="0"/>
                <a:t>0.25</a:t>
              </a:r>
            </a:p>
          </p:txBody>
        </p:sp>
        <p:sp>
          <p:nvSpPr>
            <p:cNvPr id="46" name="TextBox 45">
              <a:extLst>
                <a:ext uri="{FF2B5EF4-FFF2-40B4-BE49-F238E27FC236}">
                  <a16:creationId xmlns:a16="http://schemas.microsoft.com/office/drawing/2014/main" id="{6DFE9216-3D26-6942-AD39-97149FD8B156}"/>
                </a:ext>
              </a:extLst>
            </p:cNvPr>
            <p:cNvSpPr txBox="1"/>
            <p:nvPr/>
          </p:nvSpPr>
          <p:spPr>
            <a:xfrm>
              <a:off x="3482447" y="2748207"/>
              <a:ext cx="646175" cy="369332"/>
            </a:xfrm>
            <a:prstGeom prst="rect">
              <a:avLst/>
            </a:prstGeom>
            <a:noFill/>
          </p:spPr>
          <p:txBody>
            <a:bodyPr wrap="square" rtlCol="0">
              <a:spAutoFit/>
            </a:bodyPr>
            <a:lstStyle/>
            <a:p>
              <a:r>
                <a:rPr lang="en-US" dirty="0"/>
                <a:t>0.50</a:t>
              </a:r>
            </a:p>
          </p:txBody>
        </p:sp>
        <p:sp>
          <p:nvSpPr>
            <p:cNvPr id="47" name="TextBox 46">
              <a:extLst>
                <a:ext uri="{FF2B5EF4-FFF2-40B4-BE49-F238E27FC236}">
                  <a16:creationId xmlns:a16="http://schemas.microsoft.com/office/drawing/2014/main" id="{BA678831-14FB-FB4D-A5B7-0F8D75A58F13}"/>
                </a:ext>
              </a:extLst>
            </p:cNvPr>
            <p:cNvSpPr txBox="1"/>
            <p:nvPr/>
          </p:nvSpPr>
          <p:spPr>
            <a:xfrm>
              <a:off x="4969870" y="2741411"/>
              <a:ext cx="646175" cy="369332"/>
            </a:xfrm>
            <a:prstGeom prst="rect">
              <a:avLst/>
            </a:prstGeom>
            <a:noFill/>
          </p:spPr>
          <p:txBody>
            <a:bodyPr wrap="square" rtlCol="0">
              <a:spAutoFit/>
            </a:bodyPr>
            <a:lstStyle/>
            <a:p>
              <a:r>
                <a:rPr lang="en-US" dirty="0"/>
                <a:t>0.75</a:t>
              </a:r>
            </a:p>
          </p:txBody>
        </p:sp>
        <p:sp>
          <p:nvSpPr>
            <p:cNvPr id="48" name="TextBox 47">
              <a:extLst>
                <a:ext uri="{FF2B5EF4-FFF2-40B4-BE49-F238E27FC236}">
                  <a16:creationId xmlns:a16="http://schemas.microsoft.com/office/drawing/2014/main" id="{FFA2CA3D-D20E-F246-99BA-566253D01DE7}"/>
                </a:ext>
              </a:extLst>
            </p:cNvPr>
            <p:cNvSpPr txBox="1"/>
            <p:nvPr/>
          </p:nvSpPr>
          <p:spPr>
            <a:xfrm>
              <a:off x="6457293" y="2734615"/>
              <a:ext cx="646175" cy="369332"/>
            </a:xfrm>
            <a:prstGeom prst="rect">
              <a:avLst/>
            </a:prstGeom>
            <a:noFill/>
          </p:spPr>
          <p:txBody>
            <a:bodyPr wrap="square" rtlCol="0">
              <a:spAutoFit/>
            </a:bodyPr>
            <a:lstStyle/>
            <a:p>
              <a:r>
                <a:rPr lang="en-US" dirty="0"/>
                <a:t>1.00</a:t>
              </a:r>
            </a:p>
          </p:txBody>
        </p:sp>
        <p:sp>
          <p:nvSpPr>
            <p:cNvPr id="49" name="TextBox 48">
              <a:extLst>
                <a:ext uri="{FF2B5EF4-FFF2-40B4-BE49-F238E27FC236}">
                  <a16:creationId xmlns:a16="http://schemas.microsoft.com/office/drawing/2014/main" id="{C56CEDDA-8794-A144-91C4-139B4DFC8CC3}"/>
                </a:ext>
              </a:extLst>
            </p:cNvPr>
            <p:cNvSpPr txBox="1"/>
            <p:nvPr/>
          </p:nvSpPr>
          <p:spPr>
            <a:xfrm>
              <a:off x="7944716" y="2727819"/>
              <a:ext cx="646175" cy="369332"/>
            </a:xfrm>
            <a:prstGeom prst="rect">
              <a:avLst/>
            </a:prstGeom>
            <a:noFill/>
          </p:spPr>
          <p:txBody>
            <a:bodyPr wrap="square" rtlCol="0">
              <a:spAutoFit/>
            </a:bodyPr>
            <a:lstStyle/>
            <a:p>
              <a:r>
                <a:rPr lang="en-US" dirty="0"/>
                <a:t>1.25</a:t>
              </a:r>
            </a:p>
          </p:txBody>
        </p:sp>
        <p:sp>
          <p:nvSpPr>
            <p:cNvPr id="50" name="TextBox 49">
              <a:extLst>
                <a:ext uri="{FF2B5EF4-FFF2-40B4-BE49-F238E27FC236}">
                  <a16:creationId xmlns:a16="http://schemas.microsoft.com/office/drawing/2014/main" id="{E0A3F846-F2DB-0547-8CDD-2F293C22AA46}"/>
                </a:ext>
              </a:extLst>
            </p:cNvPr>
            <p:cNvSpPr txBox="1"/>
            <p:nvPr/>
          </p:nvSpPr>
          <p:spPr>
            <a:xfrm>
              <a:off x="7635426" y="2163566"/>
              <a:ext cx="1264754" cy="400110"/>
            </a:xfrm>
            <a:prstGeom prst="rect">
              <a:avLst/>
            </a:prstGeom>
            <a:noFill/>
          </p:spPr>
          <p:txBody>
            <a:bodyPr wrap="square" rtlCol="0">
              <a:spAutoFit/>
            </a:bodyPr>
            <a:lstStyle/>
            <a:p>
              <a:pPr algn="ctr"/>
              <a:r>
                <a:rPr lang="en-US" sz="2000" dirty="0"/>
                <a:t>Time (sec)</a:t>
              </a:r>
            </a:p>
          </p:txBody>
        </p:sp>
        <p:sp>
          <p:nvSpPr>
            <p:cNvPr id="51" name="TextBox 50">
              <a:extLst>
                <a:ext uri="{FF2B5EF4-FFF2-40B4-BE49-F238E27FC236}">
                  <a16:creationId xmlns:a16="http://schemas.microsoft.com/office/drawing/2014/main" id="{97F6F3B6-B690-4144-9FD0-2F36829C202F}"/>
                </a:ext>
              </a:extLst>
            </p:cNvPr>
            <p:cNvSpPr txBox="1"/>
            <p:nvPr/>
          </p:nvSpPr>
          <p:spPr>
            <a:xfrm>
              <a:off x="601251" y="2748207"/>
              <a:ext cx="646175" cy="369332"/>
            </a:xfrm>
            <a:prstGeom prst="rect">
              <a:avLst/>
            </a:prstGeom>
            <a:noFill/>
          </p:spPr>
          <p:txBody>
            <a:bodyPr wrap="square" rtlCol="0">
              <a:spAutoFit/>
            </a:bodyPr>
            <a:lstStyle/>
            <a:p>
              <a:r>
                <a:rPr lang="en-US" dirty="0"/>
                <a:t>0.00</a:t>
              </a:r>
            </a:p>
          </p:txBody>
        </p:sp>
      </p:grpSp>
      <p:sp>
        <p:nvSpPr>
          <p:cNvPr id="4" name="Freeform 3">
            <a:extLst>
              <a:ext uri="{FF2B5EF4-FFF2-40B4-BE49-F238E27FC236}">
                <a16:creationId xmlns:a16="http://schemas.microsoft.com/office/drawing/2014/main" id="{5C4D98E6-7511-8244-81CE-D18411F7BB06}"/>
              </a:ext>
            </a:extLst>
          </p:cNvPr>
          <p:cNvSpPr/>
          <p:nvPr/>
        </p:nvSpPr>
        <p:spPr>
          <a:xfrm>
            <a:off x="888274" y="1102892"/>
            <a:ext cx="1410789" cy="1718685"/>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Oxygen-Icons.org-Oxygen-Actions-speaker.ico">
            <a:extLst>
              <a:ext uri="{FF2B5EF4-FFF2-40B4-BE49-F238E27FC236}">
                <a16:creationId xmlns:a16="http://schemas.microsoft.com/office/drawing/2014/main" id="{6C9ABAC9-94A9-924E-91F6-E069A2191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046908">
            <a:off x="25127" y="2411738"/>
            <a:ext cx="877303" cy="877303"/>
          </a:xfrm>
          <a:prstGeom prst="rect">
            <a:avLst/>
          </a:prstGeom>
        </p:spPr>
      </p:pic>
      <p:grpSp>
        <p:nvGrpSpPr>
          <p:cNvPr id="21" name="Group 20">
            <a:extLst>
              <a:ext uri="{FF2B5EF4-FFF2-40B4-BE49-F238E27FC236}">
                <a16:creationId xmlns:a16="http://schemas.microsoft.com/office/drawing/2014/main" id="{B677E719-8BB6-7D4A-B438-0017EDDBDC3C}"/>
              </a:ext>
            </a:extLst>
          </p:cNvPr>
          <p:cNvGrpSpPr/>
          <p:nvPr/>
        </p:nvGrpSpPr>
        <p:grpSpPr>
          <a:xfrm>
            <a:off x="457077" y="3858032"/>
            <a:ext cx="8443103" cy="2580984"/>
            <a:chOff x="457077" y="543351"/>
            <a:chExt cx="8443103" cy="2580984"/>
          </a:xfrm>
        </p:grpSpPr>
        <p:cxnSp>
          <p:nvCxnSpPr>
            <p:cNvPr id="22" name="Straight Connector 21">
              <a:extLst>
                <a:ext uri="{FF2B5EF4-FFF2-40B4-BE49-F238E27FC236}">
                  <a16:creationId xmlns:a16="http://schemas.microsoft.com/office/drawing/2014/main" id="{D6603A68-C8C9-9444-B062-5BD0C65DF01D}"/>
                </a:ext>
              </a:extLst>
            </p:cNvPr>
            <p:cNvCxnSpPr>
              <a:cxnSpLocks/>
            </p:cNvCxnSpPr>
            <p:nvPr/>
          </p:nvCxnSpPr>
          <p:spPr>
            <a:xfrm>
              <a:off x="878366" y="2680945"/>
              <a:ext cx="7863298"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23" name="Straight Connector 22">
              <a:extLst>
                <a:ext uri="{FF2B5EF4-FFF2-40B4-BE49-F238E27FC236}">
                  <a16:creationId xmlns:a16="http://schemas.microsoft.com/office/drawing/2014/main" id="{BE486F4B-2D98-5047-B6F4-AE0399AC7DD5}"/>
                </a:ext>
              </a:extLst>
            </p:cNvPr>
            <p:cNvCxnSpPr/>
            <p:nvPr/>
          </p:nvCxnSpPr>
          <p:spPr>
            <a:xfrm flipV="1">
              <a:off x="881299" y="543351"/>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24" name="TextBox 23">
              <a:extLst>
                <a:ext uri="{FF2B5EF4-FFF2-40B4-BE49-F238E27FC236}">
                  <a16:creationId xmlns:a16="http://schemas.microsoft.com/office/drawing/2014/main" id="{7ABFD161-A098-5A46-A65B-0323C03A2B5E}"/>
                </a:ext>
              </a:extLst>
            </p:cNvPr>
            <p:cNvSpPr txBox="1"/>
            <p:nvPr/>
          </p:nvSpPr>
          <p:spPr>
            <a:xfrm rot="16200000">
              <a:off x="24755" y="1507097"/>
              <a:ext cx="1264754" cy="400110"/>
            </a:xfrm>
            <a:prstGeom prst="rect">
              <a:avLst/>
            </a:prstGeom>
            <a:noFill/>
          </p:spPr>
          <p:txBody>
            <a:bodyPr wrap="square" rtlCol="0">
              <a:spAutoFit/>
            </a:bodyPr>
            <a:lstStyle/>
            <a:p>
              <a:pPr algn="ctr"/>
              <a:r>
                <a:rPr lang="en-US" sz="2000" dirty="0"/>
                <a:t>Amplitude</a:t>
              </a:r>
            </a:p>
          </p:txBody>
        </p:sp>
        <p:cxnSp>
          <p:nvCxnSpPr>
            <p:cNvPr id="26" name="Straight Connector 25">
              <a:extLst>
                <a:ext uri="{FF2B5EF4-FFF2-40B4-BE49-F238E27FC236}">
                  <a16:creationId xmlns:a16="http://schemas.microsoft.com/office/drawing/2014/main" id="{4FAF544B-54F0-0243-BD6B-BD42E5A45804}"/>
                </a:ext>
              </a:extLst>
            </p:cNvPr>
            <p:cNvCxnSpPr/>
            <p:nvPr/>
          </p:nvCxnSpPr>
          <p:spPr>
            <a:xfrm>
              <a:off x="2354688"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42FD61-2CB7-5342-997F-AFCE51C3C228}"/>
                </a:ext>
              </a:extLst>
            </p:cNvPr>
            <p:cNvCxnSpPr/>
            <p:nvPr/>
          </p:nvCxnSpPr>
          <p:spPr>
            <a:xfrm>
              <a:off x="3820931"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9000655-B5B0-F54D-B726-CE2D4D44ED1E}"/>
                </a:ext>
              </a:extLst>
            </p:cNvPr>
            <p:cNvCxnSpPr/>
            <p:nvPr/>
          </p:nvCxnSpPr>
          <p:spPr>
            <a:xfrm>
              <a:off x="5287174"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C2CB786-DA64-474C-BB16-70532ECE8457}"/>
                </a:ext>
              </a:extLst>
            </p:cNvPr>
            <p:cNvCxnSpPr/>
            <p:nvPr/>
          </p:nvCxnSpPr>
          <p:spPr>
            <a:xfrm>
              <a:off x="6753417"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29D1B0-F016-EF4E-8F44-981F5B94CC79}"/>
                </a:ext>
              </a:extLst>
            </p:cNvPr>
            <p:cNvCxnSpPr/>
            <p:nvPr/>
          </p:nvCxnSpPr>
          <p:spPr>
            <a:xfrm>
              <a:off x="8219660"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4F15462-777A-1945-8BDE-4EA9B7996B50}"/>
                </a:ext>
              </a:extLst>
            </p:cNvPr>
            <p:cNvSpPr txBox="1"/>
            <p:nvPr/>
          </p:nvSpPr>
          <p:spPr>
            <a:xfrm>
              <a:off x="2031600" y="2755003"/>
              <a:ext cx="646175" cy="369332"/>
            </a:xfrm>
            <a:prstGeom prst="rect">
              <a:avLst/>
            </a:prstGeom>
            <a:noFill/>
          </p:spPr>
          <p:txBody>
            <a:bodyPr wrap="square" rtlCol="0">
              <a:spAutoFit/>
            </a:bodyPr>
            <a:lstStyle/>
            <a:p>
              <a:r>
                <a:rPr lang="en-US" dirty="0"/>
                <a:t>0.25</a:t>
              </a:r>
            </a:p>
          </p:txBody>
        </p:sp>
        <p:sp>
          <p:nvSpPr>
            <p:cNvPr id="33" name="TextBox 32">
              <a:extLst>
                <a:ext uri="{FF2B5EF4-FFF2-40B4-BE49-F238E27FC236}">
                  <a16:creationId xmlns:a16="http://schemas.microsoft.com/office/drawing/2014/main" id="{2135F586-6721-304C-B43A-0B5602BCDBDE}"/>
                </a:ext>
              </a:extLst>
            </p:cNvPr>
            <p:cNvSpPr txBox="1"/>
            <p:nvPr/>
          </p:nvSpPr>
          <p:spPr>
            <a:xfrm>
              <a:off x="3482447" y="2748207"/>
              <a:ext cx="646175" cy="369332"/>
            </a:xfrm>
            <a:prstGeom prst="rect">
              <a:avLst/>
            </a:prstGeom>
            <a:noFill/>
          </p:spPr>
          <p:txBody>
            <a:bodyPr wrap="square" rtlCol="0">
              <a:spAutoFit/>
            </a:bodyPr>
            <a:lstStyle/>
            <a:p>
              <a:r>
                <a:rPr lang="en-US" dirty="0"/>
                <a:t>0.50</a:t>
              </a:r>
            </a:p>
          </p:txBody>
        </p:sp>
        <p:sp>
          <p:nvSpPr>
            <p:cNvPr id="34" name="TextBox 33">
              <a:extLst>
                <a:ext uri="{FF2B5EF4-FFF2-40B4-BE49-F238E27FC236}">
                  <a16:creationId xmlns:a16="http://schemas.microsoft.com/office/drawing/2014/main" id="{F7CB35B2-4A98-ED4E-8F84-8908EA498111}"/>
                </a:ext>
              </a:extLst>
            </p:cNvPr>
            <p:cNvSpPr txBox="1"/>
            <p:nvPr/>
          </p:nvSpPr>
          <p:spPr>
            <a:xfrm>
              <a:off x="4969870" y="2741411"/>
              <a:ext cx="646175" cy="369332"/>
            </a:xfrm>
            <a:prstGeom prst="rect">
              <a:avLst/>
            </a:prstGeom>
            <a:noFill/>
          </p:spPr>
          <p:txBody>
            <a:bodyPr wrap="square" rtlCol="0">
              <a:spAutoFit/>
            </a:bodyPr>
            <a:lstStyle/>
            <a:p>
              <a:r>
                <a:rPr lang="en-US" dirty="0"/>
                <a:t>0.75</a:t>
              </a:r>
            </a:p>
          </p:txBody>
        </p:sp>
        <p:sp>
          <p:nvSpPr>
            <p:cNvPr id="35" name="TextBox 34">
              <a:extLst>
                <a:ext uri="{FF2B5EF4-FFF2-40B4-BE49-F238E27FC236}">
                  <a16:creationId xmlns:a16="http://schemas.microsoft.com/office/drawing/2014/main" id="{A571716F-AD40-C549-9F78-B03CEFCD2D41}"/>
                </a:ext>
              </a:extLst>
            </p:cNvPr>
            <p:cNvSpPr txBox="1"/>
            <p:nvPr/>
          </p:nvSpPr>
          <p:spPr>
            <a:xfrm>
              <a:off x="6457293" y="2734615"/>
              <a:ext cx="646175" cy="369332"/>
            </a:xfrm>
            <a:prstGeom prst="rect">
              <a:avLst/>
            </a:prstGeom>
            <a:noFill/>
          </p:spPr>
          <p:txBody>
            <a:bodyPr wrap="square" rtlCol="0">
              <a:spAutoFit/>
            </a:bodyPr>
            <a:lstStyle/>
            <a:p>
              <a:r>
                <a:rPr lang="en-US" dirty="0"/>
                <a:t>1.00</a:t>
              </a:r>
            </a:p>
          </p:txBody>
        </p:sp>
        <p:sp>
          <p:nvSpPr>
            <p:cNvPr id="36" name="TextBox 35">
              <a:extLst>
                <a:ext uri="{FF2B5EF4-FFF2-40B4-BE49-F238E27FC236}">
                  <a16:creationId xmlns:a16="http://schemas.microsoft.com/office/drawing/2014/main" id="{7B079FBD-37CF-3A40-A7BD-F00804832A48}"/>
                </a:ext>
              </a:extLst>
            </p:cNvPr>
            <p:cNvSpPr txBox="1"/>
            <p:nvPr/>
          </p:nvSpPr>
          <p:spPr>
            <a:xfrm>
              <a:off x="7944716" y="2727819"/>
              <a:ext cx="646175" cy="369332"/>
            </a:xfrm>
            <a:prstGeom prst="rect">
              <a:avLst/>
            </a:prstGeom>
            <a:noFill/>
          </p:spPr>
          <p:txBody>
            <a:bodyPr wrap="square" rtlCol="0">
              <a:spAutoFit/>
            </a:bodyPr>
            <a:lstStyle/>
            <a:p>
              <a:r>
                <a:rPr lang="en-US" dirty="0"/>
                <a:t>1.25</a:t>
              </a:r>
            </a:p>
          </p:txBody>
        </p:sp>
        <p:sp>
          <p:nvSpPr>
            <p:cNvPr id="53" name="TextBox 52">
              <a:extLst>
                <a:ext uri="{FF2B5EF4-FFF2-40B4-BE49-F238E27FC236}">
                  <a16:creationId xmlns:a16="http://schemas.microsoft.com/office/drawing/2014/main" id="{312CC2F0-2621-5F45-BEA0-96A3A05D1844}"/>
                </a:ext>
              </a:extLst>
            </p:cNvPr>
            <p:cNvSpPr txBox="1"/>
            <p:nvPr/>
          </p:nvSpPr>
          <p:spPr>
            <a:xfrm>
              <a:off x="7635426" y="2163566"/>
              <a:ext cx="1264754" cy="400110"/>
            </a:xfrm>
            <a:prstGeom prst="rect">
              <a:avLst/>
            </a:prstGeom>
            <a:noFill/>
          </p:spPr>
          <p:txBody>
            <a:bodyPr wrap="square" rtlCol="0">
              <a:spAutoFit/>
            </a:bodyPr>
            <a:lstStyle/>
            <a:p>
              <a:pPr algn="ctr"/>
              <a:r>
                <a:rPr lang="en-US" sz="2000" dirty="0"/>
                <a:t>Time (sec)</a:t>
              </a:r>
            </a:p>
          </p:txBody>
        </p:sp>
        <p:sp>
          <p:nvSpPr>
            <p:cNvPr id="54" name="TextBox 53">
              <a:extLst>
                <a:ext uri="{FF2B5EF4-FFF2-40B4-BE49-F238E27FC236}">
                  <a16:creationId xmlns:a16="http://schemas.microsoft.com/office/drawing/2014/main" id="{3574E5B0-FA9D-DD4A-ACDF-0BE2126C70CB}"/>
                </a:ext>
              </a:extLst>
            </p:cNvPr>
            <p:cNvSpPr txBox="1"/>
            <p:nvPr/>
          </p:nvSpPr>
          <p:spPr>
            <a:xfrm>
              <a:off x="601251" y="2748207"/>
              <a:ext cx="646175" cy="369332"/>
            </a:xfrm>
            <a:prstGeom prst="rect">
              <a:avLst/>
            </a:prstGeom>
            <a:noFill/>
          </p:spPr>
          <p:txBody>
            <a:bodyPr wrap="square" rtlCol="0">
              <a:spAutoFit/>
            </a:bodyPr>
            <a:lstStyle/>
            <a:p>
              <a:r>
                <a:rPr lang="en-US" dirty="0"/>
                <a:t>0.00</a:t>
              </a:r>
            </a:p>
          </p:txBody>
        </p:sp>
      </p:grpSp>
      <p:sp>
        <p:nvSpPr>
          <p:cNvPr id="55" name="Freeform 54">
            <a:extLst>
              <a:ext uri="{FF2B5EF4-FFF2-40B4-BE49-F238E27FC236}">
                <a16:creationId xmlns:a16="http://schemas.microsoft.com/office/drawing/2014/main" id="{C78ADB8D-9F23-B24B-B1A0-BDE968CC15BA}"/>
              </a:ext>
            </a:extLst>
          </p:cNvPr>
          <p:cNvSpPr/>
          <p:nvPr/>
        </p:nvSpPr>
        <p:spPr>
          <a:xfrm>
            <a:off x="1412631" y="4593742"/>
            <a:ext cx="1410789" cy="1420401"/>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8ABCADCC-AC65-6E41-9D0F-C43466CA4E7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28786" t="14714" r="30393" b="16143"/>
          <a:stretch/>
        </p:blipFill>
        <p:spPr>
          <a:xfrm>
            <a:off x="-27077" y="5606568"/>
            <a:ext cx="873727" cy="832448"/>
          </a:xfrm>
          <a:prstGeom prst="rect">
            <a:avLst/>
          </a:prstGeom>
        </p:spPr>
      </p:pic>
      <p:sp>
        <p:nvSpPr>
          <p:cNvPr id="58" name="TextBox 57">
            <a:extLst>
              <a:ext uri="{FF2B5EF4-FFF2-40B4-BE49-F238E27FC236}">
                <a16:creationId xmlns:a16="http://schemas.microsoft.com/office/drawing/2014/main" id="{03D1AFD9-5A80-CC4E-9162-7C34328CDDAD}"/>
              </a:ext>
            </a:extLst>
          </p:cNvPr>
          <p:cNvSpPr txBox="1"/>
          <p:nvPr/>
        </p:nvSpPr>
        <p:spPr>
          <a:xfrm>
            <a:off x="1388518" y="4211894"/>
            <a:ext cx="1410395" cy="400110"/>
          </a:xfrm>
          <a:prstGeom prst="rect">
            <a:avLst/>
          </a:prstGeom>
          <a:noFill/>
        </p:spPr>
        <p:txBody>
          <a:bodyPr wrap="square" rtlCol="0">
            <a:spAutoFit/>
          </a:bodyPr>
          <a:lstStyle/>
          <a:p>
            <a:pPr algn="ctr"/>
            <a:r>
              <a:rPr lang="en-US" sz="2000" dirty="0"/>
              <a:t>Direct path</a:t>
            </a:r>
          </a:p>
        </p:txBody>
      </p:sp>
    </p:spTree>
    <p:extLst>
      <p:ext uri="{BB962C8B-B14F-4D97-AF65-F5344CB8AC3E}">
        <p14:creationId xmlns:p14="http://schemas.microsoft.com/office/powerpoint/2010/main" val="102858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C248D09C-9A7F-E141-98A7-85C94DB22416}"/>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Multipath: Convolution</a:t>
            </a:r>
          </a:p>
        </p:txBody>
      </p:sp>
      <p:grpSp>
        <p:nvGrpSpPr>
          <p:cNvPr id="27" name="Group 26">
            <a:extLst>
              <a:ext uri="{FF2B5EF4-FFF2-40B4-BE49-F238E27FC236}">
                <a16:creationId xmlns:a16="http://schemas.microsoft.com/office/drawing/2014/main" id="{562E597F-F6A6-E240-A95E-6B5433CB6946}"/>
              </a:ext>
            </a:extLst>
          </p:cNvPr>
          <p:cNvGrpSpPr/>
          <p:nvPr/>
        </p:nvGrpSpPr>
        <p:grpSpPr>
          <a:xfrm>
            <a:off x="457077" y="689355"/>
            <a:ext cx="8443103" cy="2580984"/>
            <a:chOff x="457077" y="543351"/>
            <a:chExt cx="8443103" cy="2580984"/>
          </a:xfrm>
        </p:grpSpPr>
        <p:cxnSp>
          <p:nvCxnSpPr>
            <p:cNvPr id="37" name="Straight Connector 36">
              <a:extLst>
                <a:ext uri="{FF2B5EF4-FFF2-40B4-BE49-F238E27FC236}">
                  <a16:creationId xmlns:a16="http://schemas.microsoft.com/office/drawing/2014/main" id="{8C2826A8-28DE-DF46-99E4-9D8C1DD787E2}"/>
                </a:ext>
              </a:extLst>
            </p:cNvPr>
            <p:cNvCxnSpPr>
              <a:cxnSpLocks/>
            </p:cNvCxnSpPr>
            <p:nvPr/>
          </p:nvCxnSpPr>
          <p:spPr>
            <a:xfrm>
              <a:off x="878366" y="2680945"/>
              <a:ext cx="7863298"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8" name="Straight Connector 37">
              <a:extLst>
                <a:ext uri="{FF2B5EF4-FFF2-40B4-BE49-F238E27FC236}">
                  <a16:creationId xmlns:a16="http://schemas.microsoft.com/office/drawing/2014/main" id="{2C15BED4-A21A-C24A-B927-7841052969EE}"/>
                </a:ext>
              </a:extLst>
            </p:cNvPr>
            <p:cNvCxnSpPr/>
            <p:nvPr/>
          </p:nvCxnSpPr>
          <p:spPr>
            <a:xfrm flipV="1">
              <a:off x="881299" y="543351"/>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39" name="TextBox 38">
              <a:extLst>
                <a:ext uri="{FF2B5EF4-FFF2-40B4-BE49-F238E27FC236}">
                  <a16:creationId xmlns:a16="http://schemas.microsoft.com/office/drawing/2014/main" id="{D52DBA30-DF63-8F47-84C6-470406DD54DE}"/>
                </a:ext>
              </a:extLst>
            </p:cNvPr>
            <p:cNvSpPr txBox="1"/>
            <p:nvPr/>
          </p:nvSpPr>
          <p:spPr>
            <a:xfrm rot="16200000">
              <a:off x="24755" y="1507097"/>
              <a:ext cx="1264754" cy="400110"/>
            </a:xfrm>
            <a:prstGeom prst="rect">
              <a:avLst/>
            </a:prstGeom>
            <a:noFill/>
          </p:spPr>
          <p:txBody>
            <a:bodyPr wrap="square" rtlCol="0">
              <a:spAutoFit/>
            </a:bodyPr>
            <a:lstStyle/>
            <a:p>
              <a:pPr algn="ctr"/>
              <a:r>
                <a:rPr lang="en-US" sz="2000" dirty="0"/>
                <a:t>Amplitude</a:t>
              </a:r>
            </a:p>
          </p:txBody>
        </p:sp>
        <p:cxnSp>
          <p:nvCxnSpPr>
            <p:cNvPr id="40" name="Straight Connector 39">
              <a:extLst>
                <a:ext uri="{FF2B5EF4-FFF2-40B4-BE49-F238E27FC236}">
                  <a16:creationId xmlns:a16="http://schemas.microsoft.com/office/drawing/2014/main" id="{E57C4237-D7F3-194D-8BC8-13C0203EFFCA}"/>
                </a:ext>
              </a:extLst>
            </p:cNvPr>
            <p:cNvCxnSpPr/>
            <p:nvPr/>
          </p:nvCxnSpPr>
          <p:spPr>
            <a:xfrm>
              <a:off x="2354688"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458B156-0F99-AF4A-81B4-E33EB6D9DB9E}"/>
                </a:ext>
              </a:extLst>
            </p:cNvPr>
            <p:cNvCxnSpPr/>
            <p:nvPr/>
          </p:nvCxnSpPr>
          <p:spPr>
            <a:xfrm>
              <a:off x="3820931"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03206D4-DF3D-6D4E-9736-03E1FDDBE83D}"/>
                </a:ext>
              </a:extLst>
            </p:cNvPr>
            <p:cNvCxnSpPr/>
            <p:nvPr/>
          </p:nvCxnSpPr>
          <p:spPr>
            <a:xfrm>
              <a:off x="5287174"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8F4FD5E-4BB2-9F44-B85D-92C8AAAD9579}"/>
                </a:ext>
              </a:extLst>
            </p:cNvPr>
            <p:cNvCxnSpPr/>
            <p:nvPr/>
          </p:nvCxnSpPr>
          <p:spPr>
            <a:xfrm>
              <a:off x="6753417"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C907769-CC2C-AC43-9EAE-7BC4A217A477}"/>
                </a:ext>
              </a:extLst>
            </p:cNvPr>
            <p:cNvCxnSpPr/>
            <p:nvPr/>
          </p:nvCxnSpPr>
          <p:spPr>
            <a:xfrm>
              <a:off x="8219660"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ECE0950-5D50-5243-A457-67EDBE434AA8}"/>
                </a:ext>
              </a:extLst>
            </p:cNvPr>
            <p:cNvSpPr txBox="1"/>
            <p:nvPr/>
          </p:nvSpPr>
          <p:spPr>
            <a:xfrm>
              <a:off x="2031600" y="2755003"/>
              <a:ext cx="646175" cy="369332"/>
            </a:xfrm>
            <a:prstGeom prst="rect">
              <a:avLst/>
            </a:prstGeom>
            <a:noFill/>
          </p:spPr>
          <p:txBody>
            <a:bodyPr wrap="square" rtlCol="0">
              <a:spAutoFit/>
            </a:bodyPr>
            <a:lstStyle/>
            <a:p>
              <a:r>
                <a:rPr lang="en-US" dirty="0"/>
                <a:t>0.25</a:t>
              </a:r>
            </a:p>
          </p:txBody>
        </p:sp>
        <p:sp>
          <p:nvSpPr>
            <p:cNvPr id="46" name="TextBox 45">
              <a:extLst>
                <a:ext uri="{FF2B5EF4-FFF2-40B4-BE49-F238E27FC236}">
                  <a16:creationId xmlns:a16="http://schemas.microsoft.com/office/drawing/2014/main" id="{6DFE9216-3D26-6942-AD39-97149FD8B156}"/>
                </a:ext>
              </a:extLst>
            </p:cNvPr>
            <p:cNvSpPr txBox="1"/>
            <p:nvPr/>
          </p:nvSpPr>
          <p:spPr>
            <a:xfrm>
              <a:off x="3482447" y="2748207"/>
              <a:ext cx="646175" cy="369332"/>
            </a:xfrm>
            <a:prstGeom prst="rect">
              <a:avLst/>
            </a:prstGeom>
            <a:noFill/>
          </p:spPr>
          <p:txBody>
            <a:bodyPr wrap="square" rtlCol="0">
              <a:spAutoFit/>
            </a:bodyPr>
            <a:lstStyle/>
            <a:p>
              <a:r>
                <a:rPr lang="en-US" dirty="0"/>
                <a:t>0.50</a:t>
              </a:r>
            </a:p>
          </p:txBody>
        </p:sp>
        <p:sp>
          <p:nvSpPr>
            <p:cNvPr id="47" name="TextBox 46">
              <a:extLst>
                <a:ext uri="{FF2B5EF4-FFF2-40B4-BE49-F238E27FC236}">
                  <a16:creationId xmlns:a16="http://schemas.microsoft.com/office/drawing/2014/main" id="{BA678831-14FB-FB4D-A5B7-0F8D75A58F13}"/>
                </a:ext>
              </a:extLst>
            </p:cNvPr>
            <p:cNvSpPr txBox="1"/>
            <p:nvPr/>
          </p:nvSpPr>
          <p:spPr>
            <a:xfrm>
              <a:off x="4969870" y="2741411"/>
              <a:ext cx="646175" cy="369332"/>
            </a:xfrm>
            <a:prstGeom prst="rect">
              <a:avLst/>
            </a:prstGeom>
            <a:noFill/>
          </p:spPr>
          <p:txBody>
            <a:bodyPr wrap="square" rtlCol="0">
              <a:spAutoFit/>
            </a:bodyPr>
            <a:lstStyle/>
            <a:p>
              <a:r>
                <a:rPr lang="en-US" dirty="0"/>
                <a:t>0.75</a:t>
              </a:r>
            </a:p>
          </p:txBody>
        </p:sp>
        <p:sp>
          <p:nvSpPr>
            <p:cNvPr id="48" name="TextBox 47">
              <a:extLst>
                <a:ext uri="{FF2B5EF4-FFF2-40B4-BE49-F238E27FC236}">
                  <a16:creationId xmlns:a16="http://schemas.microsoft.com/office/drawing/2014/main" id="{FFA2CA3D-D20E-F246-99BA-566253D01DE7}"/>
                </a:ext>
              </a:extLst>
            </p:cNvPr>
            <p:cNvSpPr txBox="1"/>
            <p:nvPr/>
          </p:nvSpPr>
          <p:spPr>
            <a:xfrm>
              <a:off x="6457293" y="2734615"/>
              <a:ext cx="646175" cy="369332"/>
            </a:xfrm>
            <a:prstGeom prst="rect">
              <a:avLst/>
            </a:prstGeom>
            <a:noFill/>
          </p:spPr>
          <p:txBody>
            <a:bodyPr wrap="square" rtlCol="0">
              <a:spAutoFit/>
            </a:bodyPr>
            <a:lstStyle/>
            <a:p>
              <a:r>
                <a:rPr lang="en-US" dirty="0"/>
                <a:t>1.00</a:t>
              </a:r>
            </a:p>
          </p:txBody>
        </p:sp>
        <p:sp>
          <p:nvSpPr>
            <p:cNvPr id="49" name="TextBox 48">
              <a:extLst>
                <a:ext uri="{FF2B5EF4-FFF2-40B4-BE49-F238E27FC236}">
                  <a16:creationId xmlns:a16="http://schemas.microsoft.com/office/drawing/2014/main" id="{C56CEDDA-8794-A144-91C4-139B4DFC8CC3}"/>
                </a:ext>
              </a:extLst>
            </p:cNvPr>
            <p:cNvSpPr txBox="1"/>
            <p:nvPr/>
          </p:nvSpPr>
          <p:spPr>
            <a:xfrm>
              <a:off x="7944716" y="2727819"/>
              <a:ext cx="646175" cy="369332"/>
            </a:xfrm>
            <a:prstGeom prst="rect">
              <a:avLst/>
            </a:prstGeom>
            <a:noFill/>
          </p:spPr>
          <p:txBody>
            <a:bodyPr wrap="square" rtlCol="0">
              <a:spAutoFit/>
            </a:bodyPr>
            <a:lstStyle/>
            <a:p>
              <a:r>
                <a:rPr lang="en-US" dirty="0"/>
                <a:t>1.25</a:t>
              </a:r>
            </a:p>
          </p:txBody>
        </p:sp>
        <p:sp>
          <p:nvSpPr>
            <p:cNvPr id="50" name="TextBox 49">
              <a:extLst>
                <a:ext uri="{FF2B5EF4-FFF2-40B4-BE49-F238E27FC236}">
                  <a16:creationId xmlns:a16="http://schemas.microsoft.com/office/drawing/2014/main" id="{E0A3F846-F2DB-0547-8CDD-2F293C22AA46}"/>
                </a:ext>
              </a:extLst>
            </p:cNvPr>
            <p:cNvSpPr txBox="1"/>
            <p:nvPr/>
          </p:nvSpPr>
          <p:spPr>
            <a:xfrm>
              <a:off x="7635426" y="2163566"/>
              <a:ext cx="1264754" cy="400110"/>
            </a:xfrm>
            <a:prstGeom prst="rect">
              <a:avLst/>
            </a:prstGeom>
            <a:noFill/>
          </p:spPr>
          <p:txBody>
            <a:bodyPr wrap="square" rtlCol="0">
              <a:spAutoFit/>
            </a:bodyPr>
            <a:lstStyle/>
            <a:p>
              <a:pPr algn="ctr"/>
              <a:r>
                <a:rPr lang="en-US" sz="2000" dirty="0"/>
                <a:t>Time (sec)</a:t>
              </a:r>
            </a:p>
          </p:txBody>
        </p:sp>
        <p:sp>
          <p:nvSpPr>
            <p:cNvPr id="51" name="TextBox 50">
              <a:extLst>
                <a:ext uri="{FF2B5EF4-FFF2-40B4-BE49-F238E27FC236}">
                  <a16:creationId xmlns:a16="http://schemas.microsoft.com/office/drawing/2014/main" id="{97F6F3B6-B690-4144-9FD0-2F36829C202F}"/>
                </a:ext>
              </a:extLst>
            </p:cNvPr>
            <p:cNvSpPr txBox="1"/>
            <p:nvPr/>
          </p:nvSpPr>
          <p:spPr>
            <a:xfrm>
              <a:off x="601251" y="2748207"/>
              <a:ext cx="646175" cy="369332"/>
            </a:xfrm>
            <a:prstGeom prst="rect">
              <a:avLst/>
            </a:prstGeom>
            <a:noFill/>
          </p:spPr>
          <p:txBody>
            <a:bodyPr wrap="square" rtlCol="0">
              <a:spAutoFit/>
            </a:bodyPr>
            <a:lstStyle/>
            <a:p>
              <a:r>
                <a:rPr lang="en-US" dirty="0"/>
                <a:t>0.00</a:t>
              </a:r>
            </a:p>
          </p:txBody>
        </p:sp>
      </p:grpSp>
      <p:sp>
        <p:nvSpPr>
          <p:cNvPr id="4" name="Freeform 3">
            <a:extLst>
              <a:ext uri="{FF2B5EF4-FFF2-40B4-BE49-F238E27FC236}">
                <a16:creationId xmlns:a16="http://schemas.microsoft.com/office/drawing/2014/main" id="{5C4D98E6-7511-8244-81CE-D18411F7BB06}"/>
              </a:ext>
            </a:extLst>
          </p:cNvPr>
          <p:cNvSpPr/>
          <p:nvPr/>
        </p:nvSpPr>
        <p:spPr>
          <a:xfrm>
            <a:off x="888274" y="1102892"/>
            <a:ext cx="1410789" cy="1718685"/>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Oxygen-Icons.org-Oxygen-Actions-speaker.ico">
            <a:extLst>
              <a:ext uri="{FF2B5EF4-FFF2-40B4-BE49-F238E27FC236}">
                <a16:creationId xmlns:a16="http://schemas.microsoft.com/office/drawing/2014/main" id="{6C9ABAC9-94A9-924E-91F6-E069A2191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046908">
            <a:off x="25127" y="2411738"/>
            <a:ext cx="877303" cy="877303"/>
          </a:xfrm>
          <a:prstGeom prst="rect">
            <a:avLst/>
          </a:prstGeom>
        </p:spPr>
      </p:pic>
      <p:grpSp>
        <p:nvGrpSpPr>
          <p:cNvPr id="21" name="Group 20">
            <a:extLst>
              <a:ext uri="{FF2B5EF4-FFF2-40B4-BE49-F238E27FC236}">
                <a16:creationId xmlns:a16="http://schemas.microsoft.com/office/drawing/2014/main" id="{B677E719-8BB6-7D4A-B438-0017EDDBDC3C}"/>
              </a:ext>
            </a:extLst>
          </p:cNvPr>
          <p:cNvGrpSpPr/>
          <p:nvPr/>
        </p:nvGrpSpPr>
        <p:grpSpPr>
          <a:xfrm>
            <a:off x="457077" y="3858032"/>
            <a:ext cx="8443103" cy="2580984"/>
            <a:chOff x="457077" y="543351"/>
            <a:chExt cx="8443103" cy="2580984"/>
          </a:xfrm>
        </p:grpSpPr>
        <p:cxnSp>
          <p:nvCxnSpPr>
            <p:cNvPr id="22" name="Straight Connector 21">
              <a:extLst>
                <a:ext uri="{FF2B5EF4-FFF2-40B4-BE49-F238E27FC236}">
                  <a16:creationId xmlns:a16="http://schemas.microsoft.com/office/drawing/2014/main" id="{D6603A68-C8C9-9444-B062-5BD0C65DF01D}"/>
                </a:ext>
              </a:extLst>
            </p:cNvPr>
            <p:cNvCxnSpPr>
              <a:cxnSpLocks/>
            </p:cNvCxnSpPr>
            <p:nvPr/>
          </p:nvCxnSpPr>
          <p:spPr>
            <a:xfrm>
              <a:off x="878366" y="2680945"/>
              <a:ext cx="7863298"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23" name="Straight Connector 22">
              <a:extLst>
                <a:ext uri="{FF2B5EF4-FFF2-40B4-BE49-F238E27FC236}">
                  <a16:creationId xmlns:a16="http://schemas.microsoft.com/office/drawing/2014/main" id="{BE486F4B-2D98-5047-B6F4-AE0399AC7DD5}"/>
                </a:ext>
              </a:extLst>
            </p:cNvPr>
            <p:cNvCxnSpPr/>
            <p:nvPr/>
          </p:nvCxnSpPr>
          <p:spPr>
            <a:xfrm flipV="1">
              <a:off x="881299" y="543351"/>
              <a:ext cx="0" cy="2147032"/>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24" name="TextBox 23">
              <a:extLst>
                <a:ext uri="{FF2B5EF4-FFF2-40B4-BE49-F238E27FC236}">
                  <a16:creationId xmlns:a16="http://schemas.microsoft.com/office/drawing/2014/main" id="{7ABFD161-A098-5A46-A65B-0323C03A2B5E}"/>
                </a:ext>
              </a:extLst>
            </p:cNvPr>
            <p:cNvSpPr txBox="1"/>
            <p:nvPr/>
          </p:nvSpPr>
          <p:spPr>
            <a:xfrm rot="16200000">
              <a:off x="24755" y="1507097"/>
              <a:ext cx="1264754" cy="400110"/>
            </a:xfrm>
            <a:prstGeom prst="rect">
              <a:avLst/>
            </a:prstGeom>
            <a:noFill/>
          </p:spPr>
          <p:txBody>
            <a:bodyPr wrap="square" rtlCol="0">
              <a:spAutoFit/>
            </a:bodyPr>
            <a:lstStyle/>
            <a:p>
              <a:pPr algn="ctr"/>
              <a:r>
                <a:rPr lang="en-US" sz="2000" dirty="0"/>
                <a:t>Amplitude</a:t>
              </a:r>
            </a:p>
          </p:txBody>
        </p:sp>
        <p:cxnSp>
          <p:nvCxnSpPr>
            <p:cNvPr id="26" name="Straight Connector 25">
              <a:extLst>
                <a:ext uri="{FF2B5EF4-FFF2-40B4-BE49-F238E27FC236}">
                  <a16:creationId xmlns:a16="http://schemas.microsoft.com/office/drawing/2014/main" id="{4FAF544B-54F0-0243-BD6B-BD42E5A45804}"/>
                </a:ext>
              </a:extLst>
            </p:cNvPr>
            <p:cNvCxnSpPr/>
            <p:nvPr/>
          </p:nvCxnSpPr>
          <p:spPr>
            <a:xfrm>
              <a:off x="2354688"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42FD61-2CB7-5342-997F-AFCE51C3C228}"/>
                </a:ext>
              </a:extLst>
            </p:cNvPr>
            <p:cNvCxnSpPr/>
            <p:nvPr/>
          </p:nvCxnSpPr>
          <p:spPr>
            <a:xfrm>
              <a:off x="3820931"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9000655-B5B0-F54D-B726-CE2D4D44ED1E}"/>
                </a:ext>
              </a:extLst>
            </p:cNvPr>
            <p:cNvCxnSpPr/>
            <p:nvPr/>
          </p:nvCxnSpPr>
          <p:spPr>
            <a:xfrm>
              <a:off x="5287174"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C2CB786-DA64-474C-BB16-70532ECE8457}"/>
                </a:ext>
              </a:extLst>
            </p:cNvPr>
            <p:cNvCxnSpPr/>
            <p:nvPr/>
          </p:nvCxnSpPr>
          <p:spPr>
            <a:xfrm>
              <a:off x="6753417"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29D1B0-F016-EF4E-8F44-981F5B94CC79}"/>
                </a:ext>
              </a:extLst>
            </p:cNvPr>
            <p:cNvCxnSpPr/>
            <p:nvPr/>
          </p:nvCxnSpPr>
          <p:spPr>
            <a:xfrm>
              <a:off x="8219660" y="2560341"/>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4F15462-777A-1945-8BDE-4EA9B7996B50}"/>
                </a:ext>
              </a:extLst>
            </p:cNvPr>
            <p:cNvSpPr txBox="1"/>
            <p:nvPr/>
          </p:nvSpPr>
          <p:spPr>
            <a:xfrm>
              <a:off x="2031600" y="2755003"/>
              <a:ext cx="646175" cy="369332"/>
            </a:xfrm>
            <a:prstGeom prst="rect">
              <a:avLst/>
            </a:prstGeom>
            <a:noFill/>
          </p:spPr>
          <p:txBody>
            <a:bodyPr wrap="square" rtlCol="0">
              <a:spAutoFit/>
            </a:bodyPr>
            <a:lstStyle/>
            <a:p>
              <a:r>
                <a:rPr lang="en-US" dirty="0"/>
                <a:t>0.25</a:t>
              </a:r>
            </a:p>
          </p:txBody>
        </p:sp>
        <p:sp>
          <p:nvSpPr>
            <p:cNvPr id="33" name="TextBox 32">
              <a:extLst>
                <a:ext uri="{FF2B5EF4-FFF2-40B4-BE49-F238E27FC236}">
                  <a16:creationId xmlns:a16="http://schemas.microsoft.com/office/drawing/2014/main" id="{2135F586-6721-304C-B43A-0B5602BCDBDE}"/>
                </a:ext>
              </a:extLst>
            </p:cNvPr>
            <p:cNvSpPr txBox="1"/>
            <p:nvPr/>
          </p:nvSpPr>
          <p:spPr>
            <a:xfrm>
              <a:off x="3482447" y="2748207"/>
              <a:ext cx="646175" cy="369332"/>
            </a:xfrm>
            <a:prstGeom prst="rect">
              <a:avLst/>
            </a:prstGeom>
            <a:noFill/>
          </p:spPr>
          <p:txBody>
            <a:bodyPr wrap="square" rtlCol="0">
              <a:spAutoFit/>
            </a:bodyPr>
            <a:lstStyle/>
            <a:p>
              <a:r>
                <a:rPr lang="en-US" dirty="0"/>
                <a:t>0.50</a:t>
              </a:r>
            </a:p>
          </p:txBody>
        </p:sp>
        <p:sp>
          <p:nvSpPr>
            <p:cNvPr id="34" name="TextBox 33">
              <a:extLst>
                <a:ext uri="{FF2B5EF4-FFF2-40B4-BE49-F238E27FC236}">
                  <a16:creationId xmlns:a16="http://schemas.microsoft.com/office/drawing/2014/main" id="{F7CB35B2-4A98-ED4E-8F84-8908EA498111}"/>
                </a:ext>
              </a:extLst>
            </p:cNvPr>
            <p:cNvSpPr txBox="1"/>
            <p:nvPr/>
          </p:nvSpPr>
          <p:spPr>
            <a:xfrm>
              <a:off x="4969870" y="2741411"/>
              <a:ext cx="646175" cy="369332"/>
            </a:xfrm>
            <a:prstGeom prst="rect">
              <a:avLst/>
            </a:prstGeom>
            <a:noFill/>
          </p:spPr>
          <p:txBody>
            <a:bodyPr wrap="square" rtlCol="0">
              <a:spAutoFit/>
            </a:bodyPr>
            <a:lstStyle/>
            <a:p>
              <a:r>
                <a:rPr lang="en-US" dirty="0"/>
                <a:t>0.75</a:t>
              </a:r>
            </a:p>
          </p:txBody>
        </p:sp>
        <p:sp>
          <p:nvSpPr>
            <p:cNvPr id="35" name="TextBox 34">
              <a:extLst>
                <a:ext uri="{FF2B5EF4-FFF2-40B4-BE49-F238E27FC236}">
                  <a16:creationId xmlns:a16="http://schemas.microsoft.com/office/drawing/2014/main" id="{A571716F-AD40-C549-9F78-B03CEFCD2D41}"/>
                </a:ext>
              </a:extLst>
            </p:cNvPr>
            <p:cNvSpPr txBox="1"/>
            <p:nvPr/>
          </p:nvSpPr>
          <p:spPr>
            <a:xfrm>
              <a:off x="6457293" y="2734615"/>
              <a:ext cx="646175" cy="369332"/>
            </a:xfrm>
            <a:prstGeom prst="rect">
              <a:avLst/>
            </a:prstGeom>
            <a:noFill/>
          </p:spPr>
          <p:txBody>
            <a:bodyPr wrap="square" rtlCol="0">
              <a:spAutoFit/>
            </a:bodyPr>
            <a:lstStyle/>
            <a:p>
              <a:r>
                <a:rPr lang="en-US" dirty="0"/>
                <a:t>1.00</a:t>
              </a:r>
            </a:p>
          </p:txBody>
        </p:sp>
        <p:sp>
          <p:nvSpPr>
            <p:cNvPr id="36" name="TextBox 35">
              <a:extLst>
                <a:ext uri="{FF2B5EF4-FFF2-40B4-BE49-F238E27FC236}">
                  <a16:creationId xmlns:a16="http://schemas.microsoft.com/office/drawing/2014/main" id="{7B079FBD-37CF-3A40-A7BD-F00804832A48}"/>
                </a:ext>
              </a:extLst>
            </p:cNvPr>
            <p:cNvSpPr txBox="1"/>
            <p:nvPr/>
          </p:nvSpPr>
          <p:spPr>
            <a:xfrm>
              <a:off x="7944716" y="2727819"/>
              <a:ext cx="646175" cy="369332"/>
            </a:xfrm>
            <a:prstGeom prst="rect">
              <a:avLst/>
            </a:prstGeom>
            <a:noFill/>
          </p:spPr>
          <p:txBody>
            <a:bodyPr wrap="square" rtlCol="0">
              <a:spAutoFit/>
            </a:bodyPr>
            <a:lstStyle/>
            <a:p>
              <a:r>
                <a:rPr lang="en-US" dirty="0"/>
                <a:t>1.25</a:t>
              </a:r>
            </a:p>
          </p:txBody>
        </p:sp>
        <p:sp>
          <p:nvSpPr>
            <p:cNvPr id="53" name="TextBox 52">
              <a:extLst>
                <a:ext uri="{FF2B5EF4-FFF2-40B4-BE49-F238E27FC236}">
                  <a16:creationId xmlns:a16="http://schemas.microsoft.com/office/drawing/2014/main" id="{312CC2F0-2621-5F45-BEA0-96A3A05D1844}"/>
                </a:ext>
              </a:extLst>
            </p:cNvPr>
            <p:cNvSpPr txBox="1"/>
            <p:nvPr/>
          </p:nvSpPr>
          <p:spPr>
            <a:xfrm>
              <a:off x="7635426" y="2163566"/>
              <a:ext cx="1264754" cy="400110"/>
            </a:xfrm>
            <a:prstGeom prst="rect">
              <a:avLst/>
            </a:prstGeom>
            <a:noFill/>
          </p:spPr>
          <p:txBody>
            <a:bodyPr wrap="square" rtlCol="0">
              <a:spAutoFit/>
            </a:bodyPr>
            <a:lstStyle/>
            <a:p>
              <a:pPr algn="ctr"/>
              <a:r>
                <a:rPr lang="en-US" sz="2000" dirty="0"/>
                <a:t>Time (sec)</a:t>
              </a:r>
            </a:p>
          </p:txBody>
        </p:sp>
        <p:sp>
          <p:nvSpPr>
            <p:cNvPr id="54" name="TextBox 53">
              <a:extLst>
                <a:ext uri="{FF2B5EF4-FFF2-40B4-BE49-F238E27FC236}">
                  <a16:creationId xmlns:a16="http://schemas.microsoft.com/office/drawing/2014/main" id="{3574E5B0-FA9D-DD4A-ACDF-0BE2126C70CB}"/>
                </a:ext>
              </a:extLst>
            </p:cNvPr>
            <p:cNvSpPr txBox="1"/>
            <p:nvPr/>
          </p:nvSpPr>
          <p:spPr>
            <a:xfrm>
              <a:off x="601251" y="2748207"/>
              <a:ext cx="646175" cy="369332"/>
            </a:xfrm>
            <a:prstGeom prst="rect">
              <a:avLst/>
            </a:prstGeom>
            <a:noFill/>
          </p:spPr>
          <p:txBody>
            <a:bodyPr wrap="square" rtlCol="0">
              <a:spAutoFit/>
            </a:bodyPr>
            <a:lstStyle/>
            <a:p>
              <a:r>
                <a:rPr lang="en-US" dirty="0"/>
                <a:t>0.00</a:t>
              </a:r>
            </a:p>
          </p:txBody>
        </p:sp>
      </p:grpSp>
      <p:sp>
        <p:nvSpPr>
          <p:cNvPr id="55" name="Freeform 54">
            <a:extLst>
              <a:ext uri="{FF2B5EF4-FFF2-40B4-BE49-F238E27FC236}">
                <a16:creationId xmlns:a16="http://schemas.microsoft.com/office/drawing/2014/main" id="{C78ADB8D-9F23-B24B-B1A0-BDE968CC15BA}"/>
              </a:ext>
            </a:extLst>
          </p:cNvPr>
          <p:cNvSpPr/>
          <p:nvPr/>
        </p:nvSpPr>
        <p:spPr>
          <a:xfrm>
            <a:off x="1412631" y="4593742"/>
            <a:ext cx="1410789" cy="1420401"/>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8ABCADCC-AC65-6E41-9D0F-C43466CA4E7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28786" t="14714" r="30393" b="16143"/>
          <a:stretch/>
        </p:blipFill>
        <p:spPr>
          <a:xfrm>
            <a:off x="-27077" y="5606568"/>
            <a:ext cx="873727" cy="832448"/>
          </a:xfrm>
          <a:prstGeom prst="rect">
            <a:avLst/>
          </a:prstGeom>
        </p:spPr>
      </p:pic>
      <p:sp>
        <p:nvSpPr>
          <p:cNvPr id="56" name="Freeform 55">
            <a:extLst>
              <a:ext uri="{FF2B5EF4-FFF2-40B4-BE49-F238E27FC236}">
                <a16:creationId xmlns:a16="http://schemas.microsoft.com/office/drawing/2014/main" id="{B5CF6272-6604-4043-BDF5-5FE9E223B053}"/>
              </a:ext>
            </a:extLst>
          </p:cNvPr>
          <p:cNvSpPr/>
          <p:nvPr/>
        </p:nvSpPr>
        <p:spPr>
          <a:xfrm>
            <a:off x="3033519" y="4830153"/>
            <a:ext cx="1410789" cy="1173885"/>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1A783DB8-2329-C841-BDDA-A5150A397054}"/>
              </a:ext>
            </a:extLst>
          </p:cNvPr>
          <p:cNvSpPr txBox="1"/>
          <p:nvPr/>
        </p:nvSpPr>
        <p:spPr>
          <a:xfrm>
            <a:off x="1388518" y="4211894"/>
            <a:ext cx="1410395" cy="400110"/>
          </a:xfrm>
          <a:prstGeom prst="rect">
            <a:avLst/>
          </a:prstGeom>
          <a:noFill/>
        </p:spPr>
        <p:txBody>
          <a:bodyPr wrap="square" rtlCol="0">
            <a:spAutoFit/>
          </a:bodyPr>
          <a:lstStyle/>
          <a:p>
            <a:pPr algn="ctr"/>
            <a:r>
              <a:rPr lang="en-US" sz="2000" dirty="0"/>
              <a:t>Direct path</a:t>
            </a:r>
          </a:p>
        </p:txBody>
      </p:sp>
      <p:sp>
        <p:nvSpPr>
          <p:cNvPr id="59" name="TextBox 58">
            <a:extLst>
              <a:ext uri="{FF2B5EF4-FFF2-40B4-BE49-F238E27FC236}">
                <a16:creationId xmlns:a16="http://schemas.microsoft.com/office/drawing/2014/main" id="{C5952449-97E5-6F49-BD97-18F799D04260}"/>
              </a:ext>
            </a:extLst>
          </p:cNvPr>
          <p:cNvSpPr txBox="1"/>
          <p:nvPr/>
        </p:nvSpPr>
        <p:spPr>
          <a:xfrm>
            <a:off x="3074210" y="4429530"/>
            <a:ext cx="1410395" cy="400110"/>
          </a:xfrm>
          <a:prstGeom prst="rect">
            <a:avLst/>
          </a:prstGeom>
          <a:noFill/>
        </p:spPr>
        <p:txBody>
          <a:bodyPr wrap="square" rtlCol="0">
            <a:spAutoFit/>
          </a:bodyPr>
          <a:lstStyle/>
          <a:p>
            <a:pPr algn="ctr"/>
            <a:r>
              <a:rPr lang="en-US" sz="2000" dirty="0"/>
              <a:t>Echo</a:t>
            </a:r>
          </a:p>
        </p:txBody>
      </p:sp>
      <p:sp>
        <p:nvSpPr>
          <p:cNvPr id="60" name="Freeform 59">
            <a:extLst>
              <a:ext uri="{FF2B5EF4-FFF2-40B4-BE49-F238E27FC236}">
                <a16:creationId xmlns:a16="http://schemas.microsoft.com/office/drawing/2014/main" id="{DA2284DA-69B7-4643-8B31-F55D76543CEB}"/>
              </a:ext>
            </a:extLst>
          </p:cNvPr>
          <p:cNvSpPr/>
          <p:nvPr/>
        </p:nvSpPr>
        <p:spPr>
          <a:xfrm>
            <a:off x="3666286" y="5045281"/>
            <a:ext cx="1410789" cy="970153"/>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a:extLst>
              <a:ext uri="{FF2B5EF4-FFF2-40B4-BE49-F238E27FC236}">
                <a16:creationId xmlns:a16="http://schemas.microsoft.com/office/drawing/2014/main" id="{0C4702D4-B167-2449-AA6F-13DA55B5ADF7}"/>
              </a:ext>
            </a:extLst>
          </p:cNvPr>
          <p:cNvSpPr/>
          <p:nvPr/>
        </p:nvSpPr>
        <p:spPr>
          <a:xfrm>
            <a:off x="3994299" y="5216779"/>
            <a:ext cx="1410789" cy="801779"/>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a:extLst>
              <a:ext uri="{FF2B5EF4-FFF2-40B4-BE49-F238E27FC236}">
                <a16:creationId xmlns:a16="http://schemas.microsoft.com/office/drawing/2014/main" id="{FF7D029C-87EC-BF44-AEE0-49D9D82A9A16}"/>
              </a:ext>
            </a:extLst>
          </p:cNvPr>
          <p:cNvSpPr/>
          <p:nvPr/>
        </p:nvSpPr>
        <p:spPr>
          <a:xfrm>
            <a:off x="4322312" y="5334477"/>
            <a:ext cx="1410789" cy="662627"/>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a:extLst>
              <a:ext uri="{FF2B5EF4-FFF2-40B4-BE49-F238E27FC236}">
                <a16:creationId xmlns:a16="http://schemas.microsoft.com/office/drawing/2014/main" id="{40F8BDFB-4A5A-9F4F-B47B-BCABB799071D}"/>
              </a:ext>
            </a:extLst>
          </p:cNvPr>
          <p:cNvSpPr/>
          <p:nvPr/>
        </p:nvSpPr>
        <p:spPr>
          <a:xfrm>
            <a:off x="5302650" y="5539043"/>
            <a:ext cx="1410789" cy="452583"/>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48740218-BBC2-C840-B535-231ED7C2F46A}"/>
              </a:ext>
            </a:extLst>
          </p:cNvPr>
          <p:cNvSpPr/>
          <p:nvPr/>
        </p:nvSpPr>
        <p:spPr>
          <a:xfrm>
            <a:off x="5718472" y="5546521"/>
            <a:ext cx="1410789" cy="452583"/>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a:extLst>
              <a:ext uri="{FF2B5EF4-FFF2-40B4-BE49-F238E27FC236}">
                <a16:creationId xmlns:a16="http://schemas.microsoft.com/office/drawing/2014/main" id="{982FAFAD-1FBF-924F-A721-FA91CB0002FA}"/>
              </a:ext>
            </a:extLst>
          </p:cNvPr>
          <p:cNvSpPr/>
          <p:nvPr/>
        </p:nvSpPr>
        <p:spPr>
          <a:xfrm>
            <a:off x="6134294" y="5649463"/>
            <a:ext cx="1410789" cy="340032"/>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CB39C5F1-9625-AC4E-B3E2-EE3562D7CF20}"/>
              </a:ext>
            </a:extLst>
          </p:cNvPr>
          <p:cNvSpPr/>
          <p:nvPr/>
        </p:nvSpPr>
        <p:spPr>
          <a:xfrm>
            <a:off x="6550116" y="5763086"/>
            <a:ext cx="1410789" cy="232246"/>
          </a:xfrm>
          <a:custGeom>
            <a:avLst/>
            <a:gdLst>
              <a:gd name="connsiteX0" fmla="*/ 0 w 1410789"/>
              <a:gd name="connsiteY0" fmla="*/ 1666434 h 1718685"/>
              <a:gd name="connsiteX1" fmla="*/ 91440 w 1410789"/>
              <a:gd name="connsiteY1" fmla="*/ 1379051 h 1718685"/>
              <a:gd name="connsiteX2" fmla="*/ 209006 w 1410789"/>
              <a:gd name="connsiteY2" fmla="*/ 1614182 h 1718685"/>
              <a:gd name="connsiteX3" fmla="*/ 313509 w 1410789"/>
              <a:gd name="connsiteY3" fmla="*/ 686719 h 1718685"/>
              <a:gd name="connsiteX4" fmla="*/ 470263 w 1410789"/>
              <a:gd name="connsiteY4" fmla="*/ 1091668 h 1718685"/>
              <a:gd name="connsiteX5" fmla="*/ 574766 w 1410789"/>
              <a:gd name="connsiteY5" fmla="*/ 151142 h 1718685"/>
              <a:gd name="connsiteX6" fmla="*/ 692332 w 1410789"/>
              <a:gd name="connsiteY6" fmla="*/ 595279 h 1718685"/>
              <a:gd name="connsiteX7" fmla="*/ 744583 w 1410789"/>
              <a:gd name="connsiteY7" fmla="*/ 20514 h 1718685"/>
              <a:gd name="connsiteX8" fmla="*/ 953589 w 1410789"/>
              <a:gd name="connsiteY8" fmla="*/ 1483554 h 1718685"/>
              <a:gd name="connsiteX9" fmla="*/ 1018903 w 1410789"/>
              <a:gd name="connsiteY9" fmla="*/ 1274548 h 1718685"/>
              <a:gd name="connsiteX10" fmla="*/ 1123406 w 1410789"/>
              <a:gd name="connsiteY10" fmla="*/ 1653371 h 1718685"/>
              <a:gd name="connsiteX11" fmla="*/ 1240972 w 1410789"/>
              <a:gd name="connsiteY11" fmla="*/ 1418239 h 1718685"/>
              <a:gd name="connsiteX12" fmla="*/ 1410789 w 1410789"/>
              <a:gd name="connsiteY12" fmla="*/ 1718685 h 17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89" h="1718685">
                <a:moveTo>
                  <a:pt x="0" y="1666434"/>
                </a:moveTo>
                <a:cubicBezTo>
                  <a:pt x="28303" y="1527097"/>
                  <a:pt x="56606" y="1387760"/>
                  <a:pt x="91440" y="1379051"/>
                </a:cubicBezTo>
                <a:cubicBezTo>
                  <a:pt x="126274" y="1370342"/>
                  <a:pt x="171995" y="1729570"/>
                  <a:pt x="209006" y="1614182"/>
                </a:cubicBezTo>
                <a:cubicBezTo>
                  <a:pt x="246017" y="1498794"/>
                  <a:pt x="269966" y="773805"/>
                  <a:pt x="313509" y="686719"/>
                </a:cubicBezTo>
                <a:cubicBezTo>
                  <a:pt x="357052" y="599633"/>
                  <a:pt x="426720" y="1180931"/>
                  <a:pt x="470263" y="1091668"/>
                </a:cubicBezTo>
                <a:cubicBezTo>
                  <a:pt x="513806" y="1002405"/>
                  <a:pt x="537755" y="233873"/>
                  <a:pt x="574766" y="151142"/>
                </a:cubicBezTo>
                <a:cubicBezTo>
                  <a:pt x="611777" y="68411"/>
                  <a:pt x="664029" y="617050"/>
                  <a:pt x="692332" y="595279"/>
                </a:cubicBezTo>
                <a:cubicBezTo>
                  <a:pt x="720635" y="573508"/>
                  <a:pt x="701040" y="-127532"/>
                  <a:pt x="744583" y="20514"/>
                </a:cubicBezTo>
                <a:cubicBezTo>
                  <a:pt x="788126" y="168560"/>
                  <a:pt x="907869" y="1274548"/>
                  <a:pt x="953589" y="1483554"/>
                </a:cubicBezTo>
                <a:cubicBezTo>
                  <a:pt x="999309" y="1692560"/>
                  <a:pt x="990600" y="1246245"/>
                  <a:pt x="1018903" y="1274548"/>
                </a:cubicBezTo>
                <a:cubicBezTo>
                  <a:pt x="1047206" y="1302851"/>
                  <a:pt x="1086395" y="1629422"/>
                  <a:pt x="1123406" y="1653371"/>
                </a:cubicBezTo>
                <a:cubicBezTo>
                  <a:pt x="1160418" y="1677320"/>
                  <a:pt x="1193075" y="1407353"/>
                  <a:pt x="1240972" y="1418239"/>
                </a:cubicBezTo>
                <a:cubicBezTo>
                  <a:pt x="1288869" y="1429125"/>
                  <a:pt x="1349829" y="1573905"/>
                  <a:pt x="1410789" y="1718685"/>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537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3429830" y="247845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7" name="TextBox 56">
            <a:extLst>
              <a:ext uri="{FF2B5EF4-FFF2-40B4-BE49-F238E27FC236}">
                <a16:creationId xmlns:a16="http://schemas.microsoft.com/office/drawing/2014/main" id="{E0B85872-4CBA-364E-9311-1FC220E391BE}"/>
              </a:ext>
            </a:extLst>
          </p:cNvPr>
          <p:cNvSpPr txBox="1"/>
          <p:nvPr/>
        </p:nvSpPr>
        <p:spPr>
          <a:xfrm>
            <a:off x="4881251" y="2594938"/>
            <a:ext cx="1891905" cy="400110"/>
          </a:xfrm>
          <a:prstGeom prst="rect">
            <a:avLst/>
          </a:prstGeom>
          <a:noFill/>
        </p:spPr>
        <p:txBody>
          <a:bodyPr wrap="square" rtlCol="0">
            <a:spAutoFit/>
          </a:bodyPr>
          <a:lstStyle/>
          <a:p>
            <a:pPr algn="ctr"/>
            <a:r>
              <a:rPr lang="en-US" sz="2000" dirty="0"/>
              <a:t>Time/Sample</a:t>
            </a:r>
          </a:p>
        </p:txBody>
      </p:sp>
      <p:sp>
        <p:nvSpPr>
          <p:cNvPr id="60" name="TextBox 59">
            <a:extLst>
              <a:ext uri="{FF2B5EF4-FFF2-40B4-BE49-F238E27FC236}">
                <a16:creationId xmlns:a16="http://schemas.microsoft.com/office/drawing/2014/main" id="{33F96079-BDC1-4243-B1AB-3F09806244EB}"/>
              </a:ext>
            </a:extLst>
          </p:cNvPr>
          <p:cNvSpPr txBox="1"/>
          <p:nvPr/>
        </p:nvSpPr>
        <p:spPr>
          <a:xfrm>
            <a:off x="3861327" y="735832"/>
            <a:ext cx="1264754" cy="400110"/>
          </a:xfrm>
          <a:prstGeom prst="rect">
            <a:avLst/>
          </a:prstGeom>
          <a:noFill/>
        </p:spPr>
        <p:txBody>
          <a:bodyPr wrap="square" rtlCol="0">
            <a:spAutoFit/>
          </a:bodyPr>
          <a:lstStyle/>
          <a:p>
            <a:pPr algn="ctr"/>
            <a:r>
              <a:rPr lang="en-US" sz="2000" dirty="0"/>
              <a:t>Impulse</a:t>
            </a:r>
          </a:p>
        </p:txBody>
      </p:sp>
      <p:cxnSp>
        <p:nvCxnSpPr>
          <p:cNvPr id="3" name="Straight Arrow Connector 2">
            <a:extLst>
              <a:ext uri="{FF2B5EF4-FFF2-40B4-BE49-F238E27FC236}">
                <a16:creationId xmlns:a16="http://schemas.microsoft.com/office/drawing/2014/main" id="{70E78010-5E4D-344D-8E5F-0E9EAF72F0E8}"/>
              </a:ext>
            </a:extLst>
          </p:cNvPr>
          <p:cNvCxnSpPr/>
          <p:nvPr/>
        </p:nvCxnSpPr>
        <p:spPr>
          <a:xfrm flipV="1">
            <a:off x="3949250" y="1015279"/>
            <a:ext cx="0" cy="1453743"/>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19" name="Straight Connector 18">
            <a:extLst>
              <a:ext uri="{FF2B5EF4-FFF2-40B4-BE49-F238E27FC236}">
                <a16:creationId xmlns:a16="http://schemas.microsoft.com/office/drawing/2014/main" id="{EB2B803A-5EA5-3649-AFF3-184710F2D00F}"/>
              </a:ext>
            </a:extLst>
          </p:cNvPr>
          <p:cNvCxnSpPr/>
          <p:nvPr/>
        </p:nvCxnSpPr>
        <p:spPr>
          <a:xfrm>
            <a:off x="34269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F532D2-D28E-6441-B62B-1FBD923078F7}"/>
              </a:ext>
            </a:extLst>
          </p:cNvPr>
          <p:cNvCxnSpPr/>
          <p:nvPr/>
        </p:nvCxnSpPr>
        <p:spPr>
          <a:xfrm>
            <a:off x="36936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39603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42270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44937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47604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50271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52938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55605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58272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5350AA-0448-5D4F-B155-BF9630AC0AE5}"/>
              </a:ext>
            </a:extLst>
          </p:cNvPr>
          <p:cNvCxnSpPr>
            <a:cxnSpLocks/>
          </p:cNvCxnSpPr>
          <p:nvPr/>
        </p:nvCxnSpPr>
        <p:spPr>
          <a:xfrm flipH="1">
            <a:off x="2047556" y="247845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6" name="Straight Connector 35">
            <a:extLst>
              <a:ext uri="{FF2B5EF4-FFF2-40B4-BE49-F238E27FC236}">
                <a16:creationId xmlns:a16="http://schemas.microsoft.com/office/drawing/2014/main" id="{CC8D6898-5D8D-DF4B-87FE-7218DEFBED16}"/>
              </a:ext>
            </a:extLst>
          </p:cNvPr>
          <p:cNvCxnSpPr/>
          <p:nvPr/>
        </p:nvCxnSpPr>
        <p:spPr>
          <a:xfrm flipH="1">
            <a:off x="32352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EB88CE-81FA-BB4B-B232-0EA6C05A7EAA}"/>
              </a:ext>
            </a:extLst>
          </p:cNvPr>
          <p:cNvCxnSpPr/>
          <p:nvPr/>
        </p:nvCxnSpPr>
        <p:spPr>
          <a:xfrm flipH="1">
            <a:off x="29685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5203E-D787-0543-9A4C-EC84607DBC95}"/>
              </a:ext>
            </a:extLst>
          </p:cNvPr>
          <p:cNvCxnSpPr/>
          <p:nvPr/>
        </p:nvCxnSpPr>
        <p:spPr>
          <a:xfrm flipH="1">
            <a:off x="27018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8D9D0C0-8F83-8D4E-A707-3475A55584A7}"/>
              </a:ext>
            </a:extLst>
          </p:cNvPr>
          <p:cNvCxnSpPr/>
          <p:nvPr/>
        </p:nvCxnSpPr>
        <p:spPr>
          <a:xfrm flipH="1">
            <a:off x="24351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DF49791-36DF-6D45-BFED-32CF4B641EB6}"/>
              </a:ext>
            </a:extLst>
          </p:cNvPr>
          <p:cNvSpPr txBox="1"/>
          <p:nvPr/>
        </p:nvSpPr>
        <p:spPr>
          <a:xfrm>
            <a:off x="3742086" y="2508878"/>
            <a:ext cx="46281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2055074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3429830" y="247845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7" name="TextBox 56">
            <a:extLst>
              <a:ext uri="{FF2B5EF4-FFF2-40B4-BE49-F238E27FC236}">
                <a16:creationId xmlns:a16="http://schemas.microsoft.com/office/drawing/2014/main" id="{E0B85872-4CBA-364E-9311-1FC220E391BE}"/>
              </a:ext>
            </a:extLst>
          </p:cNvPr>
          <p:cNvSpPr txBox="1"/>
          <p:nvPr/>
        </p:nvSpPr>
        <p:spPr>
          <a:xfrm>
            <a:off x="4881251" y="2594938"/>
            <a:ext cx="1891905" cy="400110"/>
          </a:xfrm>
          <a:prstGeom prst="rect">
            <a:avLst/>
          </a:prstGeom>
          <a:noFill/>
        </p:spPr>
        <p:txBody>
          <a:bodyPr wrap="square" rtlCol="0">
            <a:spAutoFit/>
          </a:bodyPr>
          <a:lstStyle/>
          <a:p>
            <a:pPr algn="ctr"/>
            <a:r>
              <a:rPr lang="en-US" sz="2000" dirty="0"/>
              <a:t>Time/Sample</a:t>
            </a:r>
          </a:p>
        </p:txBody>
      </p:sp>
      <p:sp>
        <p:nvSpPr>
          <p:cNvPr id="60" name="TextBox 59">
            <a:extLst>
              <a:ext uri="{FF2B5EF4-FFF2-40B4-BE49-F238E27FC236}">
                <a16:creationId xmlns:a16="http://schemas.microsoft.com/office/drawing/2014/main" id="{33F96079-BDC1-4243-B1AB-3F09806244EB}"/>
              </a:ext>
            </a:extLst>
          </p:cNvPr>
          <p:cNvSpPr txBox="1"/>
          <p:nvPr/>
        </p:nvSpPr>
        <p:spPr>
          <a:xfrm>
            <a:off x="3861327" y="735832"/>
            <a:ext cx="1264754" cy="400110"/>
          </a:xfrm>
          <a:prstGeom prst="rect">
            <a:avLst/>
          </a:prstGeom>
          <a:noFill/>
        </p:spPr>
        <p:txBody>
          <a:bodyPr wrap="square" rtlCol="0">
            <a:spAutoFit/>
          </a:bodyPr>
          <a:lstStyle/>
          <a:p>
            <a:pPr algn="ctr"/>
            <a:r>
              <a:rPr lang="en-US" sz="2000" dirty="0"/>
              <a:t>Impulse</a:t>
            </a:r>
          </a:p>
        </p:txBody>
      </p:sp>
      <p:cxnSp>
        <p:nvCxnSpPr>
          <p:cNvPr id="3" name="Straight Arrow Connector 2">
            <a:extLst>
              <a:ext uri="{FF2B5EF4-FFF2-40B4-BE49-F238E27FC236}">
                <a16:creationId xmlns:a16="http://schemas.microsoft.com/office/drawing/2014/main" id="{70E78010-5E4D-344D-8E5F-0E9EAF72F0E8}"/>
              </a:ext>
            </a:extLst>
          </p:cNvPr>
          <p:cNvCxnSpPr/>
          <p:nvPr/>
        </p:nvCxnSpPr>
        <p:spPr>
          <a:xfrm flipV="1">
            <a:off x="3949250" y="1015279"/>
            <a:ext cx="0" cy="1453743"/>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19" name="Straight Connector 18">
            <a:extLst>
              <a:ext uri="{FF2B5EF4-FFF2-40B4-BE49-F238E27FC236}">
                <a16:creationId xmlns:a16="http://schemas.microsoft.com/office/drawing/2014/main" id="{EB2B803A-5EA5-3649-AFF3-184710F2D00F}"/>
              </a:ext>
            </a:extLst>
          </p:cNvPr>
          <p:cNvCxnSpPr/>
          <p:nvPr/>
        </p:nvCxnSpPr>
        <p:spPr>
          <a:xfrm>
            <a:off x="34269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F532D2-D28E-6441-B62B-1FBD923078F7}"/>
              </a:ext>
            </a:extLst>
          </p:cNvPr>
          <p:cNvCxnSpPr/>
          <p:nvPr/>
        </p:nvCxnSpPr>
        <p:spPr>
          <a:xfrm>
            <a:off x="36936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39603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42270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44937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47604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50271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52938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55605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58272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5350AA-0448-5D4F-B155-BF9630AC0AE5}"/>
              </a:ext>
            </a:extLst>
          </p:cNvPr>
          <p:cNvCxnSpPr>
            <a:cxnSpLocks/>
          </p:cNvCxnSpPr>
          <p:nvPr/>
        </p:nvCxnSpPr>
        <p:spPr>
          <a:xfrm flipH="1">
            <a:off x="2047556" y="247845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6" name="Straight Connector 35">
            <a:extLst>
              <a:ext uri="{FF2B5EF4-FFF2-40B4-BE49-F238E27FC236}">
                <a16:creationId xmlns:a16="http://schemas.microsoft.com/office/drawing/2014/main" id="{CC8D6898-5D8D-DF4B-87FE-7218DEFBED16}"/>
              </a:ext>
            </a:extLst>
          </p:cNvPr>
          <p:cNvCxnSpPr/>
          <p:nvPr/>
        </p:nvCxnSpPr>
        <p:spPr>
          <a:xfrm flipH="1">
            <a:off x="32352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EB88CE-81FA-BB4B-B232-0EA6C05A7EAA}"/>
              </a:ext>
            </a:extLst>
          </p:cNvPr>
          <p:cNvCxnSpPr/>
          <p:nvPr/>
        </p:nvCxnSpPr>
        <p:spPr>
          <a:xfrm flipH="1">
            <a:off x="29685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5203E-D787-0543-9A4C-EC84607DBC95}"/>
              </a:ext>
            </a:extLst>
          </p:cNvPr>
          <p:cNvCxnSpPr/>
          <p:nvPr/>
        </p:nvCxnSpPr>
        <p:spPr>
          <a:xfrm flipH="1">
            <a:off x="27018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8D9D0C0-8F83-8D4E-A707-3475A55584A7}"/>
              </a:ext>
            </a:extLst>
          </p:cNvPr>
          <p:cNvCxnSpPr/>
          <p:nvPr/>
        </p:nvCxnSpPr>
        <p:spPr>
          <a:xfrm flipH="1">
            <a:off x="24351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DF49791-36DF-6D45-BFED-32CF4B641EB6}"/>
              </a:ext>
            </a:extLst>
          </p:cNvPr>
          <p:cNvSpPr txBox="1"/>
          <p:nvPr/>
        </p:nvSpPr>
        <p:spPr>
          <a:xfrm>
            <a:off x="3742086" y="2508878"/>
            <a:ext cx="462816" cy="400110"/>
          </a:xfrm>
          <a:prstGeom prst="rect">
            <a:avLst/>
          </a:prstGeom>
          <a:noFill/>
        </p:spPr>
        <p:txBody>
          <a:bodyPr wrap="square" rtlCol="0">
            <a:spAutoFit/>
          </a:bodyPr>
          <a:lstStyle/>
          <a:p>
            <a:pPr algn="ctr"/>
            <a:r>
              <a:rPr lang="en-US" sz="2000" dirty="0"/>
              <a:t>0</a:t>
            </a:r>
          </a:p>
        </p:txBody>
      </p:sp>
      <p:cxnSp>
        <p:nvCxnSpPr>
          <p:cNvPr id="30" name="Straight Connector 29">
            <a:extLst>
              <a:ext uri="{FF2B5EF4-FFF2-40B4-BE49-F238E27FC236}">
                <a16:creationId xmlns:a16="http://schemas.microsoft.com/office/drawing/2014/main" id="{27C11A40-4339-AC42-9AE2-2BE4C07A4EB9}"/>
              </a:ext>
            </a:extLst>
          </p:cNvPr>
          <p:cNvCxnSpPr>
            <a:cxnSpLocks/>
          </p:cNvCxnSpPr>
          <p:nvPr/>
        </p:nvCxnSpPr>
        <p:spPr>
          <a:xfrm>
            <a:off x="3429830" y="5912236"/>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31" name="TextBox 30">
            <a:extLst>
              <a:ext uri="{FF2B5EF4-FFF2-40B4-BE49-F238E27FC236}">
                <a16:creationId xmlns:a16="http://schemas.microsoft.com/office/drawing/2014/main" id="{CC035EBA-D52D-B441-AFC7-856206BC3240}"/>
              </a:ext>
            </a:extLst>
          </p:cNvPr>
          <p:cNvSpPr txBox="1"/>
          <p:nvPr/>
        </p:nvSpPr>
        <p:spPr>
          <a:xfrm>
            <a:off x="4881251" y="6028715"/>
            <a:ext cx="1891905" cy="400110"/>
          </a:xfrm>
          <a:prstGeom prst="rect">
            <a:avLst/>
          </a:prstGeom>
          <a:noFill/>
        </p:spPr>
        <p:txBody>
          <a:bodyPr wrap="square" rtlCol="0">
            <a:spAutoFit/>
          </a:bodyPr>
          <a:lstStyle/>
          <a:p>
            <a:pPr algn="ctr"/>
            <a:r>
              <a:rPr lang="en-US" sz="2000" dirty="0"/>
              <a:t>Time/Sample</a:t>
            </a:r>
          </a:p>
        </p:txBody>
      </p:sp>
      <p:cxnSp>
        <p:nvCxnSpPr>
          <p:cNvPr id="33" name="Straight Arrow Connector 32">
            <a:extLst>
              <a:ext uri="{FF2B5EF4-FFF2-40B4-BE49-F238E27FC236}">
                <a16:creationId xmlns:a16="http://schemas.microsoft.com/office/drawing/2014/main" id="{316A4332-B138-A848-9304-516348AC2158}"/>
              </a:ext>
            </a:extLst>
          </p:cNvPr>
          <p:cNvCxnSpPr>
            <a:cxnSpLocks/>
          </p:cNvCxnSpPr>
          <p:nvPr/>
        </p:nvCxnSpPr>
        <p:spPr>
          <a:xfrm flipV="1">
            <a:off x="4228217" y="4649492"/>
            <a:ext cx="0" cy="125330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67CBDB3B-DA9D-F544-B945-93141937835F}"/>
              </a:ext>
            </a:extLst>
          </p:cNvPr>
          <p:cNvCxnSpPr/>
          <p:nvPr/>
        </p:nvCxnSpPr>
        <p:spPr>
          <a:xfrm>
            <a:off x="34269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2862CF-BF0D-3040-86CE-130002AEDD5A}"/>
              </a:ext>
            </a:extLst>
          </p:cNvPr>
          <p:cNvCxnSpPr/>
          <p:nvPr/>
        </p:nvCxnSpPr>
        <p:spPr>
          <a:xfrm>
            <a:off x="36936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B4BBE68-DCCA-C54E-BED0-3A73D45D9F90}"/>
              </a:ext>
            </a:extLst>
          </p:cNvPr>
          <p:cNvCxnSpPr/>
          <p:nvPr/>
        </p:nvCxnSpPr>
        <p:spPr>
          <a:xfrm>
            <a:off x="39603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A2425D-8C55-6940-97E3-6A6FF856FCC5}"/>
              </a:ext>
            </a:extLst>
          </p:cNvPr>
          <p:cNvCxnSpPr/>
          <p:nvPr/>
        </p:nvCxnSpPr>
        <p:spPr>
          <a:xfrm>
            <a:off x="42270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E293F9-839D-CB4A-80CF-32499E79EF17}"/>
              </a:ext>
            </a:extLst>
          </p:cNvPr>
          <p:cNvCxnSpPr/>
          <p:nvPr/>
        </p:nvCxnSpPr>
        <p:spPr>
          <a:xfrm>
            <a:off x="44937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065D48C-A5F4-AC47-9D89-59E0D984930C}"/>
              </a:ext>
            </a:extLst>
          </p:cNvPr>
          <p:cNvCxnSpPr/>
          <p:nvPr/>
        </p:nvCxnSpPr>
        <p:spPr>
          <a:xfrm>
            <a:off x="47604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260B474-BE51-8B48-B5CC-642925D668DF}"/>
              </a:ext>
            </a:extLst>
          </p:cNvPr>
          <p:cNvCxnSpPr/>
          <p:nvPr/>
        </p:nvCxnSpPr>
        <p:spPr>
          <a:xfrm>
            <a:off x="50271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8F4071-1DC7-7F43-BD95-2902A1BFCD12}"/>
              </a:ext>
            </a:extLst>
          </p:cNvPr>
          <p:cNvCxnSpPr/>
          <p:nvPr/>
        </p:nvCxnSpPr>
        <p:spPr>
          <a:xfrm>
            <a:off x="52938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815FD97-7D2C-CC4D-AD7E-7990BA94C9C9}"/>
              </a:ext>
            </a:extLst>
          </p:cNvPr>
          <p:cNvCxnSpPr/>
          <p:nvPr/>
        </p:nvCxnSpPr>
        <p:spPr>
          <a:xfrm>
            <a:off x="55605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17A839-25DD-B745-935B-D743716263AE}"/>
              </a:ext>
            </a:extLst>
          </p:cNvPr>
          <p:cNvCxnSpPr/>
          <p:nvPr/>
        </p:nvCxnSpPr>
        <p:spPr>
          <a:xfrm>
            <a:off x="58272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355418-9A86-7243-84BD-9E09E0C11E65}"/>
              </a:ext>
            </a:extLst>
          </p:cNvPr>
          <p:cNvCxnSpPr>
            <a:cxnSpLocks/>
          </p:cNvCxnSpPr>
          <p:nvPr/>
        </p:nvCxnSpPr>
        <p:spPr>
          <a:xfrm flipH="1">
            <a:off x="2047556" y="5912236"/>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1" name="Straight Connector 50">
            <a:extLst>
              <a:ext uri="{FF2B5EF4-FFF2-40B4-BE49-F238E27FC236}">
                <a16:creationId xmlns:a16="http://schemas.microsoft.com/office/drawing/2014/main" id="{B6FE06B3-9BCD-9340-BF2C-382EA02C69C3}"/>
              </a:ext>
            </a:extLst>
          </p:cNvPr>
          <p:cNvCxnSpPr/>
          <p:nvPr/>
        </p:nvCxnSpPr>
        <p:spPr>
          <a:xfrm flipH="1">
            <a:off x="3235270"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2008A9F-B776-9D41-B15C-B84E2E3040C6}"/>
              </a:ext>
            </a:extLst>
          </p:cNvPr>
          <p:cNvCxnSpPr/>
          <p:nvPr/>
        </p:nvCxnSpPr>
        <p:spPr>
          <a:xfrm flipH="1">
            <a:off x="2968570"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5C6317B-310C-3846-B6FE-8B81FE4291C4}"/>
              </a:ext>
            </a:extLst>
          </p:cNvPr>
          <p:cNvCxnSpPr/>
          <p:nvPr/>
        </p:nvCxnSpPr>
        <p:spPr>
          <a:xfrm flipH="1">
            <a:off x="2701870"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5CFBAA-774D-4043-BFCA-E5BE8F1B9378}"/>
              </a:ext>
            </a:extLst>
          </p:cNvPr>
          <p:cNvCxnSpPr/>
          <p:nvPr/>
        </p:nvCxnSpPr>
        <p:spPr>
          <a:xfrm flipH="1">
            <a:off x="2435170"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FC5E0D-5B1E-744B-882B-1C473AA25EA2}"/>
              </a:ext>
            </a:extLst>
          </p:cNvPr>
          <p:cNvSpPr txBox="1"/>
          <p:nvPr/>
        </p:nvSpPr>
        <p:spPr>
          <a:xfrm>
            <a:off x="3742086" y="5942655"/>
            <a:ext cx="462816" cy="400110"/>
          </a:xfrm>
          <a:prstGeom prst="rect">
            <a:avLst/>
          </a:prstGeom>
          <a:noFill/>
        </p:spPr>
        <p:txBody>
          <a:bodyPr wrap="square" rtlCol="0">
            <a:spAutoFit/>
          </a:bodyPr>
          <a:lstStyle/>
          <a:p>
            <a:pPr algn="ctr"/>
            <a:r>
              <a:rPr lang="en-US" sz="2000" dirty="0"/>
              <a:t>0</a:t>
            </a:r>
          </a:p>
        </p:txBody>
      </p:sp>
      <p:cxnSp>
        <p:nvCxnSpPr>
          <p:cNvPr id="56" name="Straight Arrow Connector 55">
            <a:extLst>
              <a:ext uri="{FF2B5EF4-FFF2-40B4-BE49-F238E27FC236}">
                <a16:creationId xmlns:a16="http://schemas.microsoft.com/office/drawing/2014/main" id="{50799AC2-9269-244C-802A-7B705C2F6DEC}"/>
              </a:ext>
            </a:extLst>
          </p:cNvPr>
          <p:cNvCxnSpPr>
            <a:cxnSpLocks/>
          </p:cNvCxnSpPr>
          <p:nvPr/>
        </p:nvCxnSpPr>
        <p:spPr>
          <a:xfrm flipV="1">
            <a:off x="4488303" y="4943959"/>
            <a:ext cx="0" cy="96827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4770B2DF-B843-E44F-8E95-44ED942CC498}"/>
              </a:ext>
            </a:extLst>
          </p:cNvPr>
          <p:cNvCxnSpPr>
            <a:cxnSpLocks/>
          </p:cNvCxnSpPr>
          <p:nvPr/>
        </p:nvCxnSpPr>
        <p:spPr>
          <a:xfrm flipV="1">
            <a:off x="4760404" y="5455403"/>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8">
            <a:extLst>
              <a:ext uri="{FF2B5EF4-FFF2-40B4-BE49-F238E27FC236}">
                <a16:creationId xmlns:a16="http://schemas.microsoft.com/office/drawing/2014/main" id="{47D6FB76-E263-B04C-AAF4-3BDCE917C277}"/>
              </a:ext>
            </a:extLst>
          </p:cNvPr>
          <p:cNvCxnSpPr>
            <a:cxnSpLocks/>
          </p:cNvCxnSpPr>
          <p:nvPr/>
        </p:nvCxnSpPr>
        <p:spPr>
          <a:xfrm flipV="1">
            <a:off x="5032505" y="5238427"/>
            <a:ext cx="0" cy="673810"/>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a:extLst>
              <a:ext uri="{FF2B5EF4-FFF2-40B4-BE49-F238E27FC236}">
                <a16:creationId xmlns:a16="http://schemas.microsoft.com/office/drawing/2014/main" id="{85BEEAA3-73DD-7841-946A-13C828FD5917}"/>
              </a:ext>
            </a:extLst>
          </p:cNvPr>
          <p:cNvCxnSpPr>
            <a:cxnSpLocks/>
          </p:cNvCxnSpPr>
          <p:nvPr/>
        </p:nvCxnSpPr>
        <p:spPr>
          <a:xfrm flipV="1">
            <a:off x="5304606" y="5455403"/>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8" name="Group 7">
            <a:extLst>
              <a:ext uri="{FF2B5EF4-FFF2-40B4-BE49-F238E27FC236}">
                <a16:creationId xmlns:a16="http://schemas.microsoft.com/office/drawing/2014/main" id="{917567BE-2FE4-7C43-82BD-4491A8445F5B}"/>
              </a:ext>
            </a:extLst>
          </p:cNvPr>
          <p:cNvGrpSpPr/>
          <p:nvPr/>
        </p:nvGrpSpPr>
        <p:grpSpPr>
          <a:xfrm>
            <a:off x="3045629" y="3042477"/>
            <a:ext cx="2014409" cy="1286153"/>
            <a:chOff x="3092123" y="3243955"/>
            <a:chExt cx="2014409" cy="1286153"/>
          </a:xfrm>
        </p:grpSpPr>
        <p:sp>
          <p:nvSpPr>
            <p:cNvPr id="64" name="Freeform 63">
              <a:extLst>
                <a:ext uri="{FF2B5EF4-FFF2-40B4-BE49-F238E27FC236}">
                  <a16:creationId xmlns:a16="http://schemas.microsoft.com/office/drawing/2014/main" id="{1584CAD3-C89C-C24A-9B6C-127F5F4BE4B2}"/>
                </a:ext>
              </a:extLst>
            </p:cNvPr>
            <p:cNvSpPr/>
            <p:nvPr/>
          </p:nvSpPr>
          <p:spPr>
            <a:xfrm rot="18477081">
              <a:off x="3748862" y="4001116"/>
              <a:ext cx="582971" cy="475014"/>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accent2">
                  <a:lumMod val="7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2" name="TextBox 61">
              <a:extLst>
                <a:ext uri="{FF2B5EF4-FFF2-40B4-BE49-F238E27FC236}">
                  <a16:creationId xmlns:a16="http://schemas.microsoft.com/office/drawing/2014/main" id="{824F74EF-2C0D-7D41-A6BB-880A18CC7C93}"/>
                </a:ext>
              </a:extLst>
            </p:cNvPr>
            <p:cNvSpPr txBox="1"/>
            <p:nvPr/>
          </p:nvSpPr>
          <p:spPr>
            <a:xfrm>
              <a:off x="3092123" y="3785800"/>
              <a:ext cx="2014409" cy="400110"/>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000" dirty="0">
                  <a:solidFill>
                    <a:schemeClr val="bg1"/>
                  </a:solidFill>
                </a:rPr>
                <a:t>LTI System</a:t>
              </a:r>
            </a:p>
          </p:txBody>
        </p:sp>
        <p:sp>
          <p:nvSpPr>
            <p:cNvPr id="63" name="Freeform 62">
              <a:extLst>
                <a:ext uri="{FF2B5EF4-FFF2-40B4-BE49-F238E27FC236}">
                  <a16:creationId xmlns:a16="http://schemas.microsoft.com/office/drawing/2014/main" id="{C7229FEB-A47D-1F46-BE80-259BD6945ABD}"/>
                </a:ext>
              </a:extLst>
            </p:cNvPr>
            <p:cNvSpPr/>
            <p:nvPr/>
          </p:nvSpPr>
          <p:spPr>
            <a:xfrm rot="18477081">
              <a:off x="3779415" y="3285964"/>
              <a:ext cx="453706" cy="369687"/>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accent2">
                  <a:lumMod val="7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65" name="TextBox 64">
            <a:extLst>
              <a:ext uri="{FF2B5EF4-FFF2-40B4-BE49-F238E27FC236}">
                <a16:creationId xmlns:a16="http://schemas.microsoft.com/office/drawing/2014/main" id="{AC6DA958-EE43-6548-8856-827E8B8500E9}"/>
              </a:ext>
            </a:extLst>
          </p:cNvPr>
          <p:cNvSpPr txBox="1"/>
          <p:nvPr/>
        </p:nvSpPr>
        <p:spPr>
          <a:xfrm>
            <a:off x="5027104" y="4449056"/>
            <a:ext cx="2412079" cy="461665"/>
          </a:xfrm>
          <a:prstGeom prst="rect">
            <a:avLst/>
          </a:prstGeom>
          <a:noFill/>
        </p:spPr>
        <p:txBody>
          <a:bodyPr wrap="square" rtlCol="0">
            <a:spAutoFit/>
          </a:bodyPr>
          <a:lstStyle/>
          <a:p>
            <a:pPr algn="ctr"/>
            <a:r>
              <a:rPr lang="en-US" sz="2400" dirty="0"/>
              <a:t>Impulse response</a:t>
            </a:r>
          </a:p>
        </p:txBody>
      </p:sp>
    </p:spTree>
    <p:extLst>
      <p:ext uri="{BB962C8B-B14F-4D97-AF65-F5344CB8AC3E}">
        <p14:creationId xmlns:p14="http://schemas.microsoft.com/office/powerpoint/2010/main" val="631135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3429830" y="247845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7" name="TextBox 56">
            <a:extLst>
              <a:ext uri="{FF2B5EF4-FFF2-40B4-BE49-F238E27FC236}">
                <a16:creationId xmlns:a16="http://schemas.microsoft.com/office/drawing/2014/main" id="{E0B85872-4CBA-364E-9311-1FC220E391BE}"/>
              </a:ext>
            </a:extLst>
          </p:cNvPr>
          <p:cNvSpPr txBox="1"/>
          <p:nvPr/>
        </p:nvSpPr>
        <p:spPr>
          <a:xfrm>
            <a:off x="4881251" y="2594938"/>
            <a:ext cx="1891905" cy="400110"/>
          </a:xfrm>
          <a:prstGeom prst="rect">
            <a:avLst/>
          </a:prstGeom>
          <a:noFill/>
        </p:spPr>
        <p:txBody>
          <a:bodyPr wrap="square" rtlCol="0">
            <a:spAutoFit/>
          </a:bodyPr>
          <a:lstStyle/>
          <a:p>
            <a:pPr algn="ctr"/>
            <a:r>
              <a:rPr lang="en-US" sz="2000" dirty="0"/>
              <a:t>Time/Sample</a:t>
            </a:r>
          </a:p>
        </p:txBody>
      </p: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19" name="Straight Connector 18">
            <a:extLst>
              <a:ext uri="{FF2B5EF4-FFF2-40B4-BE49-F238E27FC236}">
                <a16:creationId xmlns:a16="http://schemas.microsoft.com/office/drawing/2014/main" id="{EB2B803A-5EA5-3649-AFF3-184710F2D00F}"/>
              </a:ext>
            </a:extLst>
          </p:cNvPr>
          <p:cNvCxnSpPr/>
          <p:nvPr/>
        </p:nvCxnSpPr>
        <p:spPr>
          <a:xfrm>
            <a:off x="34269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F532D2-D28E-6441-B62B-1FBD923078F7}"/>
              </a:ext>
            </a:extLst>
          </p:cNvPr>
          <p:cNvCxnSpPr/>
          <p:nvPr/>
        </p:nvCxnSpPr>
        <p:spPr>
          <a:xfrm>
            <a:off x="36936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39603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42270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44937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47604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50271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52938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55605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58272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5350AA-0448-5D4F-B155-BF9630AC0AE5}"/>
              </a:ext>
            </a:extLst>
          </p:cNvPr>
          <p:cNvCxnSpPr>
            <a:cxnSpLocks/>
          </p:cNvCxnSpPr>
          <p:nvPr/>
        </p:nvCxnSpPr>
        <p:spPr>
          <a:xfrm flipH="1">
            <a:off x="2047556" y="247845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6" name="Straight Connector 35">
            <a:extLst>
              <a:ext uri="{FF2B5EF4-FFF2-40B4-BE49-F238E27FC236}">
                <a16:creationId xmlns:a16="http://schemas.microsoft.com/office/drawing/2014/main" id="{CC8D6898-5D8D-DF4B-87FE-7218DEFBED16}"/>
              </a:ext>
            </a:extLst>
          </p:cNvPr>
          <p:cNvCxnSpPr/>
          <p:nvPr/>
        </p:nvCxnSpPr>
        <p:spPr>
          <a:xfrm flipH="1">
            <a:off x="32352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EB88CE-81FA-BB4B-B232-0EA6C05A7EAA}"/>
              </a:ext>
            </a:extLst>
          </p:cNvPr>
          <p:cNvCxnSpPr/>
          <p:nvPr/>
        </p:nvCxnSpPr>
        <p:spPr>
          <a:xfrm flipH="1">
            <a:off x="29685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5203E-D787-0543-9A4C-EC84607DBC95}"/>
              </a:ext>
            </a:extLst>
          </p:cNvPr>
          <p:cNvCxnSpPr/>
          <p:nvPr/>
        </p:nvCxnSpPr>
        <p:spPr>
          <a:xfrm flipH="1">
            <a:off x="27018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8D9D0C0-8F83-8D4E-A707-3475A55584A7}"/>
              </a:ext>
            </a:extLst>
          </p:cNvPr>
          <p:cNvCxnSpPr/>
          <p:nvPr/>
        </p:nvCxnSpPr>
        <p:spPr>
          <a:xfrm flipH="1">
            <a:off x="24351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DF49791-36DF-6D45-BFED-32CF4B641EB6}"/>
              </a:ext>
            </a:extLst>
          </p:cNvPr>
          <p:cNvSpPr txBox="1"/>
          <p:nvPr/>
        </p:nvSpPr>
        <p:spPr>
          <a:xfrm>
            <a:off x="3742086" y="2508878"/>
            <a:ext cx="462816" cy="400110"/>
          </a:xfrm>
          <a:prstGeom prst="rect">
            <a:avLst/>
          </a:prstGeom>
          <a:noFill/>
        </p:spPr>
        <p:txBody>
          <a:bodyPr wrap="square" rtlCol="0">
            <a:spAutoFit/>
          </a:bodyPr>
          <a:lstStyle/>
          <a:p>
            <a:pPr algn="ctr"/>
            <a:r>
              <a:rPr lang="en-US" sz="2000" dirty="0"/>
              <a:t>0</a:t>
            </a:r>
          </a:p>
        </p:txBody>
      </p:sp>
      <p:sp>
        <p:nvSpPr>
          <p:cNvPr id="89" name="Freeform 88">
            <a:extLst>
              <a:ext uri="{FF2B5EF4-FFF2-40B4-BE49-F238E27FC236}">
                <a16:creationId xmlns:a16="http://schemas.microsoft.com/office/drawing/2014/main" id="{7D760B3C-0C32-AC43-B9CF-2812D3366FC2}"/>
              </a:ext>
            </a:extLst>
          </p:cNvPr>
          <p:cNvSpPr/>
          <p:nvPr/>
        </p:nvSpPr>
        <p:spPr>
          <a:xfrm>
            <a:off x="3989412" y="812067"/>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25FC834-A10B-484E-B4A1-E83660B5982E}"/>
              </a:ext>
            </a:extLst>
          </p:cNvPr>
          <p:cNvGrpSpPr/>
          <p:nvPr/>
        </p:nvGrpSpPr>
        <p:grpSpPr>
          <a:xfrm>
            <a:off x="3045629" y="3042477"/>
            <a:ext cx="2014409" cy="1286153"/>
            <a:chOff x="3092123" y="3243955"/>
            <a:chExt cx="2014409" cy="1286153"/>
          </a:xfrm>
        </p:grpSpPr>
        <p:sp>
          <p:nvSpPr>
            <p:cNvPr id="42" name="Freeform 41">
              <a:extLst>
                <a:ext uri="{FF2B5EF4-FFF2-40B4-BE49-F238E27FC236}">
                  <a16:creationId xmlns:a16="http://schemas.microsoft.com/office/drawing/2014/main" id="{CDC143BB-2E70-9042-91E0-AF9090F5E111}"/>
                </a:ext>
              </a:extLst>
            </p:cNvPr>
            <p:cNvSpPr/>
            <p:nvPr/>
          </p:nvSpPr>
          <p:spPr>
            <a:xfrm rot="18477081">
              <a:off x="3748862" y="4001116"/>
              <a:ext cx="582971" cy="475014"/>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accent2">
                  <a:lumMod val="7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3" name="TextBox 42">
              <a:extLst>
                <a:ext uri="{FF2B5EF4-FFF2-40B4-BE49-F238E27FC236}">
                  <a16:creationId xmlns:a16="http://schemas.microsoft.com/office/drawing/2014/main" id="{8F0ABE9C-41FE-C047-8AB8-ECE31CD66CCE}"/>
                </a:ext>
              </a:extLst>
            </p:cNvPr>
            <p:cNvSpPr txBox="1"/>
            <p:nvPr/>
          </p:nvSpPr>
          <p:spPr>
            <a:xfrm>
              <a:off x="3092123" y="3785800"/>
              <a:ext cx="2014409" cy="400110"/>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000" dirty="0">
                  <a:solidFill>
                    <a:schemeClr val="bg1"/>
                  </a:solidFill>
                </a:rPr>
                <a:t>LTI System</a:t>
              </a:r>
            </a:p>
          </p:txBody>
        </p:sp>
        <p:sp>
          <p:nvSpPr>
            <p:cNvPr id="44" name="Freeform 43">
              <a:extLst>
                <a:ext uri="{FF2B5EF4-FFF2-40B4-BE49-F238E27FC236}">
                  <a16:creationId xmlns:a16="http://schemas.microsoft.com/office/drawing/2014/main" id="{66917759-D79B-904A-8149-19B29F9246F4}"/>
                </a:ext>
              </a:extLst>
            </p:cNvPr>
            <p:cNvSpPr/>
            <p:nvPr/>
          </p:nvSpPr>
          <p:spPr>
            <a:xfrm rot="18477081">
              <a:off x="3779415" y="3285964"/>
              <a:ext cx="453706" cy="369687"/>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accent2">
                  <a:lumMod val="7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Tree>
    <p:extLst>
      <p:ext uri="{BB962C8B-B14F-4D97-AF65-F5344CB8AC3E}">
        <p14:creationId xmlns:p14="http://schemas.microsoft.com/office/powerpoint/2010/main" val="234408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3429830" y="247845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7" name="TextBox 56">
            <a:extLst>
              <a:ext uri="{FF2B5EF4-FFF2-40B4-BE49-F238E27FC236}">
                <a16:creationId xmlns:a16="http://schemas.microsoft.com/office/drawing/2014/main" id="{E0B85872-4CBA-364E-9311-1FC220E391BE}"/>
              </a:ext>
            </a:extLst>
          </p:cNvPr>
          <p:cNvSpPr txBox="1"/>
          <p:nvPr/>
        </p:nvSpPr>
        <p:spPr>
          <a:xfrm>
            <a:off x="4881251" y="2594938"/>
            <a:ext cx="1891905" cy="400110"/>
          </a:xfrm>
          <a:prstGeom prst="rect">
            <a:avLst/>
          </a:prstGeom>
          <a:noFill/>
        </p:spPr>
        <p:txBody>
          <a:bodyPr wrap="square" rtlCol="0">
            <a:spAutoFit/>
          </a:bodyPr>
          <a:lstStyle/>
          <a:p>
            <a:pPr algn="ctr"/>
            <a:r>
              <a:rPr lang="en-US" sz="2000" dirty="0"/>
              <a:t>Time/Sample</a:t>
            </a:r>
          </a:p>
        </p:txBody>
      </p: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19" name="Straight Connector 18">
            <a:extLst>
              <a:ext uri="{FF2B5EF4-FFF2-40B4-BE49-F238E27FC236}">
                <a16:creationId xmlns:a16="http://schemas.microsoft.com/office/drawing/2014/main" id="{EB2B803A-5EA5-3649-AFF3-184710F2D00F}"/>
              </a:ext>
            </a:extLst>
          </p:cNvPr>
          <p:cNvCxnSpPr/>
          <p:nvPr/>
        </p:nvCxnSpPr>
        <p:spPr>
          <a:xfrm>
            <a:off x="34269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F532D2-D28E-6441-B62B-1FBD923078F7}"/>
              </a:ext>
            </a:extLst>
          </p:cNvPr>
          <p:cNvCxnSpPr/>
          <p:nvPr/>
        </p:nvCxnSpPr>
        <p:spPr>
          <a:xfrm>
            <a:off x="36936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39603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42270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44937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47604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50271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52938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55605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58272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5350AA-0448-5D4F-B155-BF9630AC0AE5}"/>
              </a:ext>
            </a:extLst>
          </p:cNvPr>
          <p:cNvCxnSpPr>
            <a:cxnSpLocks/>
          </p:cNvCxnSpPr>
          <p:nvPr/>
        </p:nvCxnSpPr>
        <p:spPr>
          <a:xfrm flipH="1">
            <a:off x="2047556" y="247845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6" name="Straight Connector 35">
            <a:extLst>
              <a:ext uri="{FF2B5EF4-FFF2-40B4-BE49-F238E27FC236}">
                <a16:creationId xmlns:a16="http://schemas.microsoft.com/office/drawing/2014/main" id="{CC8D6898-5D8D-DF4B-87FE-7218DEFBED16}"/>
              </a:ext>
            </a:extLst>
          </p:cNvPr>
          <p:cNvCxnSpPr/>
          <p:nvPr/>
        </p:nvCxnSpPr>
        <p:spPr>
          <a:xfrm flipH="1">
            <a:off x="32352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EB88CE-81FA-BB4B-B232-0EA6C05A7EAA}"/>
              </a:ext>
            </a:extLst>
          </p:cNvPr>
          <p:cNvCxnSpPr/>
          <p:nvPr/>
        </p:nvCxnSpPr>
        <p:spPr>
          <a:xfrm flipH="1">
            <a:off x="29685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5203E-D787-0543-9A4C-EC84607DBC95}"/>
              </a:ext>
            </a:extLst>
          </p:cNvPr>
          <p:cNvCxnSpPr/>
          <p:nvPr/>
        </p:nvCxnSpPr>
        <p:spPr>
          <a:xfrm flipH="1">
            <a:off x="27018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8D9D0C0-8F83-8D4E-A707-3475A55584A7}"/>
              </a:ext>
            </a:extLst>
          </p:cNvPr>
          <p:cNvCxnSpPr/>
          <p:nvPr/>
        </p:nvCxnSpPr>
        <p:spPr>
          <a:xfrm flipH="1">
            <a:off x="24351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DF49791-36DF-6D45-BFED-32CF4B641EB6}"/>
              </a:ext>
            </a:extLst>
          </p:cNvPr>
          <p:cNvSpPr txBox="1"/>
          <p:nvPr/>
        </p:nvSpPr>
        <p:spPr>
          <a:xfrm>
            <a:off x="3742086" y="2508878"/>
            <a:ext cx="462816" cy="400110"/>
          </a:xfrm>
          <a:prstGeom prst="rect">
            <a:avLst/>
          </a:prstGeom>
          <a:noFill/>
        </p:spPr>
        <p:txBody>
          <a:bodyPr wrap="square" rtlCol="0">
            <a:spAutoFit/>
          </a:bodyPr>
          <a:lstStyle/>
          <a:p>
            <a:pPr algn="ctr"/>
            <a:r>
              <a:rPr lang="en-US" sz="2000" dirty="0"/>
              <a:t>0</a:t>
            </a:r>
          </a:p>
        </p:txBody>
      </p:sp>
      <p:grpSp>
        <p:nvGrpSpPr>
          <p:cNvPr id="2" name="Group 1">
            <a:extLst>
              <a:ext uri="{FF2B5EF4-FFF2-40B4-BE49-F238E27FC236}">
                <a16:creationId xmlns:a16="http://schemas.microsoft.com/office/drawing/2014/main" id="{8F09FBEB-AE53-074B-AD75-1D8B10D9A2F8}"/>
              </a:ext>
            </a:extLst>
          </p:cNvPr>
          <p:cNvGrpSpPr/>
          <p:nvPr/>
        </p:nvGrpSpPr>
        <p:grpSpPr>
          <a:xfrm>
            <a:off x="3957379" y="812067"/>
            <a:ext cx="2573755" cy="1646609"/>
            <a:chOff x="5870643" y="3539098"/>
            <a:chExt cx="2573755" cy="1646609"/>
          </a:xfrm>
        </p:grpSpPr>
        <p:cxnSp>
          <p:nvCxnSpPr>
            <p:cNvPr id="65" name="Straight Arrow Connector 64">
              <a:extLst>
                <a:ext uri="{FF2B5EF4-FFF2-40B4-BE49-F238E27FC236}">
                  <a16:creationId xmlns:a16="http://schemas.microsoft.com/office/drawing/2014/main" id="{DFD94DA2-5E59-A84D-B3F7-A352513FC099}"/>
                </a:ext>
              </a:extLst>
            </p:cNvPr>
            <p:cNvCxnSpPr>
              <a:cxnSpLocks/>
            </p:cNvCxnSpPr>
            <p:nvPr/>
          </p:nvCxnSpPr>
          <p:spPr>
            <a:xfrm flipV="1">
              <a:off x="5870643"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C6F7C273-DB41-8D45-8BE2-ECA66B37F4C8}"/>
                </a:ext>
              </a:extLst>
            </p:cNvPr>
            <p:cNvCxnSpPr>
              <a:cxnSpLocks/>
            </p:cNvCxnSpPr>
            <p:nvPr/>
          </p:nvCxnSpPr>
          <p:spPr>
            <a:xfrm flipV="1">
              <a:off x="6140160" y="4315038"/>
              <a:ext cx="0" cy="870669"/>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62C769E8-0DA5-534F-B668-AB41A4BBDBB9}"/>
                </a:ext>
              </a:extLst>
            </p:cNvPr>
            <p:cNvCxnSpPr>
              <a:cxnSpLocks/>
            </p:cNvCxnSpPr>
            <p:nvPr/>
          </p:nvCxnSpPr>
          <p:spPr>
            <a:xfrm flipV="1">
              <a:off x="6409677"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a:extLst>
                <a:ext uri="{FF2B5EF4-FFF2-40B4-BE49-F238E27FC236}">
                  <a16:creationId xmlns:a16="http://schemas.microsoft.com/office/drawing/2014/main" id="{DB9E98A2-7C47-7642-9EDE-2134C5121678}"/>
                </a:ext>
              </a:extLst>
            </p:cNvPr>
            <p:cNvCxnSpPr>
              <a:cxnSpLocks/>
            </p:cNvCxnSpPr>
            <p:nvPr/>
          </p:nvCxnSpPr>
          <p:spPr>
            <a:xfrm flipV="1">
              <a:off x="6679194" y="4206550"/>
              <a:ext cx="0" cy="97915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a:extLst>
                <a:ext uri="{FF2B5EF4-FFF2-40B4-BE49-F238E27FC236}">
                  <a16:creationId xmlns:a16="http://schemas.microsoft.com/office/drawing/2014/main" id="{E5289FFE-7120-3C43-B02B-BF88432CA540}"/>
                </a:ext>
              </a:extLst>
            </p:cNvPr>
            <p:cNvCxnSpPr>
              <a:cxnSpLocks/>
            </p:cNvCxnSpPr>
            <p:nvPr/>
          </p:nvCxnSpPr>
          <p:spPr>
            <a:xfrm flipV="1">
              <a:off x="6948711"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a:extLst>
                <a:ext uri="{FF2B5EF4-FFF2-40B4-BE49-F238E27FC236}">
                  <a16:creationId xmlns:a16="http://schemas.microsoft.com/office/drawing/2014/main" id="{F13E7D73-218D-4541-83ED-2C88BB262B06}"/>
                </a:ext>
              </a:extLst>
            </p:cNvPr>
            <p:cNvCxnSpPr>
              <a:cxnSpLocks/>
            </p:cNvCxnSpPr>
            <p:nvPr/>
          </p:nvCxnSpPr>
          <p:spPr>
            <a:xfrm flipV="1">
              <a:off x="7187232"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Arrow Connector 70">
              <a:extLst>
                <a:ext uri="{FF2B5EF4-FFF2-40B4-BE49-F238E27FC236}">
                  <a16:creationId xmlns:a16="http://schemas.microsoft.com/office/drawing/2014/main" id="{CB287B7D-66D0-CB41-A1B1-8F32F701C9C4}"/>
                </a:ext>
              </a:extLst>
            </p:cNvPr>
            <p:cNvCxnSpPr>
              <a:cxnSpLocks/>
            </p:cNvCxnSpPr>
            <p:nvPr/>
          </p:nvCxnSpPr>
          <p:spPr>
            <a:xfrm flipV="1">
              <a:off x="7456749" y="3554600"/>
              <a:ext cx="0" cy="163110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00DF2AE4-6836-6D46-8C3E-2E9E74DE0DDF}"/>
                </a:ext>
              </a:extLst>
            </p:cNvPr>
            <p:cNvCxnSpPr>
              <a:cxnSpLocks/>
            </p:cNvCxnSpPr>
            <p:nvPr/>
          </p:nvCxnSpPr>
          <p:spPr>
            <a:xfrm flipV="1">
              <a:off x="7726266"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Arrow Connector 72">
              <a:extLst>
                <a:ext uri="{FF2B5EF4-FFF2-40B4-BE49-F238E27FC236}">
                  <a16:creationId xmlns:a16="http://schemas.microsoft.com/office/drawing/2014/main" id="{45723ED7-C5E5-D944-B24B-BD2359981FA1}"/>
                </a:ext>
              </a:extLst>
            </p:cNvPr>
            <p:cNvCxnSpPr>
              <a:cxnSpLocks/>
            </p:cNvCxnSpPr>
            <p:nvPr/>
          </p:nvCxnSpPr>
          <p:spPr>
            <a:xfrm flipV="1">
              <a:off x="7995783"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Arrow Connector 73">
              <a:extLst>
                <a:ext uri="{FF2B5EF4-FFF2-40B4-BE49-F238E27FC236}">
                  <a16:creationId xmlns:a16="http://schemas.microsoft.com/office/drawing/2014/main" id="{CFE1D788-A255-864D-A8C8-15F4544346D6}"/>
                </a:ext>
              </a:extLst>
            </p:cNvPr>
            <p:cNvCxnSpPr>
              <a:cxnSpLocks/>
            </p:cNvCxnSpPr>
            <p:nvPr/>
          </p:nvCxnSpPr>
          <p:spPr>
            <a:xfrm flipV="1">
              <a:off x="8265300"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89" name="Freeform 88">
              <a:extLst>
                <a:ext uri="{FF2B5EF4-FFF2-40B4-BE49-F238E27FC236}">
                  <a16:creationId xmlns:a16="http://schemas.microsoft.com/office/drawing/2014/main" id="{7D760B3C-0C32-AC43-B9CF-2812D3366FC2}"/>
                </a:ext>
              </a:extLst>
            </p:cNvPr>
            <p:cNvSpPr/>
            <p:nvPr/>
          </p:nvSpPr>
          <p:spPr>
            <a:xfrm>
              <a:off x="5902676" y="3539098"/>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725FC834-A10B-484E-B4A1-E83660B5982E}"/>
              </a:ext>
            </a:extLst>
          </p:cNvPr>
          <p:cNvGrpSpPr/>
          <p:nvPr/>
        </p:nvGrpSpPr>
        <p:grpSpPr>
          <a:xfrm>
            <a:off x="3045629" y="3042477"/>
            <a:ext cx="2014409" cy="1286153"/>
            <a:chOff x="3092123" y="3243955"/>
            <a:chExt cx="2014409" cy="1286153"/>
          </a:xfrm>
        </p:grpSpPr>
        <p:sp>
          <p:nvSpPr>
            <p:cNvPr id="42" name="Freeform 41">
              <a:extLst>
                <a:ext uri="{FF2B5EF4-FFF2-40B4-BE49-F238E27FC236}">
                  <a16:creationId xmlns:a16="http://schemas.microsoft.com/office/drawing/2014/main" id="{CDC143BB-2E70-9042-91E0-AF9090F5E111}"/>
                </a:ext>
              </a:extLst>
            </p:cNvPr>
            <p:cNvSpPr/>
            <p:nvPr/>
          </p:nvSpPr>
          <p:spPr>
            <a:xfrm rot="18477081">
              <a:off x="3748862" y="4001116"/>
              <a:ext cx="582971" cy="475014"/>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accent2">
                  <a:lumMod val="7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3" name="TextBox 42">
              <a:extLst>
                <a:ext uri="{FF2B5EF4-FFF2-40B4-BE49-F238E27FC236}">
                  <a16:creationId xmlns:a16="http://schemas.microsoft.com/office/drawing/2014/main" id="{8F0ABE9C-41FE-C047-8AB8-ECE31CD66CCE}"/>
                </a:ext>
              </a:extLst>
            </p:cNvPr>
            <p:cNvSpPr txBox="1"/>
            <p:nvPr/>
          </p:nvSpPr>
          <p:spPr>
            <a:xfrm>
              <a:off x="3092123" y="3785800"/>
              <a:ext cx="2014409" cy="400110"/>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000" dirty="0">
                  <a:solidFill>
                    <a:schemeClr val="bg1"/>
                  </a:solidFill>
                </a:rPr>
                <a:t>LTI System</a:t>
              </a:r>
            </a:p>
          </p:txBody>
        </p:sp>
        <p:sp>
          <p:nvSpPr>
            <p:cNvPr id="44" name="Freeform 43">
              <a:extLst>
                <a:ext uri="{FF2B5EF4-FFF2-40B4-BE49-F238E27FC236}">
                  <a16:creationId xmlns:a16="http://schemas.microsoft.com/office/drawing/2014/main" id="{66917759-D79B-904A-8149-19B29F9246F4}"/>
                </a:ext>
              </a:extLst>
            </p:cNvPr>
            <p:cNvSpPr/>
            <p:nvPr/>
          </p:nvSpPr>
          <p:spPr>
            <a:xfrm rot="18477081">
              <a:off x="3779415" y="3285964"/>
              <a:ext cx="453706" cy="369687"/>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accent2">
                  <a:lumMod val="7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pic>
        <p:nvPicPr>
          <p:cNvPr id="45" name="Picture 44">
            <a:extLst>
              <a:ext uri="{FF2B5EF4-FFF2-40B4-BE49-F238E27FC236}">
                <a16:creationId xmlns:a16="http://schemas.microsoft.com/office/drawing/2014/main" id="{BEEB132C-A7FD-A245-8A69-2E986DE93386}"/>
              </a:ext>
            </a:extLst>
          </p:cNvPr>
          <p:cNvPicPr>
            <a:picLocks noChangeAspect="1"/>
          </p:cNvPicPr>
          <p:nvPr/>
        </p:nvPicPr>
        <p:blipFill>
          <a:blip r:embed="rId2"/>
          <a:stretch>
            <a:fillRect/>
          </a:stretch>
        </p:blipFill>
        <p:spPr>
          <a:xfrm>
            <a:off x="96285" y="810958"/>
            <a:ext cx="3591578" cy="1254543"/>
          </a:xfrm>
          <a:prstGeom prst="rect">
            <a:avLst/>
          </a:prstGeom>
        </p:spPr>
      </p:pic>
    </p:spTree>
    <p:extLst>
      <p:ext uri="{BB962C8B-B14F-4D97-AF65-F5344CB8AC3E}">
        <p14:creationId xmlns:p14="http://schemas.microsoft.com/office/powerpoint/2010/main" val="1888377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3429830" y="247845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7" name="TextBox 56">
            <a:extLst>
              <a:ext uri="{FF2B5EF4-FFF2-40B4-BE49-F238E27FC236}">
                <a16:creationId xmlns:a16="http://schemas.microsoft.com/office/drawing/2014/main" id="{E0B85872-4CBA-364E-9311-1FC220E391BE}"/>
              </a:ext>
            </a:extLst>
          </p:cNvPr>
          <p:cNvSpPr txBox="1"/>
          <p:nvPr/>
        </p:nvSpPr>
        <p:spPr>
          <a:xfrm>
            <a:off x="4881251" y="2594938"/>
            <a:ext cx="1891905" cy="400110"/>
          </a:xfrm>
          <a:prstGeom prst="rect">
            <a:avLst/>
          </a:prstGeom>
          <a:noFill/>
        </p:spPr>
        <p:txBody>
          <a:bodyPr wrap="square" rtlCol="0">
            <a:spAutoFit/>
          </a:bodyPr>
          <a:lstStyle/>
          <a:p>
            <a:pPr algn="ctr"/>
            <a:r>
              <a:rPr lang="en-US" sz="2000" dirty="0"/>
              <a:t>Time/Sample</a:t>
            </a:r>
          </a:p>
        </p:txBody>
      </p: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19" name="Straight Connector 18">
            <a:extLst>
              <a:ext uri="{FF2B5EF4-FFF2-40B4-BE49-F238E27FC236}">
                <a16:creationId xmlns:a16="http://schemas.microsoft.com/office/drawing/2014/main" id="{EB2B803A-5EA5-3649-AFF3-184710F2D00F}"/>
              </a:ext>
            </a:extLst>
          </p:cNvPr>
          <p:cNvCxnSpPr/>
          <p:nvPr/>
        </p:nvCxnSpPr>
        <p:spPr>
          <a:xfrm>
            <a:off x="34269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F532D2-D28E-6441-B62B-1FBD923078F7}"/>
              </a:ext>
            </a:extLst>
          </p:cNvPr>
          <p:cNvCxnSpPr/>
          <p:nvPr/>
        </p:nvCxnSpPr>
        <p:spPr>
          <a:xfrm>
            <a:off x="36936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39603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42270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44937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47604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50271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52938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55605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58272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5350AA-0448-5D4F-B155-BF9630AC0AE5}"/>
              </a:ext>
            </a:extLst>
          </p:cNvPr>
          <p:cNvCxnSpPr>
            <a:cxnSpLocks/>
          </p:cNvCxnSpPr>
          <p:nvPr/>
        </p:nvCxnSpPr>
        <p:spPr>
          <a:xfrm flipH="1">
            <a:off x="2047556" y="247845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6" name="Straight Connector 35">
            <a:extLst>
              <a:ext uri="{FF2B5EF4-FFF2-40B4-BE49-F238E27FC236}">
                <a16:creationId xmlns:a16="http://schemas.microsoft.com/office/drawing/2014/main" id="{CC8D6898-5D8D-DF4B-87FE-7218DEFBED16}"/>
              </a:ext>
            </a:extLst>
          </p:cNvPr>
          <p:cNvCxnSpPr/>
          <p:nvPr/>
        </p:nvCxnSpPr>
        <p:spPr>
          <a:xfrm flipH="1">
            <a:off x="32352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EB88CE-81FA-BB4B-B232-0EA6C05A7EAA}"/>
              </a:ext>
            </a:extLst>
          </p:cNvPr>
          <p:cNvCxnSpPr/>
          <p:nvPr/>
        </p:nvCxnSpPr>
        <p:spPr>
          <a:xfrm flipH="1">
            <a:off x="29685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5203E-D787-0543-9A4C-EC84607DBC95}"/>
              </a:ext>
            </a:extLst>
          </p:cNvPr>
          <p:cNvCxnSpPr/>
          <p:nvPr/>
        </p:nvCxnSpPr>
        <p:spPr>
          <a:xfrm flipH="1">
            <a:off x="27018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DF49791-36DF-6D45-BFED-32CF4B641EB6}"/>
              </a:ext>
            </a:extLst>
          </p:cNvPr>
          <p:cNvSpPr txBox="1"/>
          <p:nvPr/>
        </p:nvSpPr>
        <p:spPr>
          <a:xfrm>
            <a:off x="3742086" y="2508878"/>
            <a:ext cx="462816" cy="400110"/>
          </a:xfrm>
          <a:prstGeom prst="rect">
            <a:avLst/>
          </a:prstGeom>
          <a:noFill/>
        </p:spPr>
        <p:txBody>
          <a:bodyPr wrap="square" rtlCol="0">
            <a:spAutoFit/>
          </a:bodyPr>
          <a:lstStyle/>
          <a:p>
            <a:pPr algn="ctr"/>
            <a:r>
              <a:rPr lang="en-US" sz="2000" dirty="0"/>
              <a:t>0</a:t>
            </a:r>
          </a:p>
        </p:txBody>
      </p:sp>
      <p:grpSp>
        <p:nvGrpSpPr>
          <p:cNvPr id="2" name="Group 1">
            <a:extLst>
              <a:ext uri="{FF2B5EF4-FFF2-40B4-BE49-F238E27FC236}">
                <a16:creationId xmlns:a16="http://schemas.microsoft.com/office/drawing/2014/main" id="{8F09FBEB-AE53-074B-AD75-1D8B10D9A2F8}"/>
              </a:ext>
            </a:extLst>
          </p:cNvPr>
          <p:cNvGrpSpPr/>
          <p:nvPr/>
        </p:nvGrpSpPr>
        <p:grpSpPr>
          <a:xfrm>
            <a:off x="3957379" y="812067"/>
            <a:ext cx="2573755" cy="1646609"/>
            <a:chOff x="5870643" y="3539098"/>
            <a:chExt cx="2573755" cy="1646609"/>
          </a:xfrm>
        </p:grpSpPr>
        <p:cxnSp>
          <p:nvCxnSpPr>
            <p:cNvPr id="65" name="Straight Arrow Connector 64">
              <a:extLst>
                <a:ext uri="{FF2B5EF4-FFF2-40B4-BE49-F238E27FC236}">
                  <a16:creationId xmlns:a16="http://schemas.microsoft.com/office/drawing/2014/main" id="{DFD94DA2-5E59-A84D-B3F7-A352513FC099}"/>
                </a:ext>
              </a:extLst>
            </p:cNvPr>
            <p:cNvCxnSpPr>
              <a:cxnSpLocks/>
            </p:cNvCxnSpPr>
            <p:nvPr/>
          </p:nvCxnSpPr>
          <p:spPr>
            <a:xfrm flipV="1">
              <a:off x="5870643"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C6F7C273-DB41-8D45-8BE2-ECA66B37F4C8}"/>
                </a:ext>
              </a:extLst>
            </p:cNvPr>
            <p:cNvCxnSpPr>
              <a:cxnSpLocks/>
            </p:cNvCxnSpPr>
            <p:nvPr/>
          </p:nvCxnSpPr>
          <p:spPr>
            <a:xfrm flipV="1">
              <a:off x="6140160" y="4315038"/>
              <a:ext cx="0" cy="870669"/>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62C769E8-0DA5-534F-B668-AB41A4BBDBB9}"/>
                </a:ext>
              </a:extLst>
            </p:cNvPr>
            <p:cNvCxnSpPr>
              <a:cxnSpLocks/>
            </p:cNvCxnSpPr>
            <p:nvPr/>
          </p:nvCxnSpPr>
          <p:spPr>
            <a:xfrm flipV="1">
              <a:off x="6409677"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a:extLst>
                <a:ext uri="{FF2B5EF4-FFF2-40B4-BE49-F238E27FC236}">
                  <a16:creationId xmlns:a16="http://schemas.microsoft.com/office/drawing/2014/main" id="{DB9E98A2-7C47-7642-9EDE-2134C5121678}"/>
                </a:ext>
              </a:extLst>
            </p:cNvPr>
            <p:cNvCxnSpPr>
              <a:cxnSpLocks/>
            </p:cNvCxnSpPr>
            <p:nvPr/>
          </p:nvCxnSpPr>
          <p:spPr>
            <a:xfrm flipV="1">
              <a:off x="6679194" y="4206550"/>
              <a:ext cx="0" cy="97915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a:extLst>
                <a:ext uri="{FF2B5EF4-FFF2-40B4-BE49-F238E27FC236}">
                  <a16:creationId xmlns:a16="http://schemas.microsoft.com/office/drawing/2014/main" id="{E5289FFE-7120-3C43-B02B-BF88432CA540}"/>
                </a:ext>
              </a:extLst>
            </p:cNvPr>
            <p:cNvCxnSpPr>
              <a:cxnSpLocks/>
            </p:cNvCxnSpPr>
            <p:nvPr/>
          </p:nvCxnSpPr>
          <p:spPr>
            <a:xfrm flipV="1">
              <a:off x="6948711"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a:extLst>
                <a:ext uri="{FF2B5EF4-FFF2-40B4-BE49-F238E27FC236}">
                  <a16:creationId xmlns:a16="http://schemas.microsoft.com/office/drawing/2014/main" id="{F13E7D73-218D-4541-83ED-2C88BB262B06}"/>
                </a:ext>
              </a:extLst>
            </p:cNvPr>
            <p:cNvCxnSpPr>
              <a:cxnSpLocks/>
            </p:cNvCxnSpPr>
            <p:nvPr/>
          </p:nvCxnSpPr>
          <p:spPr>
            <a:xfrm flipV="1">
              <a:off x="7187232"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Arrow Connector 70">
              <a:extLst>
                <a:ext uri="{FF2B5EF4-FFF2-40B4-BE49-F238E27FC236}">
                  <a16:creationId xmlns:a16="http://schemas.microsoft.com/office/drawing/2014/main" id="{CB287B7D-66D0-CB41-A1B1-8F32F701C9C4}"/>
                </a:ext>
              </a:extLst>
            </p:cNvPr>
            <p:cNvCxnSpPr>
              <a:cxnSpLocks/>
            </p:cNvCxnSpPr>
            <p:nvPr/>
          </p:nvCxnSpPr>
          <p:spPr>
            <a:xfrm flipV="1">
              <a:off x="7456749" y="3554600"/>
              <a:ext cx="0" cy="163110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00DF2AE4-6836-6D46-8C3E-2E9E74DE0DDF}"/>
                </a:ext>
              </a:extLst>
            </p:cNvPr>
            <p:cNvCxnSpPr>
              <a:cxnSpLocks/>
            </p:cNvCxnSpPr>
            <p:nvPr/>
          </p:nvCxnSpPr>
          <p:spPr>
            <a:xfrm flipV="1">
              <a:off x="7726266"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Arrow Connector 72">
              <a:extLst>
                <a:ext uri="{FF2B5EF4-FFF2-40B4-BE49-F238E27FC236}">
                  <a16:creationId xmlns:a16="http://schemas.microsoft.com/office/drawing/2014/main" id="{45723ED7-C5E5-D944-B24B-BD2359981FA1}"/>
                </a:ext>
              </a:extLst>
            </p:cNvPr>
            <p:cNvCxnSpPr>
              <a:cxnSpLocks/>
            </p:cNvCxnSpPr>
            <p:nvPr/>
          </p:nvCxnSpPr>
          <p:spPr>
            <a:xfrm flipV="1">
              <a:off x="7995783"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Arrow Connector 73">
              <a:extLst>
                <a:ext uri="{FF2B5EF4-FFF2-40B4-BE49-F238E27FC236}">
                  <a16:creationId xmlns:a16="http://schemas.microsoft.com/office/drawing/2014/main" id="{CFE1D788-A255-864D-A8C8-15F4544346D6}"/>
                </a:ext>
              </a:extLst>
            </p:cNvPr>
            <p:cNvCxnSpPr>
              <a:cxnSpLocks/>
            </p:cNvCxnSpPr>
            <p:nvPr/>
          </p:nvCxnSpPr>
          <p:spPr>
            <a:xfrm flipV="1">
              <a:off x="8265300"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89" name="Freeform 88">
              <a:extLst>
                <a:ext uri="{FF2B5EF4-FFF2-40B4-BE49-F238E27FC236}">
                  <a16:creationId xmlns:a16="http://schemas.microsoft.com/office/drawing/2014/main" id="{7D760B3C-0C32-AC43-B9CF-2812D3366FC2}"/>
                </a:ext>
              </a:extLst>
            </p:cNvPr>
            <p:cNvSpPr/>
            <p:nvPr/>
          </p:nvSpPr>
          <p:spPr>
            <a:xfrm>
              <a:off x="5902676" y="3539098"/>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7" name="Straight Connector 76">
            <a:extLst>
              <a:ext uri="{FF2B5EF4-FFF2-40B4-BE49-F238E27FC236}">
                <a16:creationId xmlns:a16="http://schemas.microsoft.com/office/drawing/2014/main" id="{005C6128-1FB8-A144-AA2C-28EF46069798}"/>
              </a:ext>
            </a:extLst>
          </p:cNvPr>
          <p:cNvCxnSpPr>
            <a:cxnSpLocks/>
          </p:cNvCxnSpPr>
          <p:nvPr/>
        </p:nvCxnSpPr>
        <p:spPr>
          <a:xfrm>
            <a:off x="3779878" y="4391628"/>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79" name="Straight Arrow Connector 78">
            <a:extLst>
              <a:ext uri="{FF2B5EF4-FFF2-40B4-BE49-F238E27FC236}">
                <a16:creationId xmlns:a16="http://schemas.microsoft.com/office/drawing/2014/main" id="{DD239A7D-DC64-D741-962E-1CF13B70F814}"/>
              </a:ext>
            </a:extLst>
          </p:cNvPr>
          <p:cNvCxnSpPr>
            <a:cxnSpLocks/>
          </p:cNvCxnSpPr>
          <p:nvPr/>
        </p:nvCxnSpPr>
        <p:spPr>
          <a:xfrm flipV="1">
            <a:off x="4578265" y="3128884"/>
            <a:ext cx="0" cy="125330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93D28B3B-FCAA-F748-9DF2-D681EC129522}"/>
              </a:ext>
            </a:extLst>
          </p:cNvPr>
          <p:cNvCxnSpPr>
            <a:cxnSpLocks/>
          </p:cNvCxnSpPr>
          <p:nvPr/>
        </p:nvCxnSpPr>
        <p:spPr>
          <a:xfrm>
            <a:off x="37769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9C0518-6513-4346-9ADE-AD3975ED5579}"/>
              </a:ext>
            </a:extLst>
          </p:cNvPr>
          <p:cNvCxnSpPr>
            <a:cxnSpLocks/>
          </p:cNvCxnSpPr>
          <p:nvPr/>
        </p:nvCxnSpPr>
        <p:spPr>
          <a:xfrm>
            <a:off x="40436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128452-FDAC-5449-8389-04E874892914}"/>
              </a:ext>
            </a:extLst>
          </p:cNvPr>
          <p:cNvCxnSpPr>
            <a:cxnSpLocks/>
          </p:cNvCxnSpPr>
          <p:nvPr/>
        </p:nvCxnSpPr>
        <p:spPr>
          <a:xfrm>
            <a:off x="43103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633A19C-59D7-7C4D-8722-C0A8AB7D1D56}"/>
              </a:ext>
            </a:extLst>
          </p:cNvPr>
          <p:cNvCxnSpPr>
            <a:cxnSpLocks/>
          </p:cNvCxnSpPr>
          <p:nvPr/>
        </p:nvCxnSpPr>
        <p:spPr>
          <a:xfrm>
            <a:off x="45770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7295CFC-D2D0-424C-A91D-78FF58C62610}"/>
              </a:ext>
            </a:extLst>
          </p:cNvPr>
          <p:cNvCxnSpPr>
            <a:cxnSpLocks/>
          </p:cNvCxnSpPr>
          <p:nvPr/>
        </p:nvCxnSpPr>
        <p:spPr>
          <a:xfrm>
            <a:off x="48437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171182B-E0B4-E643-A719-5EE39978A0A5}"/>
              </a:ext>
            </a:extLst>
          </p:cNvPr>
          <p:cNvCxnSpPr>
            <a:cxnSpLocks/>
          </p:cNvCxnSpPr>
          <p:nvPr/>
        </p:nvCxnSpPr>
        <p:spPr>
          <a:xfrm>
            <a:off x="51104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1F043F-8276-E346-B565-197D3C8DD4BA}"/>
              </a:ext>
            </a:extLst>
          </p:cNvPr>
          <p:cNvCxnSpPr>
            <a:cxnSpLocks/>
          </p:cNvCxnSpPr>
          <p:nvPr/>
        </p:nvCxnSpPr>
        <p:spPr>
          <a:xfrm>
            <a:off x="53771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A50517-4975-CA4E-941B-F7D4B6348459}"/>
              </a:ext>
            </a:extLst>
          </p:cNvPr>
          <p:cNvCxnSpPr>
            <a:cxnSpLocks/>
          </p:cNvCxnSpPr>
          <p:nvPr/>
        </p:nvCxnSpPr>
        <p:spPr>
          <a:xfrm>
            <a:off x="56438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75A0E36-1CE6-2541-AAD8-9BE85FE24C01}"/>
              </a:ext>
            </a:extLst>
          </p:cNvPr>
          <p:cNvCxnSpPr>
            <a:cxnSpLocks/>
          </p:cNvCxnSpPr>
          <p:nvPr/>
        </p:nvCxnSpPr>
        <p:spPr>
          <a:xfrm>
            <a:off x="59105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3C065A2-EF96-944B-B0D2-7BE551385C33}"/>
              </a:ext>
            </a:extLst>
          </p:cNvPr>
          <p:cNvCxnSpPr>
            <a:cxnSpLocks/>
          </p:cNvCxnSpPr>
          <p:nvPr/>
        </p:nvCxnSpPr>
        <p:spPr>
          <a:xfrm>
            <a:off x="61772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B8F71F9-9278-DD47-951A-B1CB88A8A2AF}"/>
              </a:ext>
            </a:extLst>
          </p:cNvPr>
          <p:cNvCxnSpPr>
            <a:cxnSpLocks/>
          </p:cNvCxnSpPr>
          <p:nvPr/>
        </p:nvCxnSpPr>
        <p:spPr>
          <a:xfrm flipH="1">
            <a:off x="2397604" y="4391628"/>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92" name="Straight Connector 91">
            <a:extLst>
              <a:ext uri="{FF2B5EF4-FFF2-40B4-BE49-F238E27FC236}">
                <a16:creationId xmlns:a16="http://schemas.microsoft.com/office/drawing/2014/main" id="{29778845-82AB-AF4B-ABD4-1605E98B903B}"/>
              </a:ext>
            </a:extLst>
          </p:cNvPr>
          <p:cNvCxnSpPr>
            <a:cxnSpLocks/>
          </p:cNvCxnSpPr>
          <p:nvPr/>
        </p:nvCxnSpPr>
        <p:spPr>
          <a:xfrm flipH="1">
            <a:off x="35853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8A47502-2866-8241-8033-7CA5B216DD7B}"/>
              </a:ext>
            </a:extLst>
          </p:cNvPr>
          <p:cNvCxnSpPr>
            <a:cxnSpLocks/>
          </p:cNvCxnSpPr>
          <p:nvPr/>
        </p:nvCxnSpPr>
        <p:spPr>
          <a:xfrm flipH="1">
            <a:off x="33186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4D6D324-9755-A346-B007-30A3728C3425}"/>
              </a:ext>
            </a:extLst>
          </p:cNvPr>
          <p:cNvCxnSpPr>
            <a:cxnSpLocks/>
          </p:cNvCxnSpPr>
          <p:nvPr/>
        </p:nvCxnSpPr>
        <p:spPr>
          <a:xfrm flipH="1">
            <a:off x="30519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8092998-6B56-4C45-88EE-472184B775A5}"/>
              </a:ext>
            </a:extLst>
          </p:cNvPr>
          <p:cNvCxnSpPr>
            <a:cxnSpLocks/>
          </p:cNvCxnSpPr>
          <p:nvPr/>
        </p:nvCxnSpPr>
        <p:spPr>
          <a:xfrm flipH="1">
            <a:off x="27852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662AA72-93FD-5C4A-B906-A2F20D9669E6}"/>
              </a:ext>
            </a:extLst>
          </p:cNvPr>
          <p:cNvSpPr txBox="1"/>
          <p:nvPr/>
        </p:nvSpPr>
        <p:spPr>
          <a:xfrm>
            <a:off x="4092134" y="4422047"/>
            <a:ext cx="462816" cy="400110"/>
          </a:xfrm>
          <a:prstGeom prst="rect">
            <a:avLst/>
          </a:prstGeom>
          <a:noFill/>
        </p:spPr>
        <p:txBody>
          <a:bodyPr wrap="square" rtlCol="0">
            <a:spAutoFit/>
          </a:bodyPr>
          <a:lstStyle/>
          <a:p>
            <a:pPr algn="ctr"/>
            <a:r>
              <a:rPr lang="en-US" sz="2000" dirty="0"/>
              <a:t>0</a:t>
            </a:r>
          </a:p>
        </p:txBody>
      </p:sp>
      <p:cxnSp>
        <p:nvCxnSpPr>
          <p:cNvPr id="97" name="Straight Arrow Connector 96">
            <a:extLst>
              <a:ext uri="{FF2B5EF4-FFF2-40B4-BE49-F238E27FC236}">
                <a16:creationId xmlns:a16="http://schemas.microsoft.com/office/drawing/2014/main" id="{B1FD2295-EAE4-614E-900F-2B257F69275B}"/>
              </a:ext>
            </a:extLst>
          </p:cNvPr>
          <p:cNvCxnSpPr>
            <a:cxnSpLocks/>
          </p:cNvCxnSpPr>
          <p:nvPr/>
        </p:nvCxnSpPr>
        <p:spPr>
          <a:xfrm flipV="1">
            <a:off x="4838351" y="3423351"/>
            <a:ext cx="0" cy="96827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Arrow Connector 97">
            <a:extLst>
              <a:ext uri="{FF2B5EF4-FFF2-40B4-BE49-F238E27FC236}">
                <a16:creationId xmlns:a16="http://schemas.microsoft.com/office/drawing/2014/main" id="{52C6F42A-E39C-864E-B927-22C24ED7E733}"/>
              </a:ext>
            </a:extLst>
          </p:cNvPr>
          <p:cNvCxnSpPr>
            <a:cxnSpLocks/>
          </p:cNvCxnSpPr>
          <p:nvPr/>
        </p:nvCxnSpPr>
        <p:spPr>
          <a:xfrm flipV="1">
            <a:off x="5110452" y="3934795"/>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9" name="Straight Arrow Connector 98">
            <a:extLst>
              <a:ext uri="{FF2B5EF4-FFF2-40B4-BE49-F238E27FC236}">
                <a16:creationId xmlns:a16="http://schemas.microsoft.com/office/drawing/2014/main" id="{8642C8E0-B71E-B145-A25E-72743F8EDE7F}"/>
              </a:ext>
            </a:extLst>
          </p:cNvPr>
          <p:cNvCxnSpPr>
            <a:cxnSpLocks/>
          </p:cNvCxnSpPr>
          <p:nvPr/>
        </p:nvCxnSpPr>
        <p:spPr>
          <a:xfrm flipV="1">
            <a:off x="5382553" y="3717819"/>
            <a:ext cx="0" cy="673810"/>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Arrow Connector 99">
            <a:extLst>
              <a:ext uri="{FF2B5EF4-FFF2-40B4-BE49-F238E27FC236}">
                <a16:creationId xmlns:a16="http://schemas.microsoft.com/office/drawing/2014/main" id="{6AA8A90D-E535-FF48-B45C-054C1A752AF6}"/>
              </a:ext>
            </a:extLst>
          </p:cNvPr>
          <p:cNvCxnSpPr>
            <a:cxnSpLocks/>
          </p:cNvCxnSpPr>
          <p:nvPr/>
        </p:nvCxnSpPr>
        <p:spPr>
          <a:xfrm flipV="1">
            <a:off x="5654654" y="3934795"/>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a:extLst>
              <a:ext uri="{FF2B5EF4-FFF2-40B4-BE49-F238E27FC236}">
                <a16:creationId xmlns:a16="http://schemas.microsoft.com/office/drawing/2014/main" id="{B2DF7188-57D4-C844-946F-43FF01FE4877}"/>
              </a:ext>
            </a:extLst>
          </p:cNvPr>
          <p:cNvSpPr txBox="1"/>
          <p:nvPr/>
        </p:nvSpPr>
        <p:spPr>
          <a:xfrm>
            <a:off x="5153486" y="4445959"/>
            <a:ext cx="1891905" cy="400110"/>
          </a:xfrm>
          <a:prstGeom prst="rect">
            <a:avLst/>
          </a:prstGeom>
          <a:noFill/>
        </p:spPr>
        <p:txBody>
          <a:bodyPr wrap="square" rtlCol="0">
            <a:spAutoFit/>
          </a:bodyPr>
          <a:lstStyle/>
          <a:p>
            <a:pPr algn="ctr"/>
            <a:r>
              <a:rPr lang="en-US" sz="2000" dirty="0"/>
              <a:t>Time/Sample</a:t>
            </a:r>
          </a:p>
        </p:txBody>
      </p:sp>
      <p:sp>
        <p:nvSpPr>
          <p:cNvPr id="132" name="Freeform 131">
            <a:extLst>
              <a:ext uri="{FF2B5EF4-FFF2-40B4-BE49-F238E27FC236}">
                <a16:creationId xmlns:a16="http://schemas.microsoft.com/office/drawing/2014/main" id="{CB93DE9F-42D6-7244-965B-8CBA36ADAA65}"/>
              </a:ext>
            </a:extLst>
          </p:cNvPr>
          <p:cNvSpPr/>
          <p:nvPr/>
        </p:nvSpPr>
        <p:spPr>
          <a:xfrm>
            <a:off x="2758698" y="1937288"/>
            <a:ext cx="1177871" cy="1859797"/>
          </a:xfrm>
          <a:custGeom>
            <a:avLst/>
            <a:gdLst>
              <a:gd name="connsiteX0" fmla="*/ 1177871 w 1177871"/>
              <a:gd name="connsiteY0" fmla="*/ 0 h 1859797"/>
              <a:gd name="connsiteX1" fmla="*/ 0 w 1177871"/>
              <a:gd name="connsiteY1" fmla="*/ 1146875 h 1859797"/>
              <a:gd name="connsiteX2" fmla="*/ 1177871 w 1177871"/>
              <a:gd name="connsiteY2" fmla="*/ 1859797 h 1859797"/>
            </a:gdLst>
            <a:ahLst/>
            <a:cxnLst>
              <a:cxn ang="0">
                <a:pos x="connsiteX0" y="connsiteY0"/>
              </a:cxn>
              <a:cxn ang="0">
                <a:pos x="connsiteX1" y="connsiteY1"/>
              </a:cxn>
              <a:cxn ang="0">
                <a:pos x="connsiteX2" y="connsiteY2"/>
              </a:cxn>
            </a:cxnLst>
            <a:rect l="l" t="t" r="r" b="b"/>
            <a:pathLst>
              <a:path w="1177871" h="1859797">
                <a:moveTo>
                  <a:pt x="1177871" y="0"/>
                </a:moveTo>
                <a:cubicBezTo>
                  <a:pt x="588935" y="418454"/>
                  <a:pt x="0" y="836909"/>
                  <a:pt x="0" y="1146875"/>
                </a:cubicBezTo>
                <a:cubicBezTo>
                  <a:pt x="0" y="1456841"/>
                  <a:pt x="588935" y="1658319"/>
                  <a:pt x="1177871" y="1859797"/>
                </a:cubicBezTo>
              </a:path>
            </a:pathLst>
          </a:custGeom>
          <a:ln w="53975">
            <a:solidFill>
              <a:schemeClr val="accent2">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56" name="Picture 55">
            <a:extLst>
              <a:ext uri="{FF2B5EF4-FFF2-40B4-BE49-F238E27FC236}">
                <a16:creationId xmlns:a16="http://schemas.microsoft.com/office/drawing/2014/main" id="{7AD91B97-0850-7348-8125-142448AFB881}"/>
              </a:ext>
            </a:extLst>
          </p:cNvPr>
          <p:cNvPicPr>
            <a:picLocks noChangeAspect="1"/>
          </p:cNvPicPr>
          <p:nvPr/>
        </p:nvPicPr>
        <p:blipFill>
          <a:blip r:embed="rId2"/>
          <a:stretch>
            <a:fillRect/>
          </a:stretch>
        </p:blipFill>
        <p:spPr>
          <a:xfrm>
            <a:off x="96285" y="810958"/>
            <a:ext cx="3591578" cy="1254543"/>
          </a:xfrm>
          <a:prstGeom prst="rect">
            <a:avLst/>
          </a:prstGeom>
        </p:spPr>
      </p:pic>
    </p:spTree>
    <p:extLst>
      <p:ext uri="{BB962C8B-B14F-4D97-AF65-F5344CB8AC3E}">
        <p14:creationId xmlns:p14="http://schemas.microsoft.com/office/powerpoint/2010/main" val="38456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9CDDE27-EA5F-A341-83AF-5C8E7D159F9C}"/>
              </a:ext>
            </a:extLst>
          </p:cNvPr>
          <p:cNvCxnSpPr>
            <a:cxnSpLocks/>
          </p:cNvCxnSpPr>
          <p:nvPr/>
        </p:nvCxnSpPr>
        <p:spPr>
          <a:xfrm>
            <a:off x="2056032" y="2602816"/>
            <a:ext cx="4955736"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4" name="Straight Connector 3">
            <a:extLst>
              <a:ext uri="{FF2B5EF4-FFF2-40B4-BE49-F238E27FC236}">
                <a16:creationId xmlns:a16="http://schemas.microsoft.com/office/drawing/2014/main" id="{A9EC2361-3DF9-3D4F-BE24-B9E249FEB288}"/>
              </a:ext>
            </a:extLst>
          </p:cNvPr>
          <p:cNvCxnSpPr>
            <a:cxnSpLocks/>
          </p:cNvCxnSpPr>
          <p:nvPr/>
        </p:nvCxnSpPr>
        <p:spPr>
          <a:xfrm flipV="1">
            <a:off x="2061228" y="1216678"/>
            <a:ext cx="0" cy="239253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 name="TextBox 4">
            <a:extLst>
              <a:ext uri="{FF2B5EF4-FFF2-40B4-BE49-F238E27FC236}">
                <a16:creationId xmlns:a16="http://schemas.microsoft.com/office/drawing/2014/main" id="{CBEF8067-0D19-9C46-8F31-631EDACF15DB}"/>
              </a:ext>
            </a:extLst>
          </p:cNvPr>
          <p:cNvSpPr txBox="1"/>
          <p:nvPr/>
        </p:nvSpPr>
        <p:spPr>
          <a:xfrm rot="16200000">
            <a:off x="543808" y="2033357"/>
            <a:ext cx="2240589" cy="708819"/>
          </a:xfrm>
          <a:prstGeom prst="rect">
            <a:avLst/>
          </a:prstGeom>
          <a:noFill/>
        </p:spPr>
        <p:txBody>
          <a:bodyPr wrap="square" rtlCol="0">
            <a:spAutoFit/>
          </a:bodyPr>
          <a:lstStyle/>
          <a:p>
            <a:pPr algn="ctr"/>
            <a:r>
              <a:rPr lang="en-US" sz="2000" dirty="0"/>
              <a:t>Amplitude</a:t>
            </a:r>
          </a:p>
        </p:txBody>
      </p:sp>
      <p:cxnSp>
        <p:nvCxnSpPr>
          <p:cNvPr id="6" name="Straight Connector 5">
            <a:extLst>
              <a:ext uri="{FF2B5EF4-FFF2-40B4-BE49-F238E27FC236}">
                <a16:creationId xmlns:a16="http://schemas.microsoft.com/office/drawing/2014/main" id="{583A8B4C-B933-D848-AC90-8C0287981853}"/>
              </a:ext>
            </a:extLst>
          </p:cNvPr>
          <p:cNvCxnSpPr/>
          <p:nvPr/>
        </p:nvCxnSpPr>
        <p:spPr>
          <a:xfrm>
            <a:off x="4479230" y="2389159"/>
            <a:ext cx="0" cy="41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6D2B427-C166-A241-AE40-2AB209ED3D4D}"/>
              </a:ext>
            </a:extLst>
          </p:cNvPr>
          <p:cNvGrpSpPr/>
          <p:nvPr/>
        </p:nvGrpSpPr>
        <p:grpSpPr>
          <a:xfrm>
            <a:off x="2062203" y="1546434"/>
            <a:ext cx="4395935" cy="2092415"/>
            <a:chOff x="899346" y="1290862"/>
            <a:chExt cx="2481391" cy="887388"/>
          </a:xfrm>
        </p:grpSpPr>
        <p:sp>
          <p:nvSpPr>
            <p:cNvPr id="11" name="Freeform 10">
              <a:extLst>
                <a:ext uri="{FF2B5EF4-FFF2-40B4-BE49-F238E27FC236}">
                  <a16:creationId xmlns:a16="http://schemas.microsoft.com/office/drawing/2014/main" id="{40A5BAA8-DD08-794B-BE4A-140365E93913}"/>
                </a:ext>
              </a:extLst>
            </p:cNvPr>
            <p:cNvSpPr/>
            <p:nvPr/>
          </p:nvSpPr>
          <p:spPr>
            <a:xfrm>
              <a:off x="899346" y="1290862"/>
              <a:ext cx="1241634" cy="87270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sp>
          <p:nvSpPr>
            <p:cNvPr id="12" name="Freeform 11">
              <a:extLst>
                <a:ext uri="{FF2B5EF4-FFF2-40B4-BE49-F238E27FC236}">
                  <a16:creationId xmlns:a16="http://schemas.microsoft.com/office/drawing/2014/main" id="{D3EFBAEC-95E8-4F46-A528-7B19096A56CD}"/>
                </a:ext>
              </a:extLst>
            </p:cNvPr>
            <p:cNvSpPr/>
            <p:nvPr/>
          </p:nvSpPr>
          <p:spPr>
            <a:xfrm>
              <a:off x="2139103" y="1305546"/>
              <a:ext cx="1241634" cy="87270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grpSp>
      <p:sp>
        <p:nvSpPr>
          <p:cNvPr id="8" name="TextBox 7">
            <a:extLst>
              <a:ext uri="{FF2B5EF4-FFF2-40B4-BE49-F238E27FC236}">
                <a16:creationId xmlns:a16="http://schemas.microsoft.com/office/drawing/2014/main" id="{1C5559FC-6032-B945-8F01-4674E263E926}"/>
              </a:ext>
            </a:extLst>
          </p:cNvPr>
          <p:cNvSpPr txBox="1"/>
          <p:nvPr/>
        </p:nvSpPr>
        <p:spPr>
          <a:xfrm>
            <a:off x="6038727" y="2126336"/>
            <a:ext cx="2199630" cy="400110"/>
          </a:xfrm>
          <a:prstGeom prst="rect">
            <a:avLst/>
          </a:prstGeom>
          <a:noFill/>
        </p:spPr>
        <p:txBody>
          <a:bodyPr wrap="square" rtlCol="0">
            <a:spAutoFit/>
          </a:bodyPr>
          <a:lstStyle/>
          <a:p>
            <a:pPr algn="ctr"/>
            <a:r>
              <a:rPr lang="en-US" sz="2000" dirty="0"/>
              <a:t>Distance or Time</a:t>
            </a:r>
          </a:p>
        </p:txBody>
      </p:sp>
      <p:cxnSp>
        <p:nvCxnSpPr>
          <p:cNvPr id="9" name="Straight Connector 8">
            <a:extLst>
              <a:ext uri="{FF2B5EF4-FFF2-40B4-BE49-F238E27FC236}">
                <a16:creationId xmlns:a16="http://schemas.microsoft.com/office/drawing/2014/main" id="{83B5D27A-9256-2947-9B2A-C6E853E49180}"/>
              </a:ext>
            </a:extLst>
          </p:cNvPr>
          <p:cNvCxnSpPr/>
          <p:nvPr/>
        </p:nvCxnSpPr>
        <p:spPr>
          <a:xfrm>
            <a:off x="3156758" y="2389157"/>
            <a:ext cx="0" cy="41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183E2A-D691-CF4E-8780-10BB050330F8}"/>
              </a:ext>
            </a:extLst>
          </p:cNvPr>
          <p:cNvCxnSpPr/>
          <p:nvPr/>
        </p:nvCxnSpPr>
        <p:spPr>
          <a:xfrm>
            <a:off x="5710697" y="2395848"/>
            <a:ext cx="0" cy="417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74E8A85-BB5E-DC48-A076-81BF953567E7}"/>
                  </a:ext>
                </a:extLst>
              </p:cNvPr>
              <p:cNvSpPr txBox="1"/>
              <p:nvPr/>
            </p:nvSpPr>
            <p:spPr>
              <a:xfrm>
                <a:off x="6695023" y="2963368"/>
                <a:ext cx="1306448" cy="369332"/>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r>
                        <a:rPr lang="en-US" sz="2400" b="0" i="1" smtClean="0">
                          <a:latin typeface="Cambria Math" panose="02040503050406030204" pitchFamily="18" charset="0"/>
                        </a:rPr>
                        <m:t>𝚹</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B74E8A85-BB5E-DC48-A076-81BF953567E7}"/>
                  </a:ext>
                </a:extLst>
              </p:cNvPr>
              <p:cNvSpPr txBox="1">
                <a:spLocks noRot="1" noChangeAspect="1" noMove="1" noResize="1" noEditPoints="1" noAdjustHandles="1" noChangeArrowheads="1" noChangeShapeType="1" noTextEdit="1"/>
              </p:cNvSpPr>
              <p:nvPr/>
            </p:nvSpPr>
            <p:spPr>
              <a:xfrm>
                <a:off x="6695023" y="2963368"/>
                <a:ext cx="1306448" cy="369332"/>
              </a:xfrm>
              <a:prstGeom prst="rect">
                <a:avLst/>
              </a:prstGeom>
              <a:blipFill>
                <a:blip r:embed="rId2"/>
                <a:stretch>
                  <a:fillRect l="-3810" t="-3226" r="-5714" b="-35484"/>
                </a:stretch>
              </a:blipFill>
              <a:ln>
                <a:solidFill>
                  <a:schemeClr val="tx1"/>
                </a:solidFill>
              </a:ln>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7D14E29-6D41-9C46-A9F0-F13F82F08195}"/>
              </a:ext>
            </a:extLst>
          </p:cNvPr>
          <p:cNvGrpSpPr/>
          <p:nvPr/>
        </p:nvGrpSpPr>
        <p:grpSpPr>
          <a:xfrm>
            <a:off x="2214923" y="526365"/>
            <a:ext cx="1497054" cy="1057853"/>
            <a:chOff x="2214923" y="619353"/>
            <a:chExt cx="1497054" cy="1057853"/>
          </a:xfrm>
        </p:grpSpPr>
        <p:sp>
          <p:nvSpPr>
            <p:cNvPr id="14" name="Freeform 13">
              <a:extLst>
                <a:ext uri="{FF2B5EF4-FFF2-40B4-BE49-F238E27FC236}">
                  <a16:creationId xmlns:a16="http://schemas.microsoft.com/office/drawing/2014/main" id="{EDC3F5F6-B920-CA44-B3CC-1F0E2B2C9F71}"/>
                </a:ext>
              </a:extLst>
            </p:cNvPr>
            <p:cNvSpPr/>
            <p:nvPr/>
          </p:nvSpPr>
          <p:spPr>
            <a:xfrm rot="13102834" flipV="1">
              <a:off x="2873650" y="936679"/>
              <a:ext cx="45719" cy="740527"/>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183ED70-AE8A-2C45-9028-9C5DCE1B0423}"/>
                    </a:ext>
                  </a:extLst>
                </p:cNvPr>
                <p:cNvSpPr txBox="1"/>
                <p:nvPr/>
              </p:nvSpPr>
              <p:spPr>
                <a:xfrm>
                  <a:off x="2214923" y="619353"/>
                  <a:ext cx="1497054" cy="461665"/>
                </a:xfrm>
                <a:prstGeom prst="rect">
                  <a:avLst/>
                </a:prstGeom>
                <a:noFill/>
              </p:spPr>
              <p:txBody>
                <a:bodyPr wrap="square" rtlCol="0">
                  <a:spAutoFit/>
                </a:bodyPr>
                <a:lstStyle/>
                <a:p>
                  <a:pPr algn="ctr"/>
                  <a:r>
                    <a:rPr lang="en-US" sz="2400" dirty="0"/>
                    <a:t>90° or </a:t>
                  </a:r>
                  <a14:m>
                    <m:oMath xmlns:m="http://schemas.openxmlformats.org/officeDocument/2006/math">
                      <m:r>
                        <a:rPr lang="en-US" sz="2400" i="1">
                          <a:latin typeface="Cambria Math" panose="02040503050406030204" pitchFamily="18" charset="0"/>
                          <a:ea typeface="Cambria Math" panose="02040503050406030204" pitchFamily="18" charset="0"/>
                        </a:rPr>
                        <m:t>𝜋</m:t>
                      </m:r>
                    </m:oMath>
                  </a14:m>
                  <a:r>
                    <a:rPr lang="en-US" sz="2400" dirty="0"/>
                    <a:t>/2</a:t>
                  </a:r>
                </a:p>
              </p:txBody>
            </p:sp>
          </mc:Choice>
          <mc:Fallback xmlns="">
            <p:sp>
              <p:nvSpPr>
                <p:cNvPr id="15" name="TextBox 14">
                  <a:extLst>
                    <a:ext uri="{FF2B5EF4-FFF2-40B4-BE49-F238E27FC236}">
                      <a16:creationId xmlns:a16="http://schemas.microsoft.com/office/drawing/2014/main" id="{B183ED70-AE8A-2C45-9028-9C5DCE1B0423}"/>
                    </a:ext>
                  </a:extLst>
                </p:cNvPr>
                <p:cNvSpPr txBox="1">
                  <a:spLocks noRot="1" noChangeAspect="1" noMove="1" noResize="1" noEditPoints="1" noAdjustHandles="1" noChangeArrowheads="1" noChangeShapeType="1" noTextEdit="1"/>
                </p:cNvSpPr>
                <p:nvPr/>
              </p:nvSpPr>
              <p:spPr>
                <a:xfrm>
                  <a:off x="2214923" y="619353"/>
                  <a:ext cx="1497054" cy="461665"/>
                </a:xfrm>
                <a:prstGeom prst="rect">
                  <a:avLst/>
                </a:prstGeom>
                <a:blipFill>
                  <a:blip r:embed="rId3"/>
                  <a:stretch>
                    <a:fillRect l="-4202" t="-5263" r="-5042" b="-26316"/>
                  </a:stretch>
                </a:blipFill>
              </p:spPr>
              <p:txBody>
                <a:bodyPr/>
                <a:lstStyle/>
                <a:p>
                  <a:r>
                    <a:rPr lang="en-US">
                      <a:noFill/>
                    </a:rPr>
                    <a:t> </a:t>
                  </a:r>
                </a:p>
              </p:txBody>
            </p:sp>
          </mc:Fallback>
        </mc:AlternateContent>
      </p:grpSp>
      <p:grpSp>
        <p:nvGrpSpPr>
          <p:cNvPr id="23" name="Group 22">
            <a:extLst>
              <a:ext uri="{FF2B5EF4-FFF2-40B4-BE49-F238E27FC236}">
                <a16:creationId xmlns:a16="http://schemas.microsoft.com/office/drawing/2014/main" id="{3A03B56B-4ED6-E84F-9EDF-1E090955C165}"/>
              </a:ext>
            </a:extLst>
          </p:cNvPr>
          <p:cNvGrpSpPr/>
          <p:nvPr/>
        </p:nvGrpSpPr>
        <p:grpSpPr>
          <a:xfrm>
            <a:off x="3030701" y="947211"/>
            <a:ext cx="1825797" cy="1099836"/>
            <a:chOff x="3030701" y="1040199"/>
            <a:chExt cx="1825797" cy="1099836"/>
          </a:xfrm>
        </p:grpSpPr>
        <p:sp>
          <p:nvSpPr>
            <p:cNvPr id="17" name="Freeform 16">
              <a:extLst>
                <a:ext uri="{FF2B5EF4-FFF2-40B4-BE49-F238E27FC236}">
                  <a16:creationId xmlns:a16="http://schemas.microsoft.com/office/drawing/2014/main" id="{C38D35D5-FE38-EB40-AED5-242753427A24}"/>
                </a:ext>
              </a:extLst>
            </p:cNvPr>
            <p:cNvSpPr/>
            <p:nvPr/>
          </p:nvSpPr>
          <p:spPr>
            <a:xfrm rot="13102834" flipV="1">
              <a:off x="3225916" y="1399508"/>
              <a:ext cx="45719" cy="740527"/>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4EF3946-A392-9F40-AE07-7DE98DD9E35F}"/>
                    </a:ext>
                  </a:extLst>
                </p:cNvPr>
                <p:cNvSpPr txBox="1"/>
                <p:nvPr/>
              </p:nvSpPr>
              <p:spPr>
                <a:xfrm>
                  <a:off x="3030701" y="1040199"/>
                  <a:ext cx="1825797" cy="461665"/>
                </a:xfrm>
                <a:prstGeom prst="rect">
                  <a:avLst/>
                </a:prstGeom>
                <a:noFill/>
              </p:spPr>
              <p:txBody>
                <a:bodyPr wrap="square" rtlCol="0">
                  <a:spAutoFit/>
                </a:bodyPr>
                <a:lstStyle/>
                <a:p>
                  <a:pPr algn="ctr"/>
                  <a:r>
                    <a:rPr lang="en-US" sz="2400" dirty="0"/>
                    <a:t>135°or </a:t>
                  </a:r>
                  <a14:m>
                    <m:oMath xmlns:m="http://schemas.openxmlformats.org/officeDocument/2006/math">
                      <m:r>
                        <a:rPr lang="en-US" sz="2400" b="0" i="0"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𝜋</m:t>
                      </m:r>
                    </m:oMath>
                  </a14:m>
                  <a:r>
                    <a:rPr lang="en-US" sz="2400" dirty="0"/>
                    <a:t>/4</a:t>
                  </a:r>
                </a:p>
              </p:txBody>
            </p:sp>
          </mc:Choice>
          <mc:Fallback xmlns="">
            <p:sp>
              <p:nvSpPr>
                <p:cNvPr id="18" name="TextBox 17">
                  <a:extLst>
                    <a:ext uri="{FF2B5EF4-FFF2-40B4-BE49-F238E27FC236}">
                      <a16:creationId xmlns:a16="http://schemas.microsoft.com/office/drawing/2014/main" id="{14EF3946-A392-9F40-AE07-7DE98DD9E35F}"/>
                    </a:ext>
                  </a:extLst>
                </p:cNvPr>
                <p:cNvSpPr txBox="1">
                  <a:spLocks noRot="1" noChangeAspect="1" noMove="1" noResize="1" noEditPoints="1" noAdjustHandles="1" noChangeArrowheads="1" noChangeShapeType="1" noTextEdit="1"/>
                </p:cNvSpPr>
                <p:nvPr/>
              </p:nvSpPr>
              <p:spPr>
                <a:xfrm>
                  <a:off x="3030701" y="1040199"/>
                  <a:ext cx="1825797" cy="461665"/>
                </a:xfrm>
                <a:prstGeom prst="rect">
                  <a:avLst/>
                </a:prstGeom>
                <a:blipFill>
                  <a:blip r:embed="rId4"/>
                  <a:stretch>
                    <a:fillRect l="-2083" t="-8108" r="-2083" b="-27027"/>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5E3F5964-1E1D-9B49-A36B-CF381EDAF4BB}"/>
              </a:ext>
            </a:extLst>
          </p:cNvPr>
          <p:cNvGrpSpPr/>
          <p:nvPr/>
        </p:nvGrpSpPr>
        <p:grpSpPr>
          <a:xfrm>
            <a:off x="3258534" y="1498376"/>
            <a:ext cx="1422611" cy="1100104"/>
            <a:chOff x="3258534" y="1591364"/>
            <a:chExt cx="1422611" cy="1100104"/>
          </a:xfrm>
        </p:grpSpPr>
        <p:sp>
          <p:nvSpPr>
            <p:cNvPr id="19" name="Freeform 18">
              <a:extLst>
                <a:ext uri="{FF2B5EF4-FFF2-40B4-BE49-F238E27FC236}">
                  <a16:creationId xmlns:a16="http://schemas.microsoft.com/office/drawing/2014/main" id="{027CB688-9797-5B4C-B937-223916512FE2}"/>
                </a:ext>
              </a:extLst>
            </p:cNvPr>
            <p:cNvSpPr/>
            <p:nvPr/>
          </p:nvSpPr>
          <p:spPr>
            <a:xfrm rot="13102834" flipV="1">
              <a:off x="3413534" y="1950941"/>
              <a:ext cx="45719" cy="740527"/>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FECDE74-667D-424B-9D7C-006CFF10AB0C}"/>
                    </a:ext>
                  </a:extLst>
                </p:cNvPr>
                <p:cNvSpPr txBox="1"/>
                <p:nvPr/>
              </p:nvSpPr>
              <p:spPr>
                <a:xfrm>
                  <a:off x="3258534" y="1591364"/>
                  <a:ext cx="1422611" cy="461665"/>
                </a:xfrm>
                <a:prstGeom prst="rect">
                  <a:avLst/>
                </a:prstGeom>
                <a:noFill/>
              </p:spPr>
              <p:txBody>
                <a:bodyPr wrap="square" rtlCol="0">
                  <a:spAutoFit/>
                </a:bodyPr>
                <a:lstStyle/>
                <a:p>
                  <a:pPr algn="ctr"/>
                  <a:r>
                    <a:rPr lang="en-US" sz="2400" dirty="0"/>
                    <a:t>180° or </a:t>
                  </a:r>
                  <a14:m>
                    <m:oMath xmlns:m="http://schemas.openxmlformats.org/officeDocument/2006/math">
                      <m:r>
                        <a:rPr lang="en-US" sz="2400" i="1">
                          <a:latin typeface="Cambria Math" panose="02040503050406030204" pitchFamily="18" charset="0"/>
                          <a:ea typeface="Cambria Math" panose="02040503050406030204" pitchFamily="18" charset="0"/>
                        </a:rPr>
                        <m:t>𝜋</m:t>
                      </m:r>
                    </m:oMath>
                  </a14:m>
                  <a:r>
                    <a:rPr lang="en-US" sz="2400" dirty="0"/>
                    <a:t> </a:t>
                  </a:r>
                </a:p>
              </p:txBody>
            </p:sp>
          </mc:Choice>
          <mc:Fallback xmlns="">
            <p:sp>
              <p:nvSpPr>
                <p:cNvPr id="20" name="TextBox 19">
                  <a:extLst>
                    <a:ext uri="{FF2B5EF4-FFF2-40B4-BE49-F238E27FC236}">
                      <a16:creationId xmlns:a16="http://schemas.microsoft.com/office/drawing/2014/main" id="{BFECDE74-667D-424B-9D7C-006CFF10AB0C}"/>
                    </a:ext>
                  </a:extLst>
                </p:cNvPr>
                <p:cNvSpPr txBox="1">
                  <a:spLocks noRot="1" noChangeAspect="1" noMove="1" noResize="1" noEditPoints="1" noAdjustHandles="1" noChangeArrowheads="1" noChangeShapeType="1" noTextEdit="1"/>
                </p:cNvSpPr>
                <p:nvPr/>
              </p:nvSpPr>
              <p:spPr>
                <a:xfrm>
                  <a:off x="3258534" y="1591364"/>
                  <a:ext cx="1422611" cy="461665"/>
                </a:xfrm>
                <a:prstGeom prst="rect">
                  <a:avLst/>
                </a:prstGeom>
                <a:blipFill>
                  <a:blip r:embed="rId5"/>
                  <a:stretch>
                    <a:fillRect l="-3540" t="-5405" b="-29730"/>
                  </a:stretch>
                </a:blipFill>
              </p:spPr>
              <p:txBody>
                <a:bodyPr/>
                <a:lstStyle/>
                <a:p>
                  <a:r>
                    <a:rPr lang="en-US">
                      <a:noFill/>
                    </a:rPr>
                    <a:t> </a:t>
                  </a:r>
                </a:p>
              </p:txBody>
            </p:sp>
          </mc:Fallback>
        </mc:AlternateContent>
      </p:grpSp>
      <p:sp>
        <p:nvSpPr>
          <p:cNvPr id="21" name="TextBox 20">
            <a:extLst>
              <a:ext uri="{FF2B5EF4-FFF2-40B4-BE49-F238E27FC236}">
                <a16:creationId xmlns:a16="http://schemas.microsoft.com/office/drawing/2014/main" id="{42882EB3-71A5-0048-8E9D-A5A634A761CE}"/>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Phase</a:t>
            </a:r>
          </a:p>
        </p:txBody>
      </p:sp>
    </p:spTree>
    <p:extLst>
      <p:ext uri="{BB962C8B-B14F-4D97-AF65-F5344CB8AC3E}">
        <p14:creationId xmlns:p14="http://schemas.microsoft.com/office/powerpoint/2010/main" val="267656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3429830" y="247845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7" name="TextBox 56">
            <a:extLst>
              <a:ext uri="{FF2B5EF4-FFF2-40B4-BE49-F238E27FC236}">
                <a16:creationId xmlns:a16="http://schemas.microsoft.com/office/drawing/2014/main" id="{E0B85872-4CBA-364E-9311-1FC220E391BE}"/>
              </a:ext>
            </a:extLst>
          </p:cNvPr>
          <p:cNvSpPr txBox="1"/>
          <p:nvPr/>
        </p:nvSpPr>
        <p:spPr>
          <a:xfrm>
            <a:off x="4881251" y="2594938"/>
            <a:ext cx="1891905" cy="400110"/>
          </a:xfrm>
          <a:prstGeom prst="rect">
            <a:avLst/>
          </a:prstGeom>
          <a:noFill/>
        </p:spPr>
        <p:txBody>
          <a:bodyPr wrap="square" rtlCol="0">
            <a:spAutoFit/>
          </a:bodyPr>
          <a:lstStyle/>
          <a:p>
            <a:pPr algn="ctr"/>
            <a:r>
              <a:rPr lang="en-US" sz="2000" dirty="0"/>
              <a:t>Time/Sample</a:t>
            </a:r>
          </a:p>
        </p:txBody>
      </p: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19" name="Straight Connector 18">
            <a:extLst>
              <a:ext uri="{FF2B5EF4-FFF2-40B4-BE49-F238E27FC236}">
                <a16:creationId xmlns:a16="http://schemas.microsoft.com/office/drawing/2014/main" id="{EB2B803A-5EA5-3649-AFF3-184710F2D00F}"/>
              </a:ext>
            </a:extLst>
          </p:cNvPr>
          <p:cNvCxnSpPr/>
          <p:nvPr/>
        </p:nvCxnSpPr>
        <p:spPr>
          <a:xfrm>
            <a:off x="34269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F532D2-D28E-6441-B62B-1FBD923078F7}"/>
              </a:ext>
            </a:extLst>
          </p:cNvPr>
          <p:cNvCxnSpPr/>
          <p:nvPr/>
        </p:nvCxnSpPr>
        <p:spPr>
          <a:xfrm>
            <a:off x="36936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39603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42270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44937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47604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50271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52938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55605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58272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5350AA-0448-5D4F-B155-BF9630AC0AE5}"/>
              </a:ext>
            </a:extLst>
          </p:cNvPr>
          <p:cNvCxnSpPr>
            <a:cxnSpLocks/>
          </p:cNvCxnSpPr>
          <p:nvPr/>
        </p:nvCxnSpPr>
        <p:spPr>
          <a:xfrm flipH="1">
            <a:off x="2047556" y="247845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6" name="Straight Connector 35">
            <a:extLst>
              <a:ext uri="{FF2B5EF4-FFF2-40B4-BE49-F238E27FC236}">
                <a16:creationId xmlns:a16="http://schemas.microsoft.com/office/drawing/2014/main" id="{CC8D6898-5D8D-DF4B-87FE-7218DEFBED16}"/>
              </a:ext>
            </a:extLst>
          </p:cNvPr>
          <p:cNvCxnSpPr/>
          <p:nvPr/>
        </p:nvCxnSpPr>
        <p:spPr>
          <a:xfrm flipH="1">
            <a:off x="32352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EB88CE-81FA-BB4B-B232-0EA6C05A7EAA}"/>
              </a:ext>
            </a:extLst>
          </p:cNvPr>
          <p:cNvCxnSpPr/>
          <p:nvPr/>
        </p:nvCxnSpPr>
        <p:spPr>
          <a:xfrm flipH="1">
            <a:off x="29685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5203E-D787-0543-9A4C-EC84607DBC95}"/>
              </a:ext>
            </a:extLst>
          </p:cNvPr>
          <p:cNvCxnSpPr/>
          <p:nvPr/>
        </p:nvCxnSpPr>
        <p:spPr>
          <a:xfrm flipH="1">
            <a:off x="27018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DF49791-36DF-6D45-BFED-32CF4B641EB6}"/>
              </a:ext>
            </a:extLst>
          </p:cNvPr>
          <p:cNvSpPr txBox="1"/>
          <p:nvPr/>
        </p:nvSpPr>
        <p:spPr>
          <a:xfrm>
            <a:off x="3742086" y="2508878"/>
            <a:ext cx="462816" cy="400110"/>
          </a:xfrm>
          <a:prstGeom prst="rect">
            <a:avLst/>
          </a:prstGeom>
          <a:noFill/>
        </p:spPr>
        <p:txBody>
          <a:bodyPr wrap="square" rtlCol="0">
            <a:spAutoFit/>
          </a:bodyPr>
          <a:lstStyle/>
          <a:p>
            <a:pPr algn="ctr"/>
            <a:r>
              <a:rPr lang="en-US" sz="2000" dirty="0"/>
              <a:t>0</a:t>
            </a:r>
          </a:p>
        </p:txBody>
      </p:sp>
      <p:cxnSp>
        <p:nvCxnSpPr>
          <p:cNvPr id="30" name="Straight Connector 29">
            <a:extLst>
              <a:ext uri="{FF2B5EF4-FFF2-40B4-BE49-F238E27FC236}">
                <a16:creationId xmlns:a16="http://schemas.microsoft.com/office/drawing/2014/main" id="{27C11A40-4339-AC42-9AE2-2BE4C07A4EB9}"/>
              </a:ext>
            </a:extLst>
          </p:cNvPr>
          <p:cNvCxnSpPr>
            <a:cxnSpLocks/>
          </p:cNvCxnSpPr>
          <p:nvPr/>
        </p:nvCxnSpPr>
        <p:spPr>
          <a:xfrm>
            <a:off x="4059046" y="5637237"/>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3" name="Straight Arrow Connector 32">
            <a:extLst>
              <a:ext uri="{FF2B5EF4-FFF2-40B4-BE49-F238E27FC236}">
                <a16:creationId xmlns:a16="http://schemas.microsoft.com/office/drawing/2014/main" id="{316A4332-B138-A848-9304-516348AC2158}"/>
              </a:ext>
            </a:extLst>
          </p:cNvPr>
          <p:cNvCxnSpPr>
            <a:cxnSpLocks/>
          </p:cNvCxnSpPr>
          <p:nvPr/>
        </p:nvCxnSpPr>
        <p:spPr>
          <a:xfrm flipV="1">
            <a:off x="4857433" y="4846426"/>
            <a:ext cx="0" cy="778207"/>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67CBDB3B-DA9D-F544-B945-93141937835F}"/>
              </a:ext>
            </a:extLst>
          </p:cNvPr>
          <p:cNvCxnSpPr/>
          <p:nvPr/>
        </p:nvCxnSpPr>
        <p:spPr>
          <a:xfrm>
            <a:off x="40561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2862CF-BF0D-3040-86CE-130002AEDD5A}"/>
              </a:ext>
            </a:extLst>
          </p:cNvPr>
          <p:cNvCxnSpPr/>
          <p:nvPr/>
        </p:nvCxnSpPr>
        <p:spPr>
          <a:xfrm>
            <a:off x="43228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B4BBE68-DCCA-C54E-BED0-3A73D45D9F90}"/>
              </a:ext>
            </a:extLst>
          </p:cNvPr>
          <p:cNvCxnSpPr/>
          <p:nvPr/>
        </p:nvCxnSpPr>
        <p:spPr>
          <a:xfrm>
            <a:off x="45895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A2425D-8C55-6940-97E3-6A6FF856FCC5}"/>
              </a:ext>
            </a:extLst>
          </p:cNvPr>
          <p:cNvCxnSpPr/>
          <p:nvPr/>
        </p:nvCxnSpPr>
        <p:spPr>
          <a:xfrm>
            <a:off x="48562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E293F9-839D-CB4A-80CF-32499E79EF17}"/>
              </a:ext>
            </a:extLst>
          </p:cNvPr>
          <p:cNvCxnSpPr/>
          <p:nvPr/>
        </p:nvCxnSpPr>
        <p:spPr>
          <a:xfrm>
            <a:off x="51229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065D48C-A5F4-AC47-9D89-59E0D984930C}"/>
              </a:ext>
            </a:extLst>
          </p:cNvPr>
          <p:cNvCxnSpPr/>
          <p:nvPr/>
        </p:nvCxnSpPr>
        <p:spPr>
          <a:xfrm>
            <a:off x="53896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260B474-BE51-8B48-B5CC-642925D668DF}"/>
              </a:ext>
            </a:extLst>
          </p:cNvPr>
          <p:cNvCxnSpPr/>
          <p:nvPr/>
        </p:nvCxnSpPr>
        <p:spPr>
          <a:xfrm>
            <a:off x="56563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8F4071-1DC7-7F43-BD95-2902A1BFCD12}"/>
              </a:ext>
            </a:extLst>
          </p:cNvPr>
          <p:cNvCxnSpPr/>
          <p:nvPr/>
        </p:nvCxnSpPr>
        <p:spPr>
          <a:xfrm>
            <a:off x="59230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815FD97-7D2C-CC4D-AD7E-7990BA94C9C9}"/>
              </a:ext>
            </a:extLst>
          </p:cNvPr>
          <p:cNvCxnSpPr/>
          <p:nvPr/>
        </p:nvCxnSpPr>
        <p:spPr>
          <a:xfrm>
            <a:off x="61897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17A839-25DD-B745-935B-D743716263AE}"/>
              </a:ext>
            </a:extLst>
          </p:cNvPr>
          <p:cNvCxnSpPr/>
          <p:nvPr/>
        </p:nvCxnSpPr>
        <p:spPr>
          <a:xfrm>
            <a:off x="64564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355418-9A86-7243-84BD-9E09E0C11E65}"/>
              </a:ext>
            </a:extLst>
          </p:cNvPr>
          <p:cNvCxnSpPr>
            <a:cxnSpLocks/>
          </p:cNvCxnSpPr>
          <p:nvPr/>
        </p:nvCxnSpPr>
        <p:spPr>
          <a:xfrm flipH="1">
            <a:off x="2676772" y="5637237"/>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1" name="Straight Connector 50">
            <a:extLst>
              <a:ext uri="{FF2B5EF4-FFF2-40B4-BE49-F238E27FC236}">
                <a16:creationId xmlns:a16="http://schemas.microsoft.com/office/drawing/2014/main" id="{B6FE06B3-9BCD-9340-BF2C-382EA02C69C3}"/>
              </a:ext>
            </a:extLst>
          </p:cNvPr>
          <p:cNvCxnSpPr/>
          <p:nvPr/>
        </p:nvCxnSpPr>
        <p:spPr>
          <a:xfrm flipH="1">
            <a:off x="38644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2008A9F-B776-9D41-B15C-B84E2E3040C6}"/>
              </a:ext>
            </a:extLst>
          </p:cNvPr>
          <p:cNvCxnSpPr/>
          <p:nvPr/>
        </p:nvCxnSpPr>
        <p:spPr>
          <a:xfrm flipH="1">
            <a:off x="35977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5C6317B-310C-3846-B6FE-8B81FE4291C4}"/>
              </a:ext>
            </a:extLst>
          </p:cNvPr>
          <p:cNvCxnSpPr/>
          <p:nvPr/>
        </p:nvCxnSpPr>
        <p:spPr>
          <a:xfrm flipH="1">
            <a:off x="33310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5CFBAA-774D-4043-BFCA-E5BE8F1B9378}"/>
              </a:ext>
            </a:extLst>
          </p:cNvPr>
          <p:cNvCxnSpPr/>
          <p:nvPr/>
        </p:nvCxnSpPr>
        <p:spPr>
          <a:xfrm flipH="1">
            <a:off x="30643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0799AC2-9269-244C-802A-7B705C2F6DEC}"/>
              </a:ext>
            </a:extLst>
          </p:cNvPr>
          <p:cNvCxnSpPr>
            <a:cxnSpLocks/>
          </p:cNvCxnSpPr>
          <p:nvPr/>
        </p:nvCxnSpPr>
        <p:spPr>
          <a:xfrm flipV="1">
            <a:off x="5117519" y="5060492"/>
            <a:ext cx="0" cy="601228"/>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4770B2DF-B843-E44F-8E95-44ED942CC498}"/>
              </a:ext>
            </a:extLst>
          </p:cNvPr>
          <p:cNvCxnSpPr>
            <a:cxnSpLocks/>
          </p:cNvCxnSpPr>
          <p:nvPr/>
        </p:nvCxnSpPr>
        <p:spPr>
          <a:xfrm flipV="1">
            <a:off x="5389620" y="5368623"/>
            <a:ext cx="0" cy="283658"/>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8">
            <a:extLst>
              <a:ext uri="{FF2B5EF4-FFF2-40B4-BE49-F238E27FC236}">
                <a16:creationId xmlns:a16="http://schemas.microsoft.com/office/drawing/2014/main" id="{47D6FB76-E263-B04C-AAF4-3BDCE917C277}"/>
              </a:ext>
            </a:extLst>
          </p:cNvPr>
          <p:cNvCxnSpPr>
            <a:cxnSpLocks/>
          </p:cNvCxnSpPr>
          <p:nvPr/>
        </p:nvCxnSpPr>
        <p:spPr>
          <a:xfrm flipV="1">
            <a:off x="5661721" y="5227099"/>
            <a:ext cx="0" cy="418389"/>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a:extLst>
              <a:ext uri="{FF2B5EF4-FFF2-40B4-BE49-F238E27FC236}">
                <a16:creationId xmlns:a16="http://schemas.microsoft.com/office/drawing/2014/main" id="{85BEEAA3-73DD-7841-946A-13C828FD5917}"/>
              </a:ext>
            </a:extLst>
          </p:cNvPr>
          <p:cNvCxnSpPr>
            <a:cxnSpLocks/>
          </p:cNvCxnSpPr>
          <p:nvPr/>
        </p:nvCxnSpPr>
        <p:spPr>
          <a:xfrm flipV="1">
            <a:off x="5933822" y="5368623"/>
            <a:ext cx="0" cy="283658"/>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2" name="Group 1">
            <a:extLst>
              <a:ext uri="{FF2B5EF4-FFF2-40B4-BE49-F238E27FC236}">
                <a16:creationId xmlns:a16="http://schemas.microsoft.com/office/drawing/2014/main" id="{8F09FBEB-AE53-074B-AD75-1D8B10D9A2F8}"/>
              </a:ext>
            </a:extLst>
          </p:cNvPr>
          <p:cNvGrpSpPr/>
          <p:nvPr/>
        </p:nvGrpSpPr>
        <p:grpSpPr>
          <a:xfrm>
            <a:off x="3957379" y="812067"/>
            <a:ext cx="2573755" cy="1646609"/>
            <a:chOff x="5870643" y="3539098"/>
            <a:chExt cx="2573755" cy="1646609"/>
          </a:xfrm>
        </p:grpSpPr>
        <p:cxnSp>
          <p:nvCxnSpPr>
            <p:cNvPr id="65" name="Straight Arrow Connector 64">
              <a:extLst>
                <a:ext uri="{FF2B5EF4-FFF2-40B4-BE49-F238E27FC236}">
                  <a16:creationId xmlns:a16="http://schemas.microsoft.com/office/drawing/2014/main" id="{DFD94DA2-5E59-A84D-B3F7-A352513FC099}"/>
                </a:ext>
              </a:extLst>
            </p:cNvPr>
            <p:cNvCxnSpPr>
              <a:cxnSpLocks/>
            </p:cNvCxnSpPr>
            <p:nvPr/>
          </p:nvCxnSpPr>
          <p:spPr>
            <a:xfrm flipV="1">
              <a:off x="5870643"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C6F7C273-DB41-8D45-8BE2-ECA66B37F4C8}"/>
                </a:ext>
              </a:extLst>
            </p:cNvPr>
            <p:cNvCxnSpPr>
              <a:cxnSpLocks/>
            </p:cNvCxnSpPr>
            <p:nvPr/>
          </p:nvCxnSpPr>
          <p:spPr>
            <a:xfrm flipV="1">
              <a:off x="6140160" y="4315038"/>
              <a:ext cx="0" cy="870669"/>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62C769E8-0DA5-534F-B668-AB41A4BBDBB9}"/>
                </a:ext>
              </a:extLst>
            </p:cNvPr>
            <p:cNvCxnSpPr>
              <a:cxnSpLocks/>
            </p:cNvCxnSpPr>
            <p:nvPr/>
          </p:nvCxnSpPr>
          <p:spPr>
            <a:xfrm flipV="1">
              <a:off x="6409677"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a:extLst>
                <a:ext uri="{FF2B5EF4-FFF2-40B4-BE49-F238E27FC236}">
                  <a16:creationId xmlns:a16="http://schemas.microsoft.com/office/drawing/2014/main" id="{DB9E98A2-7C47-7642-9EDE-2134C5121678}"/>
                </a:ext>
              </a:extLst>
            </p:cNvPr>
            <p:cNvCxnSpPr>
              <a:cxnSpLocks/>
            </p:cNvCxnSpPr>
            <p:nvPr/>
          </p:nvCxnSpPr>
          <p:spPr>
            <a:xfrm flipV="1">
              <a:off x="6679194" y="4206550"/>
              <a:ext cx="0" cy="97915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a:extLst>
                <a:ext uri="{FF2B5EF4-FFF2-40B4-BE49-F238E27FC236}">
                  <a16:creationId xmlns:a16="http://schemas.microsoft.com/office/drawing/2014/main" id="{E5289FFE-7120-3C43-B02B-BF88432CA540}"/>
                </a:ext>
              </a:extLst>
            </p:cNvPr>
            <p:cNvCxnSpPr>
              <a:cxnSpLocks/>
            </p:cNvCxnSpPr>
            <p:nvPr/>
          </p:nvCxnSpPr>
          <p:spPr>
            <a:xfrm flipV="1">
              <a:off x="6948711"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a:extLst>
                <a:ext uri="{FF2B5EF4-FFF2-40B4-BE49-F238E27FC236}">
                  <a16:creationId xmlns:a16="http://schemas.microsoft.com/office/drawing/2014/main" id="{F13E7D73-218D-4541-83ED-2C88BB262B06}"/>
                </a:ext>
              </a:extLst>
            </p:cNvPr>
            <p:cNvCxnSpPr>
              <a:cxnSpLocks/>
            </p:cNvCxnSpPr>
            <p:nvPr/>
          </p:nvCxnSpPr>
          <p:spPr>
            <a:xfrm flipV="1">
              <a:off x="7187232"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Arrow Connector 70">
              <a:extLst>
                <a:ext uri="{FF2B5EF4-FFF2-40B4-BE49-F238E27FC236}">
                  <a16:creationId xmlns:a16="http://schemas.microsoft.com/office/drawing/2014/main" id="{CB287B7D-66D0-CB41-A1B1-8F32F701C9C4}"/>
                </a:ext>
              </a:extLst>
            </p:cNvPr>
            <p:cNvCxnSpPr>
              <a:cxnSpLocks/>
            </p:cNvCxnSpPr>
            <p:nvPr/>
          </p:nvCxnSpPr>
          <p:spPr>
            <a:xfrm flipV="1">
              <a:off x="7456749" y="3554600"/>
              <a:ext cx="0" cy="163110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00DF2AE4-6836-6D46-8C3E-2E9E74DE0DDF}"/>
                </a:ext>
              </a:extLst>
            </p:cNvPr>
            <p:cNvCxnSpPr>
              <a:cxnSpLocks/>
            </p:cNvCxnSpPr>
            <p:nvPr/>
          </p:nvCxnSpPr>
          <p:spPr>
            <a:xfrm flipV="1">
              <a:off x="7726266"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Arrow Connector 72">
              <a:extLst>
                <a:ext uri="{FF2B5EF4-FFF2-40B4-BE49-F238E27FC236}">
                  <a16:creationId xmlns:a16="http://schemas.microsoft.com/office/drawing/2014/main" id="{45723ED7-C5E5-D944-B24B-BD2359981FA1}"/>
                </a:ext>
              </a:extLst>
            </p:cNvPr>
            <p:cNvCxnSpPr>
              <a:cxnSpLocks/>
            </p:cNvCxnSpPr>
            <p:nvPr/>
          </p:nvCxnSpPr>
          <p:spPr>
            <a:xfrm flipV="1">
              <a:off x="7995783"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Arrow Connector 73">
              <a:extLst>
                <a:ext uri="{FF2B5EF4-FFF2-40B4-BE49-F238E27FC236}">
                  <a16:creationId xmlns:a16="http://schemas.microsoft.com/office/drawing/2014/main" id="{CFE1D788-A255-864D-A8C8-15F4544346D6}"/>
                </a:ext>
              </a:extLst>
            </p:cNvPr>
            <p:cNvCxnSpPr>
              <a:cxnSpLocks/>
            </p:cNvCxnSpPr>
            <p:nvPr/>
          </p:nvCxnSpPr>
          <p:spPr>
            <a:xfrm flipV="1">
              <a:off x="8265300"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89" name="Freeform 88">
              <a:extLst>
                <a:ext uri="{FF2B5EF4-FFF2-40B4-BE49-F238E27FC236}">
                  <a16:creationId xmlns:a16="http://schemas.microsoft.com/office/drawing/2014/main" id="{7D760B3C-0C32-AC43-B9CF-2812D3366FC2}"/>
                </a:ext>
              </a:extLst>
            </p:cNvPr>
            <p:cNvSpPr/>
            <p:nvPr/>
          </p:nvSpPr>
          <p:spPr>
            <a:xfrm>
              <a:off x="5902676" y="3539098"/>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7" name="Straight Connector 76">
            <a:extLst>
              <a:ext uri="{FF2B5EF4-FFF2-40B4-BE49-F238E27FC236}">
                <a16:creationId xmlns:a16="http://schemas.microsoft.com/office/drawing/2014/main" id="{005C6128-1FB8-A144-AA2C-28EF46069798}"/>
              </a:ext>
            </a:extLst>
          </p:cNvPr>
          <p:cNvCxnSpPr>
            <a:cxnSpLocks/>
          </p:cNvCxnSpPr>
          <p:nvPr/>
        </p:nvCxnSpPr>
        <p:spPr>
          <a:xfrm>
            <a:off x="3779878" y="4391628"/>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79" name="Straight Arrow Connector 78">
            <a:extLst>
              <a:ext uri="{FF2B5EF4-FFF2-40B4-BE49-F238E27FC236}">
                <a16:creationId xmlns:a16="http://schemas.microsoft.com/office/drawing/2014/main" id="{DD239A7D-DC64-D741-962E-1CF13B70F814}"/>
              </a:ext>
            </a:extLst>
          </p:cNvPr>
          <p:cNvCxnSpPr>
            <a:cxnSpLocks/>
          </p:cNvCxnSpPr>
          <p:nvPr/>
        </p:nvCxnSpPr>
        <p:spPr>
          <a:xfrm flipV="1">
            <a:off x="4578265" y="3128884"/>
            <a:ext cx="0" cy="125330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93D28B3B-FCAA-F748-9DF2-D681EC129522}"/>
              </a:ext>
            </a:extLst>
          </p:cNvPr>
          <p:cNvCxnSpPr>
            <a:cxnSpLocks/>
          </p:cNvCxnSpPr>
          <p:nvPr/>
        </p:nvCxnSpPr>
        <p:spPr>
          <a:xfrm>
            <a:off x="37769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9C0518-6513-4346-9ADE-AD3975ED5579}"/>
              </a:ext>
            </a:extLst>
          </p:cNvPr>
          <p:cNvCxnSpPr>
            <a:cxnSpLocks/>
          </p:cNvCxnSpPr>
          <p:nvPr/>
        </p:nvCxnSpPr>
        <p:spPr>
          <a:xfrm>
            <a:off x="40436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128452-FDAC-5449-8389-04E874892914}"/>
              </a:ext>
            </a:extLst>
          </p:cNvPr>
          <p:cNvCxnSpPr>
            <a:cxnSpLocks/>
          </p:cNvCxnSpPr>
          <p:nvPr/>
        </p:nvCxnSpPr>
        <p:spPr>
          <a:xfrm>
            <a:off x="43103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633A19C-59D7-7C4D-8722-C0A8AB7D1D56}"/>
              </a:ext>
            </a:extLst>
          </p:cNvPr>
          <p:cNvCxnSpPr>
            <a:cxnSpLocks/>
          </p:cNvCxnSpPr>
          <p:nvPr/>
        </p:nvCxnSpPr>
        <p:spPr>
          <a:xfrm>
            <a:off x="45770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7295CFC-D2D0-424C-A91D-78FF58C62610}"/>
              </a:ext>
            </a:extLst>
          </p:cNvPr>
          <p:cNvCxnSpPr>
            <a:cxnSpLocks/>
          </p:cNvCxnSpPr>
          <p:nvPr/>
        </p:nvCxnSpPr>
        <p:spPr>
          <a:xfrm>
            <a:off x="48437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171182B-E0B4-E643-A719-5EE39978A0A5}"/>
              </a:ext>
            </a:extLst>
          </p:cNvPr>
          <p:cNvCxnSpPr>
            <a:cxnSpLocks/>
          </p:cNvCxnSpPr>
          <p:nvPr/>
        </p:nvCxnSpPr>
        <p:spPr>
          <a:xfrm>
            <a:off x="51104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1F043F-8276-E346-B565-197D3C8DD4BA}"/>
              </a:ext>
            </a:extLst>
          </p:cNvPr>
          <p:cNvCxnSpPr>
            <a:cxnSpLocks/>
          </p:cNvCxnSpPr>
          <p:nvPr/>
        </p:nvCxnSpPr>
        <p:spPr>
          <a:xfrm>
            <a:off x="53771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A50517-4975-CA4E-941B-F7D4B6348459}"/>
              </a:ext>
            </a:extLst>
          </p:cNvPr>
          <p:cNvCxnSpPr>
            <a:cxnSpLocks/>
          </p:cNvCxnSpPr>
          <p:nvPr/>
        </p:nvCxnSpPr>
        <p:spPr>
          <a:xfrm>
            <a:off x="56438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75A0E36-1CE6-2541-AAD8-9BE85FE24C01}"/>
              </a:ext>
            </a:extLst>
          </p:cNvPr>
          <p:cNvCxnSpPr>
            <a:cxnSpLocks/>
          </p:cNvCxnSpPr>
          <p:nvPr/>
        </p:nvCxnSpPr>
        <p:spPr>
          <a:xfrm>
            <a:off x="59105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3C065A2-EF96-944B-B0D2-7BE551385C33}"/>
              </a:ext>
            </a:extLst>
          </p:cNvPr>
          <p:cNvCxnSpPr>
            <a:cxnSpLocks/>
          </p:cNvCxnSpPr>
          <p:nvPr/>
        </p:nvCxnSpPr>
        <p:spPr>
          <a:xfrm>
            <a:off x="61772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B8F71F9-9278-DD47-951A-B1CB88A8A2AF}"/>
              </a:ext>
            </a:extLst>
          </p:cNvPr>
          <p:cNvCxnSpPr>
            <a:cxnSpLocks/>
          </p:cNvCxnSpPr>
          <p:nvPr/>
        </p:nvCxnSpPr>
        <p:spPr>
          <a:xfrm flipH="1">
            <a:off x="2397604" y="4391628"/>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92" name="Straight Connector 91">
            <a:extLst>
              <a:ext uri="{FF2B5EF4-FFF2-40B4-BE49-F238E27FC236}">
                <a16:creationId xmlns:a16="http://schemas.microsoft.com/office/drawing/2014/main" id="{29778845-82AB-AF4B-ABD4-1605E98B903B}"/>
              </a:ext>
            </a:extLst>
          </p:cNvPr>
          <p:cNvCxnSpPr>
            <a:cxnSpLocks/>
          </p:cNvCxnSpPr>
          <p:nvPr/>
        </p:nvCxnSpPr>
        <p:spPr>
          <a:xfrm flipH="1">
            <a:off x="35853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8A47502-2866-8241-8033-7CA5B216DD7B}"/>
              </a:ext>
            </a:extLst>
          </p:cNvPr>
          <p:cNvCxnSpPr>
            <a:cxnSpLocks/>
          </p:cNvCxnSpPr>
          <p:nvPr/>
        </p:nvCxnSpPr>
        <p:spPr>
          <a:xfrm flipH="1">
            <a:off x="33186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4D6D324-9755-A346-B007-30A3728C3425}"/>
              </a:ext>
            </a:extLst>
          </p:cNvPr>
          <p:cNvCxnSpPr>
            <a:cxnSpLocks/>
          </p:cNvCxnSpPr>
          <p:nvPr/>
        </p:nvCxnSpPr>
        <p:spPr>
          <a:xfrm flipH="1">
            <a:off x="30519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8092998-6B56-4C45-88EE-472184B775A5}"/>
              </a:ext>
            </a:extLst>
          </p:cNvPr>
          <p:cNvCxnSpPr>
            <a:cxnSpLocks/>
          </p:cNvCxnSpPr>
          <p:nvPr/>
        </p:nvCxnSpPr>
        <p:spPr>
          <a:xfrm flipH="1">
            <a:off x="27852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662AA72-93FD-5C4A-B906-A2F20D9669E6}"/>
              </a:ext>
            </a:extLst>
          </p:cNvPr>
          <p:cNvSpPr txBox="1"/>
          <p:nvPr/>
        </p:nvSpPr>
        <p:spPr>
          <a:xfrm>
            <a:off x="4092134" y="4422047"/>
            <a:ext cx="462816" cy="400110"/>
          </a:xfrm>
          <a:prstGeom prst="rect">
            <a:avLst/>
          </a:prstGeom>
          <a:noFill/>
        </p:spPr>
        <p:txBody>
          <a:bodyPr wrap="square" rtlCol="0">
            <a:spAutoFit/>
          </a:bodyPr>
          <a:lstStyle/>
          <a:p>
            <a:pPr algn="ctr"/>
            <a:r>
              <a:rPr lang="en-US" sz="2000" dirty="0"/>
              <a:t>0</a:t>
            </a:r>
          </a:p>
        </p:txBody>
      </p:sp>
      <p:cxnSp>
        <p:nvCxnSpPr>
          <p:cNvPr id="97" name="Straight Arrow Connector 96">
            <a:extLst>
              <a:ext uri="{FF2B5EF4-FFF2-40B4-BE49-F238E27FC236}">
                <a16:creationId xmlns:a16="http://schemas.microsoft.com/office/drawing/2014/main" id="{B1FD2295-EAE4-614E-900F-2B257F69275B}"/>
              </a:ext>
            </a:extLst>
          </p:cNvPr>
          <p:cNvCxnSpPr>
            <a:cxnSpLocks/>
          </p:cNvCxnSpPr>
          <p:nvPr/>
        </p:nvCxnSpPr>
        <p:spPr>
          <a:xfrm flipV="1">
            <a:off x="4838351" y="3423351"/>
            <a:ext cx="0" cy="96827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Arrow Connector 97">
            <a:extLst>
              <a:ext uri="{FF2B5EF4-FFF2-40B4-BE49-F238E27FC236}">
                <a16:creationId xmlns:a16="http://schemas.microsoft.com/office/drawing/2014/main" id="{52C6F42A-E39C-864E-B927-22C24ED7E733}"/>
              </a:ext>
            </a:extLst>
          </p:cNvPr>
          <p:cNvCxnSpPr>
            <a:cxnSpLocks/>
          </p:cNvCxnSpPr>
          <p:nvPr/>
        </p:nvCxnSpPr>
        <p:spPr>
          <a:xfrm flipV="1">
            <a:off x="5110452" y="3934795"/>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9" name="Straight Arrow Connector 98">
            <a:extLst>
              <a:ext uri="{FF2B5EF4-FFF2-40B4-BE49-F238E27FC236}">
                <a16:creationId xmlns:a16="http://schemas.microsoft.com/office/drawing/2014/main" id="{8642C8E0-B71E-B145-A25E-72743F8EDE7F}"/>
              </a:ext>
            </a:extLst>
          </p:cNvPr>
          <p:cNvCxnSpPr>
            <a:cxnSpLocks/>
          </p:cNvCxnSpPr>
          <p:nvPr/>
        </p:nvCxnSpPr>
        <p:spPr>
          <a:xfrm flipV="1">
            <a:off x="5382553" y="3717819"/>
            <a:ext cx="0" cy="673810"/>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Arrow Connector 99">
            <a:extLst>
              <a:ext uri="{FF2B5EF4-FFF2-40B4-BE49-F238E27FC236}">
                <a16:creationId xmlns:a16="http://schemas.microsoft.com/office/drawing/2014/main" id="{6AA8A90D-E535-FF48-B45C-054C1A752AF6}"/>
              </a:ext>
            </a:extLst>
          </p:cNvPr>
          <p:cNvCxnSpPr>
            <a:cxnSpLocks/>
          </p:cNvCxnSpPr>
          <p:nvPr/>
        </p:nvCxnSpPr>
        <p:spPr>
          <a:xfrm flipV="1">
            <a:off x="5654654" y="3934795"/>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a:extLst>
              <a:ext uri="{FF2B5EF4-FFF2-40B4-BE49-F238E27FC236}">
                <a16:creationId xmlns:a16="http://schemas.microsoft.com/office/drawing/2014/main" id="{B2DF7188-57D4-C844-946F-43FF01FE4877}"/>
              </a:ext>
            </a:extLst>
          </p:cNvPr>
          <p:cNvSpPr txBox="1"/>
          <p:nvPr/>
        </p:nvSpPr>
        <p:spPr>
          <a:xfrm>
            <a:off x="5153486" y="4445959"/>
            <a:ext cx="1891905" cy="400110"/>
          </a:xfrm>
          <a:prstGeom prst="rect">
            <a:avLst/>
          </a:prstGeom>
          <a:noFill/>
        </p:spPr>
        <p:txBody>
          <a:bodyPr wrap="square" rtlCol="0">
            <a:spAutoFit/>
          </a:bodyPr>
          <a:lstStyle/>
          <a:p>
            <a:pPr algn="ctr"/>
            <a:r>
              <a:rPr lang="en-US" sz="2000" dirty="0"/>
              <a:t>Time/Sample</a:t>
            </a:r>
          </a:p>
        </p:txBody>
      </p:sp>
      <p:sp>
        <p:nvSpPr>
          <p:cNvPr id="132" name="Freeform 131">
            <a:extLst>
              <a:ext uri="{FF2B5EF4-FFF2-40B4-BE49-F238E27FC236}">
                <a16:creationId xmlns:a16="http://schemas.microsoft.com/office/drawing/2014/main" id="{CB93DE9F-42D6-7244-965B-8CBA36ADAA65}"/>
              </a:ext>
            </a:extLst>
          </p:cNvPr>
          <p:cNvSpPr/>
          <p:nvPr/>
        </p:nvSpPr>
        <p:spPr>
          <a:xfrm>
            <a:off x="2758698" y="1937288"/>
            <a:ext cx="1177871" cy="1859797"/>
          </a:xfrm>
          <a:custGeom>
            <a:avLst/>
            <a:gdLst>
              <a:gd name="connsiteX0" fmla="*/ 1177871 w 1177871"/>
              <a:gd name="connsiteY0" fmla="*/ 0 h 1859797"/>
              <a:gd name="connsiteX1" fmla="*/ 0 w 1177871"/>
              <a:gd name="connsiteY1" fmla="*/ 1146875 h 1859797"/>
              <a:gd name="connsiteX2" fmla="*/ 1177871 w 1177871"/>
              <a:gd name="connsiteY2" fmla="*/ 1859797 h 1859797"/>
            </a:gdLst>
            <a:ahLst/>
            <a:cxnLst>
              <a:cxn ang="0">
                <a:pos x="connsiteX0" y="connsiteY0"/>
              </a:cxn>
              <a:cxn ang="0">
                <a:pos x="connsiteX1" y="connsiteY1"/>
              </a:cxn>
              <a:cxn ang="0">
                <a:pos x="connsiteX2" y="connsiteY2"/>
              </a:cxn>
            </a:cxnLst>
            <a:rect l="l" t="t" r="r" b="b"/>
            <a:pathLst>
              <a:path w="1177871" h="1859797">
                <a:moveTo>
                  <a:pt x="1177871" y="0"/>
                </a:moveTo>
                <a:cubicBezTo>
                  <a:pt x="588935" y="418454"/>
                  <a:pt x="0" y="836909"/>
                  <a:pt x="0" y="1146875"/>
                </a:cubicBezTo>
                <a:cubicBezTo>
                  <a:pt x="0" y="1456841"/>
                  <a:pt x="588935" y="1658319"/>
                  <a:pt x="1177871" y="1859797"/>
                </a:cubicBezTo>
              </a:path>
            </a:pathLst>
          </a:custGeom>
          <a:ln w="53975">
            <a:solidFill>
              <a:schemeClr val="accent2">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4" name="Freeform 133">
            <a:extLst>
              <a:ext uri="{FF2B5EF4-FFF2-40B4-BE49-F238E27FC236}">
                <a16:creationId xmlns:a16="http://schemas.microsoft.com/office/drawing/2014/main" id="{EFB90515-113F-C542-8FB4-DDA2B159F266}"/>
              </a:ext>
            </a:extLst>
          </p:cNvPr>
          <p:cNvSpPr/>
          <p:nvPr/>
        </p:nvSpPr>
        <p:spPr>
          <a:xfrm>
            <a:off x="3034717" y="2151581"/>
            <a:ext cx="1177871" cy="2993260"/>
          </a:xfrm>
          <a:custGeom>
            <a:avLst/>
            <a:gdLst>
              <a:gd name="connsiteX0" fmla="*/ 1177871 w 1177871"/>
              <a:gd name="connsiteY0" fmla="*/ 0 h 1859797"/>
              <a:gd name="connsiteX1" fmla="*/ 0 w 1177871"/>
              <a:gd name="connsiteY1" fmla="*/ 1146875 h 1859797"/>
              <a:gd name="connsiteX2" fmla="*/ 1177871 w 1177871"/>
              <a:gd name="connsiteY2" fmla="*/ 1859797 h 1859797"/>
            </a:gdLst>
            <a:ahLst/>
            <a:cxnLst>
              <a:cxn ang="0">
                <a:pos x="connsiteX0" y="connsiteY0"/>
              </a:cxn>
              <a:cxn ang="0">
                <a:pos x="connsiteX1" y="connsiteY1"/>
              </a:cxn>
              <a:cxn ang="0">
                <a:pos x="connsiteX2" y="connsiteY2"/>
              </a:cxn>
            </a:cxnLst>
            <a:rect l="l" t="t" r="r" b="b"/>
            <a:pathLst>
              <a:path w="1177871" h="1859797">
                <a:moveTo>
                  <a:pt x="1177871" y="0"/>
                </a:moveTo>
                <a:cubicBezTo>
                  <a:pt x="588935" y="418454"/>
                  <a:pt x="0" y="836909"/>
                  <a:pt x="0" y="1146875"/>
                </a:cubicBezTo>
                <a:cubicBezTo>
                  <a:pt x="0" y="1456841"/>
                  <a:pt x="588935" y="1658319"/>
                  <a:pt x="1177871" y="1859797"/>
                </a:cubicBezTo>
              </a:path>
            </a:pathLst>
          </a:custGeom>
          <a:ln w="53975">
            <a:solidFill>
              <a:schemeClr val="accent2">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101" name="Picture 100">
            <a:extLst>
              <a:ext uri="{FF2B5EF4-FFF2-40B4-BE49-F238E27FC236}">
                <a16:creationId xmlns:a16="http://schemas.microsoft.com/office/drawing/2014/main" id="{C6F8B286-E174-F642-AA8F-7A07F569471A}"/>
              </a:ext>
            </a:extLst>
          </p:cNvPr>
          <p:cNvPicPr>
            <a:picLocks noChangeAspect="1"/>
          </p:cNvPicPr>
          <p:nvPr/>
        </p:nvPicPr>
        <p:blipFill>
          <a:blip r:embed="rId2"/>
          <a:stretch>
            <a:fillRect/>
          </a:stretch>
        </p:blipFill>
        <p:spPr>
          <a:xfrm>
            <a:off x="96285" y="810958"/>
            <a:ext cx="3591578" cy="1254543"/>
          </a:xfrm>
          <a:prstGeom prst="rect">
            <a:avLst/>
          </a:prstGeom>
        </p:spPr>
      </p:pic>
    </p:spTree>
    <p:extLst>
      <p:ext uri="{BB962C8B-B14F-4D97-AF65-F5344CB8AC3E}">
        <p14:creationId xmlns:p14="http://schemas.microsoft.com/office/powerpoint/2010/main" val="4135234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3429830" y="247845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7" name="TextBox 56">
            <a:extLst>
              <a:ext uri="{FF2B5EF4-FFF2-40B4-BE49-F238E27FC236}">
                <a16:creationId xmlns:a16="http://schemas.microsoft.com/office/drawing/2014/main" id="{E0B85872-4CBA-364E-9311-1FC220E391BE}"/>
              </a:ext>
            </a:extLst>
          </p:cNvPr>
          <p:cNvSpPr txBox="1"/>
          <p:nvPr/>
        </p:nvSpPr>
        <p:spPr>
          <a:xfrm>
            <a:off x="4881251" y="2594938"/>
            <a:ext cx="1891905" cy="400110"/>
          </a:xfrm>
          <a:prstGeom prst="rect">
            <a:avLst/>
          </a:prstGeom>
          <a:noFill/>
        </p:spPr>
        <p:txBody>
          <a:bodyPr wrap="square" rtlCol="0">
            <a:spAutoFit/>
          </a:bodyPr>
          <a:lstStyle/>
          <a:p>
            <a:pPr algn="ctr"/>
            <a:r>
              <a:rPr lang="en-US" sz="2000" dirty="0"/>
              <a:t>Time/Sample</a:t>
            </a:r>
          </a:p>
        </p:txBody>
      </p: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19" name="Straight Connector 18">
            <a:extLst>
              <a:ext uri="{FF2B5EF4-FFF2-40B4-BE49-F238E27FC236}">
                <a16:creationId xmlns:a16="http://schemas.microsoft.com/office/drawing/2014/main" id="{EB2B803A-5EA5-3649-AFF3-184710F2D00F}"/>
              </a:ext>
            </a:extLst>
          </p:cNvPr>
          <p:cNvCxnSpPr/>
          <p:nvPr/>
        </p:nvCxnSpPr>
        <p:spPr>
          <a:xfrm>
            <a:off x="34269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F532D2-D28E-6441-B62B-1FBD923078F7}"/>
              </a:ext>
            </a:extLst>
          </p:cNvPr>
          <p:cNvCxnSpPr/>
          <p:nvPr/>
        </p:nvCxnSpPr>
        <p:spPr>
          <a:xfrm>
            <a:off x="36936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39603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42270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44937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47604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50271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52938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55605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58272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5350AA-0448-5D4F-B155-BF9630AC0AE5}"/>
              </a:ext>
            </a:extLst>
          </p:cNvPr>
          <p:cNvCxnSpPr>
            <a:cxnSpLocks/>
          </p:cNvCxnSpPr>
          <p:nvPr/>
        </p:nvCxnSpPr>
        <p:spPr>
          <a:xfrm flipH="1">
            <a:off x="2047556" y="247845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6" name="Straight Connector 35">
            <a:extLst>
              <a:ext uri="{FF2B5EF4-FFF2-40B4-BE49-F238E27FC236}">
                <a16:creationId xmlns:a16="http://schemas.microsoft.com/office/drawing/2014/main" id="{CC8D6898-5D8D-DF4B-87FE-7218DEFBED16}"/>
              </a:ext>
            </a:extLst>
          </p:cNvPr>
          <p:cNvCxnSpPr/>
          <p:nvPr/>
        </p:nvCxnSpPr>
        <p:spPr>
          <a:xfrm flipH="1">
            <a:off x="32352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EB88CE-81FA-BB4B-B232-0EA6C05A7EAA}"/>
              </a:ext>
            </a:extLst>
          </p:cNvPr>
          <p:cNvCxnSpPr/>
          <p:nvPr/>
        </p:nvCxnSpPr>
        <p:spPr>
          <a:xfrm flipH="1">
            <a:off x="29685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5203E-D787-0543-9A4C-EC84607DBC95}"/>
              </a:ext>
            </a:extLst>
          </p:cNvPr>
          <p:cNvCxnSpPr/>
          <p:nvPr/>
        </p:nvCxnSpPr>
        <p:spPr>
          <a:xfrm flipH="1">
            <a:off x="27018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DF49791-36DF-6D45-BFED-32CF4B641EB6}"/>
              </a:ext>
            </a:extLst>
          </p:cNvPr>
          <p:cNvSpPr txBox="1"/>
          <p:nvPr/>
        </p:nvSpPr>
        <p:spPr>
          <a:xfrm>
            <a:off x="3742086" y="2508878"/>
            <a:ext cx="462816" cy="400110"/>
          </a:xfrm>
          <a:prstGeom prst="rect">
            <a:avLst/>
          </a:prstGeom>
          <a:noFill/>
        </p:spPr>
        <p:txBody>
          <a:bodyPr wrap="square" rtlCol="0">
            <a:spAutoFit/>
          </a:bodyPr>
          <a:lstStyle/>
          <a:p>
            <a:pPr algn="ctr"/>
            <a:r>
              <a:rPr lang="en-US" sz="2000" dirty="0"/>
              <a:t>0</a:t>
            </a:r>
          </a:p>
        </p:txBody>
      </p:sp>
      <p:grpSp>
        <p:nvGrpSpPr>
          <p:cNvPr id="2" name="Group 1">
            <a:extLst>
              <a:ext uri="{FF2B5EF4-FFF2-40B4-BE49-F238E27FC236}">
                <a16:creationId xmlns:a16="http://schemas.microsoft.com/office/drawing/2014/main" id="{8F09FBEB-AE53-074B-AD75-1D8B10D9A2F8}"/>
              </a:ext>
            </a:extLst>
          </p:cNvPr>
          <p:cNvGrpSpPr/>
          <p:nvPr/>
        </p:nvGrpSpPr>
        <p:grpSpPr>
          <a:xfrm>
            <a:off x="3957379" y="812067"/>
            <a:ext cx="2573755" cy="1646609"/>
            <a:chOff x="5870643" y="3539098"/>
            <a:chExt cx="2573755" cy="1646609"/>
          </a:xfrm>
        </p:grpSpPr>
        <p:cxnSp>
          <p:nvCxnSpPr>
            <p:cNvPr id="65" name="Straight Arrow Connector 64">
              <a:extLst>
                <a:ext uri="{FF2B5EF4-FFF2-40B4-BE49-F238E27FC236}">
                  <a16:creationId xmlns:a16="http://schemas.microsoft.com/office/drawing/2014/main" id="{DFD94DA2-5E59-A84D-B3F7-A352513FC099}"/>
                </a:ext>
              </a:extLst>
            </p:cNvPr>
            <p:cNvCxnSpPr>
              <a:cxnSpLocks/>
            </p:cNvCxnSpPr>
            <p:nvPr/>
          </p:nvCxnSpPr>
          <p:spPr>
            <a:xfrm flipV="1">
              <a:off x="5870643"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C6F7C273-DB41-8D45-8BE2-ECA66B37F4C8}"/>
                </a:ext>
              </a:extLst>
            </p:cNvPr>
            <p:cNvCxnSpPr>
              <a:cxnSpLocks/>
            </p:cNvCxnSpPr>
            <p:nvPr/>
          </p:nvCxnSpPr>
          <p:spPr>
            <a:xfrm flipV="1">
              <a:off x="6140160" y="4315038"/>
              <a:ext cx="0" cy="870669"/>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62C769E8-0DA5-534F-B668-AB41A4BBDBB9}"/>
                </a:ext>
              </a:extLst>
            </p:cNvPr>
            <p:cNvCxnSpPr>
              <a:cxnSpLocks/>
            </p:cNvCxnSpPr>
            <p:nvPr/>
          </p:nvCxnSpPr>
          <p:spPr>
            <a:xfrm flipV="1">
              <a:off x="6409677"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a:extLst>
                <a:ext uri="{FF2B5EF4-FFF2-40B4-BE49-F238E27FC236}">
                  <a16:creationId xmlns:a16="http://schemas.microsoft.com/office/drawing/2014/main" id="{DB9E98A2-7C47-7642-9EDE-2134C5121678}"/>
                </a:ext>
              </a:extLst>
            </p:cNvPr>
            <p:cNvCxnSpPr>
              <a:cxnSpLocks/>
            </p:cNvCxnSpPr>
            <p:nvPr/>
          </p:nvCxnSpPr>
          <p:spPr>
            <a:xfrm flipV="1">
              <a:off x="6679194" y="4206550"/>
              <a:ext cx="0" cy="97915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a:extLst>
                <a:ext uri="{FF2B5EF4-FFF2-40B4-BE49-F238E27FC236}">
                  <a16:creationId xmlns:a16="http://schemas.microsoft.com/office/drawing/2014/main" id="{E5289FFE-7120-3C43-B02B-BF88432CA540}"/>
                </a:ext>
              </a:extLst>
            </p:cNvPr>
            <p:cNvCxnSpPr>
              <a:cxnSpLocks/>
            </p:cNvCxnSpPr>
            <p:nvPr/>
          </p:nvCxnSpPr>
          <p:spPr>
            <a:xfrm flipV="1">
              <a:off x="6948711"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a:extLst>
                <a:ext uri="{FF2B5EF4-FFF2-40B4-BE49-F238E27FC236}">
                  <a16:creationId xmlns:a16="http://schemas.microsoft.com/office/drawing/2014/main" id="{F13E7D73-218D-4541-83ED-2C88BB262B06}"/>
                </a:ext>
              </a:extLst>
            </p:cNvPr>
            <p:cNvCxnSpPr>
              <a:cxnSpLocks/>
            </p:cNvCxnSpPr>
            <p:nvPr/>
          </p:nvCxnSpPr>
          <p:spPr>
            <a:xfrm flipV="1">
              <a:off x="7187232"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Arrow Connector 70">
              <a:extLst>
                <a:ext uri="{FF2B5EF4-FFF2-40B4-BE49-F238E27FC236}">
                  <a16:creationId xmlns:a16="http://schemas.microsoft.com/office/drawing/2014/main" id="{CB287B7D-66D0-CB41-A1B1-8F32F701C9C4}"/>
                </a:ext>
              </a:extLst>
            </p:cNvPr>
            <p:cNvCxnSpPr>
              <a:cxnSpLocks/>
            </p:cNvCxnSpPr>
            <p:nvPr/>
          </p:nvCxnSpPr>
          <p:spPr>
            <a:xfrm flipV="1">
              <a:off x="7456749" y="3554600"/>
              <a:ext cx="0" cy="163110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00DF2AE4-6836-6D46-8C3E-2E9E74DE0DDF}"/>
                </a:ext>
              </a:extLst>
            </p:cNvPr>
            <p:cNvCxnSpPr>
              <a:cxnSpLocks/>
            </p:cNvCxnSpPr>
            <p:nvPr/>
          </p:nvCxnSpPr>
          <p:spPr>
            <a:xfrm flipV="1">
              <a:off x="7726266"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Arrow Connector 72">
              <a:extLst>
                <a:ext uri="{FF2B5EF4-FFF2-40B4-BE49-F238E27FC236}">
                  <a16:creationId xmlns:a16="http://schemas.microsoft.com/office/drawing/2014/main" id="{45723ED7-C5E5-D944-B24B-BD2359981FA1}"/>
                </a:ext>
              </a:extLst>
            </p:cNvPr>
            <p:cNvCxnSpPr>
              <a:cxnSpLocks/>
            </p:cNvCxnSpPr>
            <p:nvPr/>
          </p:nvCxnSpPr>
          <p:spPr>
            <a:xfrm flipV="1">
              <a:off x="7995783"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Arrow Connector 73">
              <a:extLst>
                <a:ext uri="{FF2B5EF4-FFF2-40B4-BE49-F238E27FC236}">
                  <a16:creationId xmlns:a16="http://schemas.microsoft.com/office/drawing/2014/main" id="{CFE1D788-A255-864D-A8C8-15F4544346D6}"/>
                </a:ext>
              </a:extLst>
            </p:cNvPr>
            <p:cNvCxnSpPr>
              <a:cxnSpLocks/>
            </p:cNvCxnSpPr>
            <p:nvPr/>
          </p:nvCxnSpPr>
          <p:spPr>
            <a:xfrm flipV="1">
              <a:off x="8265300"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89" name="Freeform 88">
              <a:extLst>
                <a:ext uri="{FF2B5EF4-FFF2-40B4-BE49-F238E27FC236}">
                  <a16:creationId xmlns:a16="http://schemas.microsoft.com/office/drawing/2014/main" id="{7D760B3C-0C32-AC43-B9CF-2812D3366FC2}"/>
                </a:ext>
              </a:extLst>
            </p:cNvPr>
            <p:cNvSpPr/>
            <p:nvPr/>
          </p:nvSpPr>
          <p:spPr>
            <a:xfrm>
              <a:off x="5902676" y="3539098"/>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7" name="Straight Connector 76">
            <a:extLst>
              <a:ext uri="{FF2B5EF4-FFF2-40B4-BE49-F238E27FC236}">
                <a16:creationId xmlns:a16="http://schemas.microsoft.com/office/drawing/2014/main" id="{005C6128-1FB8-A144-AA2C-28EF46069798}"/>
              </a:ext>
            </a:extLst>
          </p:cNvPr>
          <p:cNvCxnSpPr>
            <a:cxnSpLocks/>
          </p:cNvCxnSpPr>
          <p:nvPr/>
        </p:nvCxnSpPr>
        <p:spPr>
          <a:xfrm>
            <a:off x="3779878" y="4391628"/>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79" name="Straight Arrow Connector 78">
            <a:extLst>
              <a:ext uri="{FF2B5EF4-FFF2-40B4-BE49-F238E27FC236}">
                <a16:creationId xmlns:a16="http://schemas.microsoft.com/office/drawing/2014/main" id="{DD239A7D-DC64-D741-962E-1CF13B70F814}"/>
              </a:ext>
            </a:extLst>
          </p:cNvPr>
          <p:cNvCxnSpPr>
            <a:cxnSpLocks/>
          </p:cNvCxnSpPr>
          <p:nvPr/>
        </p:nvCxnSpPr>
        <p:spPr>
          <a:xfrm flipV="1">
            <a:off x="4578265" y="3128884"/>
            <a:ext cx="0" cy="125330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93D28B3B-FCAA-F748-9DF2-D681EC129522}"/>
              </a:ext>
            </a:extLst>
          </p:cNvPr>
          <p:cNvCxnSpPr>
            <a:cxnSpLocks/>
          </p:cNvCxnSpPr>
          <p:nvPr/>
        </p:nvCxnSpPr>
        <p:spPr>
          <a:xfrm>
            <a:off x="37769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9C0518-6513-4346-9ADE-AD3975ED5579}"/>
              </a:ext>
            </a:extLst>
          </p:cNvPr>
          <p:cNvCxnSpPr>
            <a:cxnSpLocks/>
          </p:cNvCxnSpPr>
          <p:nvPr/>
        </p:nvCxnSpPr>
        <p:spPr>
          <a:xfrm>
            <a:off x="40436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128452-FDAC-5449-8389-04E874892914}"/>
              </a:ext>
            </a:extLst>
          </p:cNvPr>
          <p:cNvCxnSpPr>
            <a:cxnSpLocks/>
          </p:cNvCxnSpPr>
          <p:nvPr/>
        </p:nvCxnSpPr>
        <p:spPr>
          <a:xfrm>
            <a:off x="43103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633A19C-59D7-7C4D-8722-C0A8AB7D1D56}"/>
              </a:ext>
            </a:extLst>
          </p:cNvPr>
          <p:cNvCxnSpPr>
            <a:cxnSpLocks/>
          </p:cNvCxnSpPr>
          <p:nvPr/>
        </p:nvCxnSpPr>
        <p:spPr>
          <a:xfrm>
            <a:off x="45770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7295CFC-D2D0-424C-A91D-78FF58C62610}"/>
              </a:ext>
            </a:extLst>
          </p:cNvPr>
          <p:cNvCxnSpPr>
            <a:cxnSpLocks/>
          </p:cNvCxnSpPr>
          <p:nvPr/>
        </p:nvCxnSpPr>
        <p:spPr>
          <a:xfrm>
            <a:off x="48437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171182B-E0B4-E643-A719-5EE39978A0A5}"/>
              </a:ext>
            </a:extLst>
          </p:cNvPr>
          <p:cNvCxnSpPr>
            <a:cxnSpLocks/>
          </p:cNvCxnSpPr>
          <p:nvPr/>
        </p:nvCxnSpPr>
        <p:spPr>
          <a:xfrm>
            <a:off x="51104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1F043F-8276-E346-B565-197D3C8DD4BA}"/>
              </a:ext>
            </a:extLst>
          </p:cNvPr>
          <p:cNvCxnSpPr>
            <a:cxnSpLocks/>
          </p:cNvCxnSpPr>
          <p:nvPr/>
        </p:nvCxnSpPr>
        <p:spPr>
          <a:xfrm>
            <a:off x="53771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A50517-4975-CA4E-941B-F7D4B6348459}"/>
              </a:ext>
            </a:extLst>
          </p:cNvPr>
          <p:cNvCxnSpPr>
            <a:cxnSpLocks/>
          </p:cNvCxnSpPr>
          <p:nvPr/>
        </p:nvCxnSpPr>
        <p:spPr>
          <a:xfrm>
            <a:off x="56438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75A0E36-1CE6-2541-AAD8-9BE85FE24C01}"/>
              </a:ext>
            </a:extLst>
          </p:cNvPr>
          <p:cNvCxnSpPr>
            <a:cxnSpLocks/>
          </p:cNvCxnSpPr>
          <p:nvPr/>
        </p:nvCxnSpPr>
        <p:spPr>
          <a:xfrm>
            <a:off x="59105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3C065A2-EF96-944B-B0D2-7BE551385C33}"/>
              </a:ext>
            </a:extLst>
          </p:cNvPr>
          <p:cNvCxnSpPr>
            <a:cxnSpLocks/>
          </p:cNvCxnSpPr>
          <p:nvPr/>
        </p:nvCxnSpPr>
        <p:spPr>
          <a:xfrm>
            <a:off x="61772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B8F71F9-9278-DD47-951A-B1CB88A8A2AF}"/>
              </a:ext>
            </a:extLst>
          </p:cNvPr>
          <p:cNvCxnSpPr>
            <a:cxnSpLocks/>
          </p:cNvCxnSpPr>
          <p:nvPr/>
        </p:nvCxnSpPr>
        <p:spPr>
          <a:xfrm flipH="1">
            <a:off x="2397604" y="4391628"/>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92" name="Straight Connector 91">
            <a:extLst>
              <a:ext uri="{FF2B5EF4-FFF2-40B4-BE49-F238E27FC236}">
                <a16:creationId xmlns:a16="http://schemas.microsoft.com/office/drawing/2014/main" id="{29778845-82AB-AF4B-ABD4-1605E98B903B}"/>
              </a:ext>
            </a:extLst>
          </p:cNvPr>
          <p:cNvCxnSpPr>
            <a:cxnSpLocks/>
          </p:cNvCxnSpPr>
          <p:nvPr/>
        </p:nvCxnSpPr>
        <p:spPr>
          <a:xfrm flipH="1">
            <a:off x="35853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8A47502-2866-8241-8033-7CA5B216DD7B}"/>
              </a:ext>
            </a:extLst>
          </p:cNvPr>
          <p:cNvCxnSpPr>
            <a:cxnSpLocks/>
          </p:cNvCxnSpPr>
          <p:nvPr/>
        </p:nvCxnSpPr>
        <p:spPr>
          <a:xfrm flipH="1">
            <a:off x="33186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4D6D324-9755-A346-B007-30A3728C3425}"/>
              </a:ext>
            </a:extLst>
          </p:cNvPr>
          <p:cNvCxnSpPr>
            <a:cxnSpLocks/>
          </p:cNvCxnSpPr>
          <p:nvPr/>
        </p:nvCxnSpPr>
        <p:spPr>
          <a:xfrm flipH="1">
            <a:off x="30519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8092998-6B56-4C45-88EE-472184B775A5}"/>
              </a:ext>
            </a:extLst>
          </p:cNvPr>
          <p:cNvCxnSpPr>
            <a:cxnSpLocks/>
          </p:cNvCxnSpPr>
          <p:nvPr/>
        </p:nvCxnSpPr>
        <p:spPr>
          <a:xfrm flipH="1">
            <a:off x="27852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662AA72-93FD-5C4A-B906-A2F20D9669E6}"/>
              </a:ext>
            </a:extLst>
          </p:cNvPr>
          <p:cNvSpPr txBox="1"/>
          <p:nvPr/>
        </p:nvSpPr>
        <p:spPr>
          <a:xfrm>
            <a:off x="4092134" y="4422047"/>
            <a:ext cx="462816" cy="400110"/>
          </a:xfrm>
          <a:prstGeom prst="rect">
            <a:avLst/>
          </a:prstGeom>
          <a:noFill/>
        </p:spPr>
        <p:txBody>
          <a:bodyPr wrap="square" rtlCol="0">
            <a:spAutoFit/>
          </a:bodyPr>
          <a:lstStyle/>
          <a:p>
            <a:pPr algn="ctr"/>
            <a:r>
              <a:rPr lang="en-US" sz="2000" dirty="0"/>
              <a:t>0</a:t>
            </a:r>
          </a:p>
        </p:txBody>
      </p:sp>
      <p:cxnSp>
        <p:nvCxnSpPr>
          <p:cNvPr id="97" name="Straight Arrow Connector 96">
            <a:extLst>
              <a:ext uri="{FF2B5EF4-FFF2-40B4-BE49-F238E27FC236}">
                <a16:creationId xmlns:a16="http://schemas.microsoft.com/office/drawing/2014/main" id="{B1FD2295-EAE4-614E-900F-2B257F69275B}"/>
              </a:ext>
            </a:extLst>
          </p:cNvPr>
          <p:cNvCxnSpPr>
            <a:cxnSpLocks/>
          </p:cNvCxnSpPr>
          <p:nvPr/>
        </p:nvCxnSpPr>
        <p:spPr>
          <a:xfrm flipV="1">
            <a:off x="4838351" y="3423351"/>
            <a:ext cx="0" cy="96827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Arrow Connector 97">
            <a:extLst>
              <a:ext uri="{FF2B5EF4-FFF2-40B4-BE49-F238E27FC236}">
                <a16:creationId xmlns:a16="http://schemas.microsoft.com/office/drawing/2014/main" id="{52C6F42A-E39C-864E-B927-22C24ED7E733}"/>
              </a:ext>
            </a:extLst>
          </p:cNvPr>
          <p:cNvCxnSpPr>
            <a:cxnSpLocks/>
          </p:cNvCxnSpPr>
          <p:nvPr/>
        </p:nvCxnSpPr>
        <p:spPr>
          <a:xfrm flipV="1">
            <a:off x="5110452" y="3934795"/>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9" name="Straight Arrow Connector 98">
            <a:extLst>
              <a:ext uri="{FF2B5EF4-FFF2-40B4-BE49-F238E27FC236}">
                <a16:creationId xmlns:a16="http://schemas.microsoft.com/office/drawing/2014/main" id="{8642C8E0-B71E-B145-A25E-72743F8EDE7F}"/>
              </a:ext>
            </a:extLst>
          </p:cNvPr>
          <p:cNvCxnSpPr>
            <a:cxnSpLocks/>
          </p:cNvCxnSpPr>
          <p:nvPr/>
        </p:nvCxnSpPr>
        <p:spPr>
          <a:xfrm flipV="1">
            <a:off x="5382553" y="3717819"/>
            <a:ext cx="0" cy="673810"/>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Arrow Connector 99">
            <a:extLst>
              <a:ext uri="{FF2B5EF4-FFF2-40B4-BE49-F238E27FC236}">
                <a16:creationId xmlns:a16="http://schemas.microsoft.com/office/drawing/2014/main" id="{6AA8A90D-E535-FF48-B45C-054C1A752AF6}"/>
              </a:ext>
            </a:extLst>
          </p:cNvPr>
          <p:cNvCxnSpPr>
            <a:cxnSpLocks/>
          </p:cNvCxnSpPr>
          <p:nvPr/>
        </p:nvCxnSpPr>
        <p:spPr>
          <a:xfrm flipV="1">
            <a:off x="5654654" y="3934795"/>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a:extLst>
              <a:ext uri="{FF2B5EF4-FFF2-40B4-BE49-F238E27FC236}">
                <a16:creationId xmlns:a16="http://schemas.microsoft.com/office/drawing/2014/main" id="{B2DF7188-57D4-C844-946F-43FF01FE4877}"/>
              </a:ext>
            </a:extLst>
          </p:cNvPr>
          <p:cNvSpPr txBox="1"/>
          <p:nvPr/>
        </p:nvSpPr>
        <p:spPr>
          <a:xfrm>
            <a:off x="5153486" y="4445959"/>
            <a:ext cx="1891905" cy="400110"/>
          </a:xfrm>
          <a:prstGeom prst="rect">
            <a:avLst/>
          </a:prstGeom>
          <a:noFill/>
        </p:spPr>
        <p:txBody>
          <a:bodyPr wrap="square" rtlCol="0">
            <a:spAutoFit/>
          </a:bodyPr>
          <a:lstStyle/>
          <a:p>
            <a:pPr algn="ctr"/>
            <a:r>
              <a:rPr lang="en-US" sz="2000" dirty="0"/>
              <a:t>Time/Sample</a:t>
            </a:r>
          </a:p>
        </p:txBody>
      </p:sp>
      <p:cxnSp>
        <p:nvCxnSpPr>
          <p:cNvPr id="111" name="Straight Connector 110">
            <a:extLst>
              <a:ext uri="{FF2B5EF4-FFF2-40B4-BE49-F238E27FC236}">
                <a16:creationId xmlns:a16="http://schemas.microsoft.com/office/drawing/2014/main" id="{4F2C329B-2A35-1048-8C0F-9D2A82C7527D}"/>
              </a:ext>
            </a:extLst>
          </p:cNvPr>
          <p:cNvCxnSpPr>
            <a:cxnSpLocks/>
          </p:cNvCxnSpPr>
          <p:nvPr/>
        </p:nvCxnSpPr>
        <p:spPr>
          <a:xfrm>
            <a:off x="4372690" y="679862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12" name="Straight Arrow Connector 111">
            <a:extLst>
              <a:ext uri="{FF2B5EF4-FFF2-40B4-BE49-F238E27FC236}">
                <a16:creationId xmlns:a16="http://schemas.microsoft.com/office/drawing/2014/main" id="{1A17976A-73A1-DC4F-A514-D3E6DB3DAE1A}"/>
              </a:ext>
            </a:extLst>
          </p:cNvPr>
          <p:cNvCxnSpPr>
            <a:cxnSpLocks/>
          </p:cNvCxnSpPr>
          <p:nvPr/>
        </p:nvCxnSpPr>
        <p:spPr>
          <a:xfrm flipV="1">
            <a:off x="5171077" y="6363259"/>
            <a:ext cx="0" cy="439277"/>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13" name="Straight Connector 112">
            <a:extLst>
              <a:ext uri="{FF2B5EF4-FFF2-40B4-BE49-F238E27FC236}">
                <a16:creationId xmlns:a16="http://schemas.microsoft.com/office/drawing/2014/main" id="{409137CE-6F3F-E740-BE16-3E95E3E64B3A}"/>
              </a:ext>
            </a:extLst>
          </p:cNvPr>
          <p:cNvCxnSpPr/>
          <p:nvPr/>
        </p:nvCxnSpPr>
        <p:spPr>
          <a:xfrm>
            <a:off x="43697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21C8EBF-0F23-1848-9A0C-AA2DC040A659}"/>
              </a:ext>
            </a:extLst>
          </p:cNvPr>
          <p:cNvCxnSpPr/>
          <p:nvPr/>
        </p:nvCxnSpPr>
        <p:spPr>
          <a:xfrm>
            <a:off x="46364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2AFD3EA-7151-7E45-93B1-A778B0661092}"/>
              </a:ext>
            </a:extLst>
          </p:cNvPr>
          <p:cNvCxnSpPr/>
          <p:nvPr/>
        </p:nvCxnSpPr>
        <p:spPr>
          <a:xfrm>
            <a:off x="49031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060388D-F88B-824F-8F75-F8F19A5F1001}"/>
              </a:ext>
            </a:extLst>
          </p:cNvPr>
          <p:cNvCxnSpPr/>
          <p:nvPr/>
        </p:nvCxnSpPr>
        <p:spPr>
          <a:xfrm>
            <a:off x="51698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5707EBE-987F-8E48-9F11-B670C184F204}"/>
              </a:ext>
            </a:extLst>
          </p:cNvPr>
          <p:cNvCxnSpPr/>
          <p:nvPr/>
        </p:nvCxnSpPr>
        <p:spPr>
          <a:xfrm>
            <a:off x="54365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3311C2D-A7B9-1449-B6A9-7F4249C763C8}"/>
              </a:ext>
            </a:extLst>
          </p:cNvPr>
          <p:cNvCxnSpPr/>
          <p:nvPr/>
        </p:nvCxnSpPr>
        <p:spPr>
          <a:xfrm>
            <a:off x="57032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27D56D1-E25A-3A4F-9E09-2F6100B34B54}"/>
              </a:ext>
            </a:extLst>
          </p:cNvPr>
          <p:cNvCxnSpPr/>
          <p:nvPr/>
        </p:nvCxnSpPr>
        <p:spPr>
          <a:xfrm>
            <a:off x="59699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4B3F277-C0FD-0E40-83A7-F99225277D68}"/>
              </a:ext>
            </a:extLst>
          </p:cNvPr>
          <p:cNvCxnSpPr/>
          <p:nvPr/>
        </p:nvCxnSpPr>
        <p:spPr>
          <a:xfrm>
            <a:off x="62366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F350F63-2A57-1E4A-9476-BE970E790C43}"/>
              </a:ext>
            </a:extLst>
          </p:cNvPr>
          <p:cNvCxnSpPr/>
          <p:nvPr/>
        </p:nvCxnSpPr>
        <p:spPr>
          <a:xfrm>
            <a:off x="65033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36261DE-60AA-A242-9B6C-992DBFC12BCF}"/>
              </a:ext>
            </a:extLst>
          </p:cNvPr>
          <p:cNvCxnSpPr/>
          <p:nvPr/>
        </p:nvCxnSpPr>
        <p:spPr>
          <a:xfrm>
            <a:off x="67700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43699FB-D259-9245-883F-77EB3A085F46}"/>
              </a:ext>
            </a:extLst>
          </p:cNvPr>
          <p:cNvCxnSpPr>
            <a:cxnSpLocks/>
          </p:cNvCxnSpPr>
          <p:nvPr/>
        </p:nvCxnSpPr>
        <p:spPr>
          <a:xfrm flipH="1">
            <a:off x="2990416" y="679862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24" name="Straight Connector 123">
            <a:extLst>
              <a:ext uri="{FF2B5EF4-FFF2-40B4-BE49-F238E27FC236}">
                <a16:creationId xmlns:a16="http://schemas.microsoft.com/office/drawing/2014/main" id="{601A85ED-1980-A743-BA63-28096D810352}"/>
              </a:ext>
            </a:extLst>
          </p:cNvPr>
          <p:cNvCxnSpPr/>
          <p:nvPr/>
        </p:nvCxnSpPr>
        <p:spPr>
          <a:xfrm flipH="1">
            <a:off x="4178130"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5EEEDF9-503E-1E4A-8280-A3FAF14BD4EF}"/>
              </a:ext>
            </a:extLst>
          </p:cNvPr>
          <p:cNvCxnSpPr/>
          <p:nvPr/>
        </p:nvCxnSpPr>
        <p:spPr>
          <a:xfrm flipH="1">
            <a:off x="3911430"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D87DC40-D358-DD47-B296-C849DD4395EC}"/>
              </a:ext>
            </a:extLst>
          </p:cNvPr>
          <p:cNvCxnSpPr/>
          <p:nvPr/>
        </p:nvCxnSpPr>
        <p:spPr>
          <a:xfrm flipH="1">
            <a:off x="3644730"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004F2A2-6000-C646-8E8E-A47AAF46572C}"/>
              </a:ext>
            </a:extLst>
          </p:cNvPr>
          <p:cNvCxnSpPr/>
          <p:nvPr/>
        </p:nvCxnSpPr>
        <p:spPr>
          <a:xfrm flipH="1">
            <a:off x="3378030"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B07C5DC-CC8B-454D-A9CE-DB841E7F1403}"/>
              </a:ext>
            </a:extLst>
          </p:cNvPr>
          <p:cNvCxnSpPr>
            <a:cxnSpLocks/>
          </p:cNvCxnSpPr>
          <p:nvPr/>
        </p:nvCxnSpPr>
        <p:spPr>
          <a:xfrm flipV="1">
            <a:off x="5431163" y="6461296"/>
            <a:ext cx="0" cy="339376"/>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29" name="Straight Arrow Connector 128">
            <a:extLst>
              <a:ext uri="{FF2B5EF4-FFF2-40B4-BE49-F238E27FC236}">
                <a16:creationId xmlns:a16="http://schemas.microsoft.com/office/drawing/2014/main" id="{931749D6-4186-3D4F-9F2F-F894AAFADD25}"/>
              </a:ext>
            </a:extLst>
          </p:cNvPr>
          <p:cNvCxnSpPr>
            <a:cxnSpLocks/>
          </p:cNvCxnSpPr>
          <p:nvPr/>
        </p:nvCxnSpPr>
        <p:spPr>
          <a:xfrm flipV="1">
            <a:off x="5703264" y="6607286"/>
            <a:ext cx="0" cy="160117"/>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Arrow Connector 129">
            <a:extLst>
              <a:ext uri="{FF2B5EF4-FFF2-40B4-BE49-F238E27FC236}">
                <a16:creationId xmlns:a16="http://schemas.microsoft.com/office/drawing/2014/main" id="{11909786-C4F1-9F41-964C-4FED842E63F1}"/>
              </a:ext>
            </a:extLst>
          </p:cNvPr>
          <p:cNvCxnSpPr>
            <a:cxnSpLocks/>
          </p:cNvCxnSpPr>
          <p:nvPr/>
        </p:nvCxnSpPr>
        <p:spPr>
          <a:xfrm flipV="1">
            <a:off x="5975365" y="6572590"/>
            <a:ext cx="0" cy="236167"/>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1" name="Straight Arrow Connector 130">
            <a:extLst>
              <a:ext uri="{FF2B5EF4-FFF2-40B4-BE49-F238E27FC236}">
                <a16:creationId xmlns:a16="http://schemas.microsoft.com/office/drawing/2014/main" id="{F1248ED8-C5F3-2B4C-A0F6-F4FFD6815623}"/>
              </a:ext>
            </a:extLst>
          </p:cNvPr>
          <p:cNvCxnSpPr>
            <a:cxnSpLocks/>
          </p:cNvCxnSpPr>
          <p:nvPr/>
        </p:nvCxnSpPr>
        <p:spPr>
          <a:xfrm flipV="1">
            <a:off x="6247466" y="6590473"/>
            <a:ext cx="0" cy="193742"/>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32" name="Freeform 131">
            <a:extLst>
              <a:ext uri="{FF2B5EF4-FFF2-40B4-BE49-F238E27FC236}">
                <a16:creationId xmlns:a16="http://schemas.microsoft.com/office/drawing/2014/main" id="{CB93DE9F-42D6-7244-965B-8CBA36ADAA65}"/>
              </a:ext>
            </a:extLst>
          </p:cNvPr>
          <p:cNvSpPr/>
          <p:nvPr/>
        </p:nvSpPr>
        <p:spPr>
          <a:xfrm>
            <a:off x="2758698" y="1937288"/>
            <a:ext cx="1177871" cy="1859797"/>
          </a:xfrm>
          <a:custGeom>
            <a:avLst/>
            <a:gdLst>
              <a:gd name="connsiteX0" fmla="*/ 1177871 w 1177871"/>
              <a:gd name="connsiteY0" fmla="*/ 0 h 1859797"/>
              <a:gd name="connsiteX1" fmla="*/ 0 w 1177871"/>
              <a:gd name="connsiteY1" fmla="*/ 1146875 h 1859797"/>
              <a:gd name="connsiteX2" fmla="*/ 1177871 w 1177871"/>
              <a:gd name="connsiteY2" fmla="*/ 1859797 h 1859797"/>
            </a:gdLst>
            <a:ahLst/>
            <a:cxnLst>
              <a:cxn ang="0">
                <a:pos x="connsiteX0" y="connsiteY0"/>
              </a:cxn>
              <a:cxn ang="0">
                <a:pos x="connsiteX1" y="connsiteY1"/>
              </a:cxn>
              <a:cxn ang="0">
                <a:pos x="connsiteX2" y="connsiteY2"/>
              </a:cxn>
            </a:cxnLst>
            <a:rect l="l" t="t" r="r" b="b"/>
            <a:pathLst>
              <a:path w="1177871" h="1859797">
                <a:moveTo>
                  <a:pt x="1177871" y="0"/>
                </a:moveTo>
                <a:cubicBezTo>
                  <a:pt x="588935" y="418454"/>
                  <a:pt x="0" y="836909"/>
                  <a:pt x="0" y="1146875"/>
                </a:cubicBezTo>
                <a:cubicBezTo>
                  <a:pt x="0" y="1456841"/>
                  <a:pt x="588935" y="1658319"/>
                  <a:pt x="1177871" y="1859797"/>
                </a:cubicBezTo>
              </a:path>
            </a:pathLst>
          </a:custGeom>
          <a:ln w="53975">
            <a:solidFill>
              <a:schemeClr val="accent2">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4" name="Freeform 133">
            <a:extLst>
              <a:ext uri="{FF2B5EF4-FFF2-40B4-BE49-F238E27FC236}">
                <a16:creationId xmlns:a16="http://schemas.microsoft.com/office/drawing/2014/main" id="{EFB90515-113F-C542-8FB4-DDA2B159F266}"/>
              </a:ext>
            </a:extLst>
          </p:cNvPr>
          <p:cNvSpPr/>
          <p:nvPr/>
        </p:nvSpPr>
        <p:spPr>
          <a:xfrm>
            <a:off x="3034717" y="2151581"/>
            <a:ext cx="1177871" cy="2993260"/>
          </a:xfrm>
          <a:custGeom>
            <a:avLst/>
            <a:gdLst>
              <a:gd name="connsiteX0" fmla="*/ 1177871 w 1177871"/>
              <a:gd name="connsiteY0" fmla="*/ 0 h 1859797"/>
              <a:gd name="connsiteX1" fmla="*/ 0 w 1177871"/>
              <a:gd name="connsiteY1" fmla="*/ 1146875 h 1859797"/>
              <a:gd name="connsiteX2" fmla="*/ 1177871 w 1177871"/>
              <a:gd name="connsiteY2" fmla="*/ 1859797 h 1859797"/>
            </a:gdLst>
            <a:ahLst/>
            <a:cxnLst>
              <a:cxn ang="0">
                <a:pos x="connsiteX0" y="connsiteY0"/>
              </a:cxn>
              <a:cxn ang="0">
                <a:pos x="connsiteX1" y="connsiteY1"/>
              </a:cxn>
              <a:cxn ang="0">
                <a:pos x="connsiteX2" y="connsiteY2"/>
              </a:cxn>
            </a:cxnLst>
            <a:rect l="l" t="t" r="r" b="b"/>
            <a:pathLst>
              <a:path w="1177871" h="1859797">
                <a:moveTo>
                  <a:pt x="1177871" y="0"/>
                </a:moveTo>
                <a:cubicBezTo>
                  <a:pt x="588935" y="418454"/>
                  <a:pt x="0" y="836909"/>
                  <a:pt x="0" y="1146875"/>
                </a:cubicBezTo>
                <a:cubicBezTo>
                  <a:pt x="0" y="1456841"/>
                  <a:pt x="588935" y="1658319"/>
                  <a:pt x="1177871" y="1859797"/>
                </a:cubicBezTo>
              </a:path>
            </a:pathLst>
          </a:custGeom>
          <a:ln w="53975">
            <a:solidFill>
              <a:schemeClr val="accent2">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5" name="Freeform 134">
            <a:extLst>
              <a:ext uri="{FF2B5EF4-FFF2-40B4-BE49-F238E27FC236}">
                <a16:creationId xmlns:a16="http://schemas.microsoft.com/office/drawing/2014/main" id="{233611E7-EE7D-9343-9518-61C5CCF982F1}"/>
              </a:ext>
            </a:extLst>
          </p:cNvPr>
          <p:cNvSpPr/>
          <p:nvPr/>
        </p:nvSpPr>
        <p:spPr>
          <a:xfrm>
            <a:off x="3310275" y="2319675"/>
            <a:ext cx="1177871" cy="3986558"/>
          </a:xfrm>
          <a:custGeom>
            <a:avLst/>
            <a:gdLst>
              <a:gd name="connsiteX0" fmla="*/ 1177871 w 1177871"/>
              <a:gd name="connsiteY0" fmla="*/ 0 h 1859797"/>
              <a:gd name="connsiteX1" fmla="*/ 0 w 1177871"/>
              <a:gd name="connsiteY1" fmla="*/ 1146875 h 1859797"/>
              <a:gd name="connsiteX2" fmla="*/ 1177871 w 1177871"/>
              <a:gd name="connsiteY2" fmla="*/ 1859797 h 1859797"/>
            </a:gdLst>
            <a:ahLst/>
            <a:cxnLst>
              <a:cxn ang="0">
                <a:pos x="connsiteX0" y="connsiteY0"/>
              </a:cxn>
              <a:cxn ang="0">
                <a:pos x="connsiteX1" y="connsiteY1"/>
              </a:cxn>
              <a:cxn ang="0">
                <a:pos x="connsiteX2" y="connsiteY2"/>
              </a:cxn>
            </a:cxnLst>
            <a:rect l="l" t="t" r="r" b="b"/>
            <a:pathLst>
              <a:path w="1177871" h="1859797">
                <a:moveTo>
                  <a:pt x="1177871" y="0"/>
                </a:moveTo>
                <a:cubicBezTo>
                  <a:pt x="588935" y="418454"/>
                  <a:pt x="0" y="836909"/>
                  <a:pt x="0" y="1146875"/>
                </a:cubicBezTo>
                <a:cubicBezTo>
                  <a:pt x="0" y="1456841"/>
                  <a:pt x="588935" y="1658319"/>
                  <a:pt x="1177871" y="1859797"/>
                </a:cubicBezTo>
              </a:path>
            </a:pathLst>
          </a:custGeom>
          <a:ln w="53975">
            <a:solidFill>
              <a:schemeClr val="accent2">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102" name="Picture 101">
            <a:extLst>
              <a:ext uri="{FF2B5EF4-FFF2-40B4-BE49-F238E27FC236}">
                <a16:creationId xmlns:a16="http://schemas.microsoft.com/office/drawing/2014/main" id="{FE2A727D-1F14-3247-8C1C-67B15F559032}"/>
              </a:ext>
            </a:extLst>
          </p:cNvPr>
          <p:cNvPicPr>
            <a:picLocks noChangeAspect="1"/>
          </p:cNvPicPr>
          <p:nvPr/>
        </p:nvPicPr>
        <p:blipFill>
          <a:blip r:embed="rId2"/>
          <a:stretch>
            <a:fillRect/>
          </a:stretch>
        </p:blipFill>
        <p:spPr>
          <a:xfrm>
            <a:off x="96285" y="810958"/>
            <a:ext cx="3591578" cy="1254543"/>
          </a:xfrm>
          <a:prstGeom prst="rect">
            <a:avLst/>
          </a:prstGeom>
        </p:spPr>
      </p:pic>
      <p:cxnSp>
        <p:nvCxnSpPr>
          <p:cNvPr id="103" name="Straight Connector 102">
            <a:extLst>
              <a:ext uri="{FF2B5EF4-FFF2-40B4-BE49-F238E27FC236}">
                <a16:creationId xmlns:a16="http://schemas.microsoft.com/office/drawing/2014/main" id="{8197EFE2-9571-934A-8744-4FD889C82F2D}"/>
              </a:ext>
            </a:extLst>
          </p:cNvPr>
          <p:cNvCxnSpPr>
            <a:cxnSpLocks/>
          </p:cNvCxnSpPr>
          <p:nvPr/>
        </p:nvCxnSpPr>
        <p:spPr>
          <a:xfrm>
            <a:off x="4059046" y="5637237"/>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04" name="Straight Arrow Connector 103">
            <a:extLst>
              <a:ext uri="{FF2B5EF4-FFF2-40B4-BE49-F238E27FC236}">
                <a16:creationId xmlns:a16="http://schemas.microsoft.com/office/drawing/2014/main" id="{85FB0A70-2FAB-2F41-92AD-7D820DAD1D70}"/>
              </a:ext>
            </a:extLst>
          </p:cNvPr>
          <p:cNvCxnSpPr>
            <a:cxnSpLocks/>
          </p:cNvCxnSpPr>
          <p:nvPr/>
        </p:nvCxnSpPr>
        <p:spPr>
          <a:xfrm flipV="1">
            <a:off x="4857433" y="4846426"/>
            <a:ext cx="0" cy="778207"/>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a:extLst>
              <a:ext uri="{FF2B5EF4-FFF2-40B4-BE49-F238E27FC236}">
                <a16:creationId xmlns:a16="http://schemas.microsoft.com/office/drawing/2014/main" id="{CA78A925-D935-C64F-8356-8C7C880FA1AB}"/>
              </a:ext>
            </a:extLst>
          </p:cNvPr>
          <p:cNvCxnSpPr/>
          <p:nvPr/>
        </p:nvCxnSpPr>
        <p:spPr>
          <a:xfrm>
            <a:off x="40561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55619F9-6E5F-BD4B-A911-BF615603C9A7}"/>
              </a:ext>
            </a:extLst>
          </p:cNvPr>
          <p:cNvCxnSpPr/>
          <p:nvPr/>
        </p:nvCxnSpPr>
        <p:spPr>
          <a:xfrm>
            <a:off x="43228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B6DF3DA-7E50-EA43-AC04-A6BC090057C1}"/>
              </a:ext>
            </a:extLst>
          </p:cNvPr>
          <p:cNvCxnSpPr/>
          <p:nvPr/>
        </p:nvCxnSpPr>
        <p:spPr>
          <a:xfrm>
            <a:off x="45895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FD905A2-D333-5344-B2D4-0599D0ECD2A6}"/>
              </a:ext>
            </a:extLst>
          </p:cNvPr>
          <p:cNvCxnSpPr/>
          <p:nvPr/>
        </p:nvCxnSpPr>
        <p:spPr>
          <a:xfrm>
            <a:off x="48562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DE5ADDA-457A-884F-A799-838C546D0283}"/>
              </a:ext>
            </a:extLst>
          </p:cNvPr>
          <p:cNvCxnSpPr/>
          <p:nvPr/>
        </p:nvCxnSpPr>
        <p:spPr>
          <a:xfrm>
            <a:off x="51229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4D6E905-1D0D-0447-B45C-89DFC7DEED94}"/>
              </a:ext>
            </a:extLst>
          </p:cNvPr>
          <p:cNvCxnSpPr/>
          <p:nvPr/>
        </p:nvCxnSpPr>
        <p:spPr>
          <a:xfrm>
            <a:off x="53896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12AA957-ED45-0F4C-B645-CC3B64192678}"/>
              </a:ext>
            </a:extLst>
          </p:cNvPr>
          <p:cNvCxnSpPr/>
          <p:nvPr/>
        </p:nvCxnSpPr>
        <p:spPr>
          <a:xfrm>
            <a:off x="56563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40216B0-C490-784F-8756-BBDAA07D2C82}"/>
              </a:ext>
            </a:extLst>
          </p:cNvPr>
          <p:cNvCxnSpPr/>
          <p:nvPr/>
        </p:nvCxnSpPr>
        <p:spPr>
          <a:xfrm>
            <a:off x="59230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AC520B6-67D0-7741-9288-1E60E64CB064}"/>
              </a:ext>
            </a:extLst>
          </p:cNvPr>
          <p:cNvCxnSpPr/>
          <p:nvPr/>
        </p:nvCxnSpPr>
        <p:spPr>
          <a:xfrm>
            <a:off x="61897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6693FCC-2D35-0C4A-B321-1A7416F38838}"/>
              </a:ext>
            </a:extLst>
          </p:cNvPr>
          <p:cNvCxnSpPr/>
          <p:nvPr/>
        </p:nvCxnSpPr>
        <p:spPr>
          <a:xfrm>
            <a:off x="64564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C149417-AB00-644D-BC94-729755B01C2C}"/>
              </a:ext>
            </a:extLst>
          </p:cNvPr>
          <p:cNvCxnSpPr>
            <a:cxnSpLocks/>
          </p:cNvCxnSpPr>
          <p:nvPr/>
        </p:nvCxnSpPr>
        <p:spPr>
          <a:xfrm flipH="1">
            <a:off x="2676772" y="5637237"/>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43" name="Straight Connector 142">
            <a:extLst>
              <a:ext uri="{FF2B5EF4-FFF2-40B4-BE49-F238E27FC236}">
                <a16:creationId xmlns:a16="http://schemas.microsoft.com/office/drawing/2014/main" id="{08DEB4B4-11E6-6D40-8830-61A84F711CFF}"/>
              </a:ext>
            </a:extLst>
          </p:cNvPr>
          <p:cNvCxnSpPr/>
          <p:nvPr/>
        </p:nvCxnSpPr>
        <p:spPr>
          <a:xfrm flipH="1">
            <a:off x="38644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9908841-6F70-384E-9DEB-3885763C130F}"/>
              </a:ext>
            </a:extLst>
          </p:cNvPr>
          <p:cNvCxnSpPr/>
          <p:nvPr/>
        </p:nvCxnSpPr>
        <p:spPr>
          <a:xfrm flipH="1">
            <a:off x="35977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674CE7C-9803-064F-A307-79384F4A6E56}"/>
              </a:ext>
            </a:extLst>
          </p:cNvPr>
          <p:cNvCxnSpPr/>
          <p:nvPr/>
        </p:nvCxnSpPr>
        <p:spPr>
          <a:xfrm flipH="1">
            <a:off x="33310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D6F3804-A160-5442-BF72-FEB96EFD1979}"/>
              </a:ext>
            </a:extLst>
          </p:cNvPr>
          <p:cNvCxnSpPr/>
          <p:nvPr/>
        </p:nvCxnSpPr>
        <p:spPr>
          <a:xfrm flipH="1">
            <a:off x="30643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65453F0D-0D59-7F45-9CCE-6D5122197CAB}"/>
              </a:ext>
            </a:extLst>
          </p:cNvPr>
          <p:cNvCxnSpPr>
            <a:cxnSpLocks/>
          </p:cNvCxnSpPr>
          <p:nvPr/>
        </p:nvCxnSpPr>
        <p:spPr>
          <a:xfrm flipV="1">
            <a:off x="5117519" y="5060492"/>
            <a:ext cx="0" cy="601228"/>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Arrow Connector 147">
            <a:extLst>
              <a:ext uri="{FF2B5EF4-FFF2-40B4-BE49-F238E27FC236}">
                <a16:creationId xmlns:a16="http://schemas.microsoft.com/office/drawing/2014/main" id="{DCD58A34-8FBA-E645-96FB-0DC3D82BBBA3}"/>
              </a:ext>
            </a:extLst>
          </p:cNvPr>
          <p:cNvCxnSpPr>
            <a:cxnSpLocks/>
          </p:cNvCxnSpPr>
          <p:nvPr/>
        </p:nvCxnSpPr>
        <p:spPr>
          <a:xfrm flipV="1">
            <a:off x="5389620" y="5368623"/>
            <a:ext cx="0" cy="283658"/>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Arrow Connector 148">
            <a:extLst>
              <a:ext uri="{FF2B5EF4-FFF2-40B4-BE49-F238E27FC236}">
                <a16:creationId xmlns:a16="http://schemas.microsoft.com/office/drawing/2014/main" id="{BBB596F2-7B7A-5442-B04F-0D05C1470002}"/>
              </a:ext>
            </a:extLst>
          </p:cNvPr>
          <p:cNvCxnSpPr>
            <a:cxnSpLocks/>
          </p:cNvCxnSpPr>
          <p:nvPr/>
        </p:nvCxnSpPr>
        <p:spPr>
          <a:xfrm flipV="1">
            <a:off x="5661721" y="5227099"/>
            <a:ext cx="0" cy="418389"/>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Arrow Connector 149">
            <a:extLst>
              <a:ext uri="{FF2B5EF4-FFF2-40B4-BE49-F238E27FC236}">
                <a16:creationId xmlns:a16="http://schemas.microsoft.com/office/drawing/2014/main" id="{E0EAF54B-8AE5-3E47-ADCE-5C4A8511ACBB}"/>
              </a:ext>
            </a:extLst>
          </p:cNvPr>
          <p:cNvCxnSpPr>
            <a:cxnSpLocks/>
          </p:cNvCxnSpPr>
          <p:nvPr/>
        </p:nvCxnSpPr>
        <p:spPr>
          <a:xfrm flipV="1">
            <a:off x="5933822" y="5368623"/>
            <a:ext cx="0" cy="283658"/>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92603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3429830" y="247845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7" name="TextBox 56">
            <a:extLst>
              <a:ext uri="{FF2B5EF4-FFF2-40B4-BE49-F238E27FC236}">
                <a16:creationId xmlns:a16="http://schemas.microsoft.com/office/drawing/2014/main" id="{E0B85872-4CBA-364E-9311-1FC220E391BE}"/>
              </a:ext>
            </a:extLst>
          </p:cNvPr>
          <p:cNvSpPr txBox="1"/>
          <p:nvPr/>
        </p:nvSpPr>
        <p:spPr>
          <a:xfrm>
            <a:off x="4881251" y="2594938"/>
            <a:ext cx="1891905" cy="400110"/>
          </a:xfrm>
          <a:prstGeom prst="rect">
            <a:avLst/>
          </a:prstGeom>
          <a:noFill/>
        </p:spPr>
        <p:txBody>
          <a:bodyPr wrap="square" rtlCol="0">
            <a:spAutoFit/>
          </a:bodyPr>
          <a:lstStyle/>
          <a:p>
            <a:pPr algn="ctr"/>
            <a:r>
              <a:rPr lang="en-US" sz="2000" dirty="0"/>
              <a:t>Time/Sample</a:t>
            </a:r>
          </a:p>
        </p:txBody>
      </p: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19" name="Straight Connector 18">
            <a:extLst>
              <a:ext uri="{FF2B5EF4-FFF2-40B4-BE49-F238E27FC236}">
                <a16:creationId xmlns:a16="http://schemas.microsoft.com/office/drawing/2014/main" id="{EB2B803A-5EA5-3649-AFF3-184710F2D00F}"/>
              </a:ext>
            </a:extLst>
          </p:cNvPr>
          <p:cNvCxnSpPr/>
          <p:nvPr/>
        </p:nvCxnSpPr>
        <p:spPr>
          <a:xfrm>
            <a:off x="34269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F532D2-D28E-6441-B62B-1FBD923078F7}"/>
              </a:ext>
            </a:extLst>
          </p:cNvPr>
          <p:cNvCxnSpPr/>
          <p:nvPr/>
        </p:nvCxnSpPr>
        <p:spPr>
          <a:xfrm>
            <a:off x="36936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39603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42270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44937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47604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50271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52938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55605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58272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5350AA-0448-5D4F-B155-BF9630AC0AE5}"/>
              </a:ext>
            </a:extLst>
          </p:cNvPr>
          <p:cNvCxnSpPr>
            <a:cxnSpLocks/>
          </p:cNvCxnSpPr>
          <p:nvPr/>
        </p:nvCxnSpPr>
        <p:spPr>
          <a:xfrm flipH="1">
            <a:off x="2047556" y="247845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6" name="Straight Connector 35">
            <a:extLst>
              <a:ext uri="{FF2B5EF4-FFF2-40B4-BE49-F238E27FC236}">
                <a16:creationId xmlns:a16="http://schemas.microsoft.com/office/drawing/2014/main" id="{CC8D6898-5D8D-DF4B-87FE-7218DEFBED16}"/>
              </a:ext>
            </a:extLst>
          </p:cNvPr>
          <p:cNvCxnSpPr/>
          <p:nvPr/>
        </p:nvCxnSpPr>
        <p:spPr>
          <a:xfrm flipH="1">
            <a:off x="32352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EB88CE-81FA-BB4B-B232-0EA6C05A7EAA}"/>
              </a:ext>
            </a:extLst>
          </p:cNvPr>
          <p:cNvCxnSpPr/>
          <p:nvPr/>
        </p:nvCxnSpPr>
        <p:spPr>
          <a:xfrm flipH="1">
            <a:off x="29685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5203E-D787-0543-9A4C-EC84607DBC95}"/>
              </a:ext>
            </a:extLst>
          </p:cNvPr>
          <p:cNvCxnSpPr/>
          <p:nvPr/>
        </p:nvCxnSpPr>
        <p:spPr>
          <a:xfrm flipH="1">
            <a:off x="27018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DF49791-36DF-6D45-BFED-32CF4B641EB6}"/>
              </a:ext>
            </a:extLst>
          </p:cNvPr>
          <p:cNvSpPr txBox="1"/>
          <p:nvPr/>
        </p:nvSpPr>
        <p:spPr>
          <a:xfrm>
            <a:off x="3742086" y="2508878"/>
            <a:ext cx="462816" cy="400110"/>
          </a:xfrm>
          <a:prstGeom prst="rect">
            <a:avLst/>
          </a:prstGeom>
          <a:noFill/>
        </p:spPr>
        <p:txBody>
          <a:bodyPr wrap="square" rtlCol="0">
            <a:spAutoFit/>
          </a:bodyPr>
          <a:lstStyle/>
          <a:p>
            <a:pPr algn="ctr"/>
            <a:r>
              <a:rPr lang="en-US" sz="2000" dirty="0"/>
              <a:t>0</a:t>
            </a:r>
          </a:p>
        </p:txBody>
      </p:sp>
      <p:grpSp>
        <p:nvGrpSpPr>
          <p:cNvPr id="2" name="Group 1">
            <a:extLst>
              <a:ext uri="{FF2B5EF4-FFF2-40B4-BE49-F238E27FC236}">
                <a16:creationId xmlns:a16="http://schemas.microsoft.com/office/drawing/2014/main" id="{8F09FBEB-AE53-074B-AD75-1D8B10D9A2F8}"/>
              </a:ext>
            </a:extLst>
          </p:cNvPr>
          <p:cNvGrpSpPr/>
          <p:nvPr/>
        </p:nvGrpSpPr>
        <p:grpSpPr>
          <a:xfrm>
            <a:off x="3957379" y="812067"/>
            <a:ext cx="2573755" cy="1646609"/>
            <a:chOff x="5870643" y="3539098"/>
            <a:chExt cx="2573755" cy="1646609"/>
          </a:xfrm>
        </p:grpSpPr>
        <p:cxnSp>
          <p:nvCxnSpPr>
            <p:cNvPr id="65" name="Straight Arrow Connector 64">
              <a:extLst>
                <a:ext uri="{FF2B5EF4-FFF2-40B4-BE49-F238E27FC236}">
                  <a16:creationId xmlns:a16="http://schemas.microsoft.com/office/drawing/2014/main" id="{DFD94DA2-5E59-A84D-B3F7-A352513FC099}"/>
                </a:ext>
              </a:extLst>
            </p:cNvPr>
            <p:cNvCxnSpPr>
              <a:cxnSpLocks/>
            </p:cNvCxnSpPr>
            <p:nvPr/>
          </p:nvCxnSpPr>
          <p:spPr>
            <a:xfrm flipV="1">
              <a:off x="5870643"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a:extLst>
                <a:ext uri="{FF2B5EF4-FFF2-40B4-BE49-F238E27FC236}">
                  <a16:creationId xmlns:a16="http://schemas.microsoft.com/office/drawing/2014/main" id="{C6F7C273-DB41-8D45-8BE2-ECA66B37F4C8}"/>
                </a:ext>
              </a:extLst>
            </p:cNvPr>
            <p:cNvCxnSpPr>
              <a:cxnSpLocks/>
            </p:cNvCxnSpPr>
            <p:nvPr/>
          </p:nvCxnSpPr>
          <p:spPr>
            <a:xfrm flipV="1">
              <a:off x="6140160" y="4315038"/>
              <a:ext cx="0" cy="870669"/>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62C769E8-0DA5-534F-B668-AB41A4BBDBB9}"/>
                </a:ext>
              </a:extLst>
            </p:cNvPr>
            <p:cNvCxnSpPr>
              <a:cxnSpLocks/>
            </p:cNvCxnSpPr>
            <p:nvPr/>
          </p:nvCxnSpPr>
          <p:spPr>
            <a:xfrm flipV="1">
              <a:off x="6409677"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a:extLst>
                <a:ext uri="{FF2B5EF4-FFF2-40B4-BE49-F238E27FC236}">
                  <a16:creationId xmlns:a16="http://schemas.microsoft.com/office/drawing/2014/main" id="{DB9E98A2-7C47-7642-9EDE-2134C5121678}"/>
                </a:ext>
              </a:extLst>
            </p:cNvPr>
            <p:cNvCxnSpPr>
              <a:cxnSpLocks/>
            </p:cNvCxnSpPr>
            <p:nvPr/>
          </p:nvCxnSpPr>
          <p:spPr>
            <a:xfrm flipV="1">
              <a:off x="6679194" y="4206550"/>
              <a:ext cx="0" cy="97915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a:extLst>
                <a:ext uri="{FF2B5EF4-FFF2-40B4-BE49-F238E27FC236}">
                  <a16:creationId xmlns:a16="http://schemas.microsoft.com/office/drawing/2014/main" id="{E5289FFE-7120-3C43-B02B-BF88432CA540}"/>
                </a:ext>
              </a:extLst>
            </p:cNvPr>
            <p:cNvCxnSpPr>
              <a:cxnSpLocks/>
            </p:cNvCxnSpPr>
            <p:nvPr/>
          </p:nvCxnSpPr>
          <p:spPr>
            <a:xfrm flipV="1">
              <a:off x="6948711"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a:extLst>
                <a:ext uri="{FF2B5EF4-FFF2-40B4-BE49-F238E27FC236}">
                  <a16:creationId xmlns:a16="http://schemas.microsoft.com/office/drawing/2014/main" id="{F13E7D73-218D-4541-83ED-2C88BB262B06}"/>
                </a:ext>
              </a:extLst>
            </p:cNvPr>
            <p:cNvCxnSpPr>
              <a:cxnSpLocks/>
            </p:cNvCxnSpPr>
            <p:nvPr/>
          </p:nvCxnSpPr>
          <p:spPr>
            <a:xfrm flipV="1">
              <a:off x="7187232"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Arrow Connector 70">
              <a:extLst>
                <a:ext uri="{FF2B5EF4-FFF2-40B4-BE49-F238E27FC236}">
                  <a16:creationId xmlns:a16="http://schemas.microsoft.com/office/drawing/2014/main" id="{CB287B7D-66D0-CB41-A1B1-8F32F701C9C4}"/>
                </a:ext>
              </a:extLst>
            </p:cNvPr>
            <p:cNvCxnSpPr>
              <a:cxnSpLocks/>
            </p:cNvCxnSpPr>
            <p:nvPr/>
          </p:nvCxnSpPr>
          <p:spPr>
            <a:xfrm flipV="1">
              <a:off x="7456749" y="3554600"/>
              <a:ext cx="0" cy="1631107"/>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a:extLst>
                <a:ext uri="{FF2B5EF4-FFF2-40B4-BE49-F238E27FC236}">
                  <a16:creationId xmlns:a16="http://schemas.microsoft.com/office/drawing/2014/main" id="{00DF2AE4-6836-6D46-8C3E-2E9E74DE0DDF}"/>
                </a:ext>
              </a:extLst>
            </p:cNvPr>
            <p:cNvCxnSpPr>
              <a:cxnSpLocks/>
            </p:cNvCxnSpPr>
            <p:nvPr/>
          </p:nvCxnSpPr>
          <p:spPr>
            <a:xfrm flipV="1">
              <a:off x="7726266" y="3726103"/>
              <a:ext cx="0" cy="145960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Arrow Connector 72">
              <a:extLst>
                <a:ext uri="{FF2B5EF4-FFF2-40B4-BE49-F238E27FC236}">
                  <a16:creationId xmlns:a16="http://schemas.microsoft.com/office/drawing/2014/main" id="{45723ED7-C5E5-D944-B24B-BD2359981FA1}"/>
                </a:ext>
              </a:extLst>
            </p:cNvPr>
            <p:cNvCxnSpPr>
              <a:cxnSpLocks/>
            </p:cNvCxnSpPr>
            <p:nvPr/>
          </p:nvCxnSpPr>
          <p:spPr>
            <a:xfrm flipV="1">
              <a:off x="7995783" y="3927581"/>
              <a:ext cx="0" cy="1258126"/>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Arrow Connector 73">
              <a:extLst>
                <a:ext uri="{FF2B5EF4-FFF2-40B4-BE49-F238E27FC236}">
                  <a16:creationId xmlns:a16="http://schemas.microsoft.com/office/drawing/2014/main" id="{CFE1D788-A255-864D-A8C8-15F4544346D6}"/>
                </a:ext>
              </a:extLst>
            </p:cNvPr>
            <p:cNvCxnSpPr>
              <a:cxnSpLocks/>
            </p:cNvCxnSpPr>
            <p:nvPr/>
          </p:nvCxnSpPr>
          <p:spPr>
            <a:xfrm flipV="1">
              <a:off x="8265300" y="4454523"/>
              <a:ext cx="0" cy="73118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89" name="Freeform 88">
              <a:extLst>
                <a:ext uri="{FF2B5EF4-FFF2-40B4-BE49-F238E27FC236}">
                  <a16:creationId xmlns:a16="http://schemas.microsoft.com/office/drawing/2014/main" id="{7D760B3C-0C32-AC43-B9CF-2812D3366FC2}"/>
                </a:ext>
              </a:extLst>
            </p:cNvPr>
            <p:cNvSpPr/>
            <p:nvPr/>
          </p:nvSpPr>
          <p:spPr>
            <a:xfrm>
              <a:off x="5902676" y="3539098"/>
              <a:ext cx="2541722" cy="1116902"/>
            </a:xfrm>
            <a:custGeom>
              <a:avLst/>
              <a:gdLst>
                <a:gd name="connsiteX0" fmla="*/ 0 w 2541722"/>
                <a:gd name="connsiteY0" fmla="*/ 202502 h 1116902"/>
                <a:gd name="connsiteX1" fmla="*/ 371959 w 2541722"/>
                <a:gd name="connsiteY1" fmla="*/ 946420 h 1116902"/>
                <a:gd name="connsiteX2" fmla="*/ 991892 w 2541722"/>
                <a:gd name="connsiteY2" fmla="*/ 434976 h 1116902"/>
                <a:gd name="connsiteX3" fmla="*/ 1549831 w 2541722"/>
                <a:gd name="connsiteY3" fmla="*/ 1024 h 1116902"/>
                <a:gd name="connsiteX4" fmla="*/ 2247254 w 2541722"/>
                <a:gd name="connsiteY4" fmla="*/ 558963 h 1116902"/>
                <a:gd name="connsiteX5" fmla="*/ 2541722 w 2541722"/>
                <a:gd name="connsiteY5" fmla="*/ 1116902 h 111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1722" h="1116902">
                  <a:moveTo>
                    <a:pt x="0" y="202502"/>
                  </a:moveTo>
                  <a:cubicBezTo>
                    <a:pt x="103322" y="555088"/>
                    <a:pt x="206644" y="907674"/>
                    <a:pt x="371959" y="946420"/>
                  </a:cubicBezTo>
                  <a:cubicBezTo>
                    <a:pt x="537274" y="985166"/>
                    <a:pt x="795580" y="592542"/>
                    <a:pt x="991892" y="434976"/>
                  </a:cubicBezTo>
                  <a:cubicBezTo>
                    <a:pt x="1188204" y="277410"/>
                    <a:pt x="1340604" y="-19640"/>
                    <a:pt x="1549831" y="1024"/>
                  </a:cubicBezTo>
                  <a:cubicBezTo>
                    <a:pt x="1759058" y="21688"/>
                    <a:pt x="2081939" y="372983"/>
                    <a:pt x="2247254" y="558963"/>
                  </a:cubicBezTo>
                  <a:cubicBezTo>
                    <a:pt x="2412569" y="744943"/>
                    <a:pt x="2477145" y="930922"/>
                    <a:pt x="2541722" y="1116902"/>
                  </a:cubicBezTo>
                </a:path>
              </a:pathLst>
            </a:custGeom>
            <a:noFill/>
            <a:ln w="412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7" name="Straight Connector 76">
            <a:extLst>
              <a:ext uri="{FF2B5EF4-FFF2-40B4-BE49-F238E27FC236}">
                <a16:creationId xmlns:a16="http://schemas.microsoft.com/office/drawing/2014/main" id="{005C6128-1FB8-A144-AA2C-28EF46069798}"/>
              </a:ext>
            </a:extLst>
          </p:cNvPr>
          <p:cNvCxnSpPr>
            <a:cxnSpLocks/>
          </p:cNvCxnSpPr>
          <p:nvPr/>
        </p:nvCxnSpPr>
        <p:spPr>
          <a:xfrm>
            <a:off x="3779878" y="4391628"/>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79" name="Straight Arrow Connector 78">
            <a:extLst>
              <a:ext uri="{FF2B5EF4-FFF2-40B4-BE49-F238E27FC236}">
                <a16:creationId xmlns:a16="http://schemas.microsoft.com/office/drawing/2014/main" id="{DD239A7D-DC64-D741-962E-1CF13B70F814}"/>
              </a:ext>
            </a:extLst>
          </p:cNvPr>
          <p:cNvCxnSpPr>
            <a:cxnSpLocks/>
          </p:cNvCxnSpPr>
          <p:nvPr/>
        </p:nvCxnSpPr>
        <p:spPr>
          <a:xfrm flipV="1">
            <a:off x="4578265" y="3128884"/>
            <a:ext cx="0" cy="125330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93D28B3B-FCAA-F748-9DF2-D681EC129522}"/>
              </a:ext>
            </a:extLst>
          </p:cNvPr>
          <p:cNvCxnSpPr>
            <a:cxnSpLocks/>
          </p:cNvCxnSpPr>
          <p:nvPr/>
        </p:nvCxnSpPr>
        <p:spPr>
          <a:xfrm>
            <a:off x="37769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9C0518-6513-4346-9ADE-AD3975ED5579}"/>
              </a:ext>
            </a:extLst>
          </p:cNvPr>
          <p:cNvCxnSpPr>
            <a:cxnSpLocks/>
          </p:cNvCxnSpPr>
          <p:nvPr/>
        </p:nvCxnSpPr>
        <p:spPr>
          <a:xfrm>
            <a:off x="40436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128452-FDAC-5449-8389-04E874892914}"/>
              </a:ext>
            </a:extLst>
          </p:cNvPr>
          <p:cNvCxnSpPr>
            <a:cxnSpLocks/>
          </p:cNvCxnSpPr>
          <p:nvPr/>
        </p:nvCxnSpPr>
        <p:spPr>
          <a:xfrm>
            <a:off x="43103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633A19C-59D7-7C4D-8722-C0A8AB7D1D56}"/>
              </a:ext>
            </a:extLst>
          </p:cNvPr>
          <p:cNvCxnSpPr>
            <a:cxnSpLocks/>
          </p:cNvCxnSpPr>
          <p:nvPr/>
        </p:nvCxnSpPr>
        <p:spPr>
          <a:xfrm>
            <a:off x="45770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7295CFC-D2D0-424C-A91D-78FF58C62610}"/>
              </a:ext>
            </a:extLst>
          </p:cNvPr>
          <p:cNvCxnSpPr>
            <a:cxnSpLocks/>
          </p:cNvCxnSpPr>
          <p:nvPr/>
        </p:nvCxnSpPr>
        <p:spPr>
          <a:xfrm>
            <a:off x="48437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171182B-E0B4-E643-A719-5EE39978A0A5}"/>
              </a:ext>
            </a:extLst>
          </p:cNvPr>
          <p:cNvCxnSpPr>
            <a:cxnSpLocks/>
          </p:cNvCxnSpPr>
          <p:nvPr/>
        </p:nvCxnSpPr>
        <p:spPr>
          <a:xfrm>
            <a:off x="51104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1F043F-8276-E346-B565-197D3C8DD4BA}"/>
              </a:ext>
            </a:extLst>
          </p:cNvPr>
          <p:cNvCxnSpPr>
            <a:cxnSpLocks/>
          </p:cNvCxnSpPr>
          <p:nvPr/>
        </p:nvCxnSpPr>
        <p:spPr>
          <a:xfrm>
            <a:off x="53771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A50517-4975-CA4E-941B-F7D4B6348459}"/>
              </a:ext>
            </a:extLst>
          </p:cNvPr>
          <p:cNvCxnSpPr>
            <a:cxnSpLocks/>
          </p:cNvCxnSpPr>
          <p:nvPr/>
        </p:nvCxnSpPr>
        <p:spPr>
          <a:xfrm>
            <a:off x="56438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75A0E36-1CE6-2541-AAD8-9BE85FE24C01}"/>
              </a:ext>
            </a:extLst>
          </p:cNvPr>
          <p:cNvCxnSpPr>
            <a:cxnSpLocks/>
          </p:cNvCxnSpPr>
          <p:nvPr/>
        </p:nvCxnSpPr>
        <p:spPr>
          <a:xfrm>
            <a:off x="59105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3C065A2-EF96-944B-B0D2-7BE551385C33}"/>
              </a:ext>
            </a:extLst>
          </p:cNvPr>
          <p:cNvCxnSpPr>
            <a:cxnSpLocks/>
          </p:cNvCxnSpPr>
          <p:nvPr/>
        </p:nvCxnSpPr>
        <p:spPr>
          <a:xfrm>
            <a:off x="6177252"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B8F71F9-9278-DD47-951A-B1CB88A8A2AF}"/>
              </a:ext>
            </a:extLst>
          </p:cNvPr>
          <p:cNvCxnSpPr>
            <a:cxnSpLocks/>
          </p:cNvCxnSpPr>
          <p:nvPr/>
        </p:nvCxnSpPr>
        <p:spPr>
          <a:xfrm flipH="1">
            <a:off x="2397604" y="4391628"/>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92" name="Straight Connector 91">
            <a:extLst>
              <a:ext uri="{FF2B5EF4-FFF2-40B4-BE49-F238E27FC236}">
                <a16:creationId xmlns:a16="http://schemas.microsoft.com/office/drawing/2014/main" id="{29778845-82AB-AF4B-ABD4-1605E98B903B}"/>
              </a:ext>
            </a:extLst>
          </p:cNvPr>
          <p:cNvCxnSpPr>
            <a:cxnSpLocks/>
          </p:cNvCxnSpPr>
          <p:nvPr/>
        </p:nvCxnSpPr>
        <p:spPr>
          <a:xfrm flipH="1">
            <a:off x="35853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8A47502-2866-8241-8033-7CA5B216DD7B}"/>
              </a:ext>
            </a:extLst>
          </p:cNvPr>
          <p:cNvCxnSpPr>
            <a:cxnSpLocks/>
          </p:cNvCxnSpPr>
          <p:nvPr/>
        </p:nvCxnSpPr>
        <p:spPr>
          <a:xfrm flipH="1">
            <a:off x="33186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4D6D324-9755-A346-B007-30A3728C3425}"/>
              </a:ext>
            </a:extLst>
          </p:cNvPr>
          <p:cNvCxnSpPr>
            <a:cxnSpLocks/>
          </p:cNvCxnSpPr>
          <p:nvPr/>
        </p:nvCxnSpPr>
        <p:spPr>
          <a:xfrm flipH="1">
            <a:off x="30519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8092998-6B56-4C45-88EE-472184B775A5}"/>
              </a:ext>
            </a:extLst>
          </p:cNvPr>
          <p:cNvCxnSpPr>
            <a:cxnSpLocks/>
          </p:cNvCxnSpPr>
          <p:nvPr/>
        </p:nvCxnSpPr>
        <p:spPr>
          <a:xfrm flipH="1">
            <a:off x="2785218" y="4232844"/>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662AA72-93FD-5C4A-B906-A2F20D9669E6}"/>
              </a:ext>
            </a:extLst>
          </p:cNvPr>
          <p:cNvSpPr txBox="1"/>
          <p:nvPr/>
        </p:nvSpPr>
        <p:spPr>
          <a:xfrm>
            <a:off x="4092134" y="4422047"/>
            <a:ext cx="462816" cy="400110"/>
          </a:xfrm>
          <a:prstGeom prst="rect">
            <a:avLst/>
          </a:prstGeom>
          <a:noFill/>
        </p:spPr>
        <p:txBody>
          <a:bodyPr wrap="square" rtlCol="0">
            <a:spAutoFit/>
          </a:bodyPr>
          <a:lstStyle/>
          <a:p>
            <a:pPr algn="ctr"/>
            <a:r>
              <a:rPr lang="en-US" sz="2000" dirty="0"/>
              <a:t>0</a:t>
            </a:r>
          </a:p>
        </p:txBody>
      </p:sp>
      <p:cxnSp>
        <p:nvCxnSpPr>
          <p:cNvPr id="97" name="Straight Arrow Connector 96">
            <a:extLst>
              <a:ext uri="{FF2B5EF4-FFF2-40B4-BE49-F238E27FC236}">
                <a16:creationId xmlns:a16="http://schemas.microsoft.com/office/drawing/2014/main" id="{B1FD2295-EAE4-614E-900F-2B257F69275B}"/>
              </a:ext>
            </a:extLst>
          </p:cNvPr>
          <p:cNvCxnSpPr>
            <a:cxnSpLocks/>
          </p:cNvCxnSpPr>
          <p:nvPr/>
        </p:nvCxnSpPr>
        <p:spPr>
          <a:xfrm flipV="1">
            <a:off x="4838351" y="3423351"/>
            <a:ext cx="0" cy="96827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Arrow Connector 97">
            <a:extLst>
              <a:ext uri="{FF2B5EF4-FFF2-40B4-BE49-F238E27FC236}">
                <a16:creationId xmlns:a16="http://schemas.microsoft.com/office/drawing/2014/main" id="{52C6F42A-E39C-864E-B927-22C24ED7E733}"/>
              </a:ext>
            </a:extLst>
          </p:cNvPr>
          <p:cNvCxnSpPr>
            <a:cxnSpLocks/>
          </p:cNvCxnSpPr>
          <p:nvPr/>
        </p:nvCxnSpPr>
        <p:spPr>
          <a:xfrm flipV="1">
            <a:off x="5110452" y="3934795"/>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99" name="Straight Arrow Connector 98">
            <a:extLst>
              <a:ext uri="{FF2B5EF4-FFF2-40B4-BE49-F238E27FC236}">
                <a16:creationId xmlns:a16="http://schemas.microsoft.com/office/drawing/2014/main" id="{8642C8E0-B71E-B145-A25E-72743F8EDE7F}"/>
              </a:ext>
            </a:extLst>
          </p:cNvPr>
          <p:cNvCxnSpPr>
            <a:cxnSpLocks/>
          </p:cNvCxnSpPr>
          <p:nvPr/>
        </p:nvCxnSpPr>
        <p:spPr>
          <a:xfrm flipV="1">
            <a:off x="5382553" y="3717819"/>
            <a:ext cx="0" cy="673810"/>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Arrow Connector 99">
            <a:extLst>
              <a:ext uri="{FF2B5EF4-FFF2-40B4-BE49-F238E27FC236}">
                <a16:creationId xmlns:a16="http://schemas.microsoft.com/office/drawing/2014/main" id="{6AA8A90D-E535-FF48-B45C-054C1A752AF6}"/>
              </a:ext>
            </a:extLst>
          </p:cNvPr>
          <p:cNvCxnSpPr>
            <a:cxnSpLocks/>
          </p:cNvCxnSpPr>
          <p:nvPr/>
        </p:nvCxnSpPr>
        <p:spPr>
          <a:xfrm flipV="1">
            <a:off x="5654654" y="3934795"/>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a:extLst>
              <a:ext uri="{FF2B5EF4-FFF2-40B4-BE49-F238E27FC236}">
                <a16:creationId xmlns:a16="http://schemas.microsoft.com/office/drawing/2014/main" id="{B2DF7188-57D4-C844-946F-43FF01FE4877}"/>
              </a:ext>
            </a:extLst>
          </p:cNvPr>
          <p:cNvSpPr txBox="1"/>
          <p:nvPr/>
        </p:nvSpPr>
        <p:spPr>
          <a:xfrm>
            <a:off x="5153486" y="4445959"/>
            <a:ext cx="1891905" cy="400110"/>
          </a:xfrm>
          <a:prstGeom prst="rect">
            <a:avLst/>
          </a:prstGeom>
          <a:noFill/>
        </p:spPr>
        <p:txBody>
          <a:bodyPr wrap="square" rtlCol="0">
            <a:spAutoFit/>
          </a:bodyPr>
          <a:lstStyle/>
          <a:p>
            <a:pPr algn="ctr"/>
            <a:r>
              <a:rPr lang="en-US" sz="2000" dirty="0"/>
              <a:t>Time/Sample</a:t>
            </a:r>
          </a:p>
        </p:txBody>
      </p:sp>
      <p:sp>
        <p:nvSpPr>
          <p:cNvPr id="132" name="Freeform 131">
            <a:extLst>
              <a:ext uri="{FF2B5EF4-FFF2-40B4-BE49-F238E27FC236}">
                <a16:creationId xmlns:a16="http://schemas.microsoft.com/office/drawing/2014/main" id="{CB93DE9F-42D6-7244-965B-8CBA36ADAA65}"/>
              </a:ext>
            </a:extLst>
          </p:cNvPr>
          <p:cNvSpPr/>
          <p:nvPr/>
        </p:nvSpPr>
        <p:spPr>
          <a:xfrm>
            <a:off x="2758698" y="1937288"/>
            <a:ext cx="1177871" cy="1859797"/>
          </a:xfrm>
          <a:custGeom>
            <a:avLst/>
            <a:gdLst>
              <a:gd name="connsiteX0" fmla="*/ 1177871 w 1177871"/>
              <a:gd name="connsiteY0" fmla="*/ 0 h 1859797"/>
              <a:gd name="connsiteX1" fmla="*/ 0 w 1177871"/>
              <a:gd name="connsiteY1" fmla="*/ 1146875 h 1859797"/>
              <a:gd name="connsiteX2" fmla="*/ 1177871 w 1177871"/>
              <a:gd name="connsiteY2" fmla="*/ 1859797 h 1859797"/>
            </a:gdLst>
            <a:ahLst/>
            <a:cxnLst>
              <a:cxn ang="0">
                <a:pos x="connsiteX0" y="connsiteY0"/>
              </a:cxn>
              <a:cxn ang="0">
                <a:pos x="connsiteX1" y="connsiteY1"/>
              </a:cxn>
              <a:cxn ang="0">
                <a:pos x="connsiteX2" y="connsiteY2"/>
              </a:cxn>
            </a:cxnLst>
            <a:rect l="l" t="t" r="r" b="b"/>
            <a:pathLst>
              <a:path w="1177871" h="1859797">
                <a:moveTo>
                  <a:pt x="1177871" y="0"/>
                </a:moveTo>
                <a:cubicBezTo>
                  <a:pt x="588935" y="418454"/>
                  <a:pt x="0" y="836909"/>
                  <a:pt x="0" y="1146875"/>
                </a:cubicBezTo>
                <a:cubicBezTo>
                  <a:pt x="0" y="1456841"/>
                  <a:pt x="588935" y="1658319"/>
                  <a:pt x="1177871" y="1859797"/>
                </a:cubicBezTo>
              </a:path>
            </a:pathLst>
          </a:custGeom>
          <a:ln w="53975">
            <a:solidFill>
              <a:schemeClr val="accent2">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4" name="Freeform 133">
            <a:extLst>
              <a:ext uri="{FF2B5EF4-FFF2-40B4-BE49-F238E27FC236}">
                <a16:creationId xmlns:a16="http://schemas.microsoft.com/office/drawing/2014/main" id="{EFB90515-113F-C542-8FB4-DDA2B159F266}"/>
              </a:ext>
            </a:extLst>
          </p:cNvPr>
          <p:cNvSpPr/>
          <p:nvPr/>
        </p:nvSpPr>
        <p:spPr>
          <a:xfrm>
            <a:off x="3034717" y="2151581"/>
            <a:ext cx="1177871" cy="2993260"/>
          </a:xfrm>
          <a:custGeom>
            <a:avLst/>
            <a:gdLst>
              <a:gd name="connsiteX0" fmla="*/ 1177871 w 1177871"/>
              <a:gd name="connsiteY0" fmla="*/ 0 h 1859797"/>
              <a:gd name="connsiteX1" fmla="*/ 0 w 1177871"/>
              <a:gd name="connsiteY1" fmla="*/ 1146875 h 1859797"/>
              <a:gd name="connsiteX2" fmla="*/ 1177871 w 1177871"/>
              <a:gd name="connsiteY2" fmla="*/ 1859797 h 1859797"/>
            </a:gdLst>
            <a:ahLst/>
            <a:cxnLst>
              <a:cxn ang="0">
                <a:pos x="connsiteX0" y="connsiteY0"/>
              </a:cxn>
              <a:cxn ang="0">
                <a:pos x="connsiteX1" y="connsiteY1"/>
              </a:cxn>
              <a:cxn ang="0">
                <a:pos x="connsiteX2" y="connsiteY2"/>
              </a:cxn>
            </a:cxnLst>
            <a:rect l="l" t="t" r="r" b="b"/>
            <a:pathLst>
              <a:path w="1177871" h="1859797">
                <a:moveTo>
                  <a:pt x="1177871" y="0"/>
                </a:moveTo>
                <a:cubicBezTo>
                  <a:pt x="588935" y="418454"/>
                  <a:pt x="0" y="836909"/>
                  <a:pt x="0" y="1146875"/>
                </a:cubicBezTo>
                <a:cubicBezTo>
                  <a:pt x="0" y="1456841"/>
                  <a:pt x="588935" y="1658319"/>
                  <a:pt x="1177871" y="1859797"/>
                </a:cubicBezTo>
              </a:path>
            </a:pathLst>
          </a:custGeom>
          <a:ln w="53975">
            <a:solidFill>
              <a:schemeClr val="accent2">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5" name="Freeform 134">
            <a:extLst>
              <a:ext uri="{FF2B5EF4-FFF2-40B4-BE49-F238E27FC236}">
                <a16:creationId xmlns:a16="http://schemas.microsoft.com/office/drawing/2014/main" id="{233611E7-EE7D-9343-9518-61C5CCF982F1}"/>
              </a:ext>
            </a:extLst>
          </p:cNvPr>
          <p:cNvSpPr/>
          <p:nvPr/>
        </p:nvSpPr>
        <p:spPr>
          <a:xfrm>
            <a:off x="3310275" y="2319675"/>
            <a:ext cx="1177871" cy="3986558"/>
          </a:xfrm>
          <a:custGeom>
            <a:avLst/>
            <a:gdLst>
              <a:gd name="connsiteX0" fmla="*/ 1177871 w 1177871"/>
              <a:gd name="connsiteY0" fmla="*/ 0 h 1859797"/>
              <a:gd name="connsiteX1" fmla="*/ 0 w 1177871"/>
              <a:gd name="connsiteY1" fmla="*/ 1146875 h 1859797"/>
              <a:gd name="connsiteX2" fmla="*/ 1177871 w 1177871"/>
              <a:gd name="connsiteY2" fmla="*/ 1859797 h 1859797"/>
            </a:gdLst>
            <a:ahLst/>
            <a:cxnLst>
              <a:cxn ang="0">
                <a:pos x="connsiteX0" y="connsiteY0"/>
              </a:cxn>
              <a:cxn ang="0">
                <a:pos x="connsiteX1" y="connsiteY1"/>
              </a:cxn>
              <a:cxn ang="0">
                <a:pos x="connsiteX2" y="connsiteY2"/>
              </a:cxn>
            </a:cxnLst>
            <a:rect l="l" t="t" r="r" b="b"/>
            <a:pathLst>
              <a:path w="1177871" h="1859797">
                <a:moveTo>
                  <a:pt x="1177871" y="0"/>
                </a:moveTo>
                <a:cubicBezTo>
                  <a:pt x="588935" y="418454"/>
                  <a:pt x="0" y="836909"/>
                  <a:pt x="0" y="1146875"/>
                </a:cubicBezTo>
                <a:cubicBezTo>
                  <a:pt x="0" y="1456841"/>
                  <a:pt x="588935" y="1658319"/>
                  <a:pt x="1177871" y="1859797"/>
                </a:cubicBezTo>
              </a:path>
            </a:pathLst>
          </a:custGeom>
          <a:ln w="53975">
            <a:solidFill>
              <a:schemeClr val="accent2">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102" name="Picture 101">
            <a:extLst>
              <a:ext uri="{FF2B5EF4-FFF2-40B4-BE49-F238E27FC236}">
                <a16:creationId xmlns:a16="http://schemas.microsoft.com/office/drawing/2014/main" id="{DD29AECF-5803-4F46-A5F4-36EDA27434B8}"/>
              </a:ext>
            </a:extLst>
          </p:cNvPr>
          <p:cNvPicPr>
            <a:picLocks noChangeAspect="1"/>
          </p:cNvPicPr>
          <p:nvPr/>
        </p:nvPicPr>
        <p:blipFill rotWithShape="1">
          <a:blip r:embed="rId2"/>
          <a:srcRect l="33004" t="23421" r="51672" b="34544"/>
          <a:stretch/>
        </p:blipFill>
        <p:spPr>
          <a:xfrm>
            <a:off x="1017116" y="3802847"/>
            <a:ext cx="975007" cy="934210"/>
          </a:xfrm>
          <a:prstGeom prst="rect">
            <a:avLst/>
          </a:prstGeom>
        </p:spPr>
      </p:pic>
      <p:pic>
        <p:nvPicPr>
          <p:cNvPr id="103" name="Picture 102">
            <a:extLst>
              <a:ext uri="{FF2B5EF4-FFF2-40B4-BE49-F238E27FC236}">
                <a16:creationId xmlns:a16="http://schemas.microsoft.com/office/drawing/2014/main" id="{CD079BDB-33FC-294E-BC0D-45D8C377ECCB}"/>
              </a:ext>
            </a:extLst>
          </p:cNvPr>
          <p:cNvPicPr>
            <a:picLocks noChangeAspect="1"/>
          </p:cNvPicPr>
          <p:nvPr/>
        </p:nvPicPr>
        <p:blipFill>
          <a:blip r:embed="rId2"/>
          <a:stretch>
            <a:fillRect/>
          </a:stretch>
        </p:blipFill>
        <p:spPr>
          <a:xfrm>
            <a:off x="96285" y="810958"/>
            <a:ext cx="3591578" cy="1254543"/>
          </a:xfrm>
          <a:prstGeom prst="rect">
            <a:avLst/>
          </a:prstGeom>
        </p:spPr>
      </p:pic>
      <p:cxnSp>
        <p:nvCxnSpPr>
          <p:cNvPr id="104" name="Straight Connector 103">
            <a:extLst>
              <a:ext uri="{FF2B5EF4-FFF2-40B4-BE49-F238E27FC236}">
                <a16:creationId xmlns:a16="http://schemas.microsoft.com/office/drawing/2014/main" id="{83C8C26C-E20F-CE47-BF21-B2901A738975}"/>
              </a:ext>
            </a:extLst>
          </p:cNvPr>
          <p:cNvCxnSpPr>
            <a:cxnSpLocks/>
          </p:cNvCxnSpPr>
          <p:nvPr/>
        </p:nvCxnSpPr>
        <p:spPr>
          <a:xfrm>
            <a:off x="4372690" y="679862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05" name="Straight Arrow Connector 104">
            <a:extLst>
              <a:ext uri="{FF2B5EF4-FFF2-40B4-BE49-F238E27FC236}">
                <a16:creationId xmlns:a16="http://schemas.microsoft.com/office/drawing/2014/main" id="{7B24CB84-D534-224B-9C0A-4E61FF591EFB}"/>
              </a:ext>
            </a:extLst>
          </p:cNvPr>
          <p:cNvCxnSpPr>
            <a:cxnSpLocks/>
          </p:cNvCxnSpPr>
          <p:nvPr/>
        </p:nvCxnSpPr>
        <p:spPr>
          <a:xfrm flipV="1">
            <a:off x="5171077" y="6363259"/>
            <a:ext cx="0" cy="439277"/>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a:extLst>
              <a:ext uri="{FF2B5EF4-FFF2-40B4-BE49-F238E27FC236}">
                <a16:creationId xmlns:a16="http://schemas.microsoft.com/office/drawing/2014/main" id="{8C46F197-B4A5-3A49-AB6F-5B02422C2004}"/>
              </a:ext>
            </a:extLst>
          </p:cNvPr>
          <p:cNvCxnSpPr/>
          <p:nvPr/>
        </p:nvCxnSpPr>
        <p:spPr>
          <a:xfrm>
            <a:off x="43697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21BAD94-CF40-634F-8309-D61A1F747B66}"/>
              </a:ext>
            </a:extLst>
          </p:cNvPr>
          <p:cNvCxnSpPr/>
          <p:nvPr/>
        </p:nvCxnSpPr>
        <p:spPr>
          <a:xfrm>
            <a:off x="46364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4FFE06-ECC8-5F4B-8A74-E477EDEC6AFB}"/>
              </a:ext>
            </a:extLst>
          </p:cNvPr>
          <p:cNvCxnSpPr/>
          <p:nvPr/>
        </p:nvCxnSpPr>
        <p:spPr>
          <a:xfrm>
            <a:off x="49031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DDCF3BB-1BD3-4149-82AE-FD9640A291DA}"/>
              </a:ext>
            </a:extLst>
          </p:cNvPr>
          <p:cNvCxnSpPr/>
          <p:nvPr/>
        </p:nvCxnSpPr>
        <p:spPr>
          <a:xfrm>
            <a:off x="51698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88F9947-F845-B24F-8E57-2A8469D7CF85}"/>
              </a:ext>
            </a:extLst>
          </p:cNvPr>
          <p:cNvCxnSpPr/>
          <p:nvPr/>
        </p:nvCxnSpPr>
        <p:spPr>
          <a:xfrm>
            <a:off x="54365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3E215B8-11F2-4B46-8A80-3D8D1D20F3C3}"/>
              </a:ext>
            </a:extLst>
          </p:cNvPr>
          <p:cNvCxnSpPr/>
          <p:nvPr/>
        </p:nvCxnSpPr>
        <p:spPr>
          <a:xfrm>
            <a:off x="57032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E934455-D8A9-9B4C-8344-706596895857}"/>
              </a:ext>
            </a:extLst>
          </p:cNvPr>
          <p:cNvCxnSpPr/>
          <p:nvPr/>
        </p:nvCxnSpPr>
        <p:spPr>
          <a:xfrm>
            <a:off x="59699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B350F3D-E90D-1E4A-83E5-1945B504F802}"/>
              </a:ext>
            </a:extLst>
          </p:cNvPr>
          <p:cNvCxnSpPr/>
          <p:nvPr/>
        </p:nvCxnSpPr>
        <p:spPr>
          <a:xfrm>
            <a:off x="62366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538006B-84C8-A049-BDD9-27243F034B8D}"/>
              </a:ext>
            </a:extLst>
          </p:cNvPr>
          <p:cNvCxnSpPr/>
          <p:nvPr/>
        </p:nvCxnSpPr>
        <p:spPr>
          <a:xfrm>
            <a:off x="65033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8BF7677-7E70-1940-AB76-6A565B17FFA3}"/>
              </a:ext>
            </a:extLst>
          </p:cNvPr>
          <p:cNvCxnSpPr/>
          <p:nvPr/>
        </p:nvCxnSpPr>
        <p:spPr>
          <a:xfrm>
            <a:off x="6770064"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BCFBB01-1760-4440-A1EF-DDB4325DCBEE}"/>
              </a:ext>
            </a:extLst>
          </p:cNvPr>
          <p:cNvCxnSpPr>
            <a:cxnSpLocks/>
          </p:cNvCxnSpPr>
          <p:nvPr/>
        </p:nvCxnSpPr>
        <p:spPr>
          <a:xfrm flipH="1">
            <a:off x="2990416" y="679862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44" name="Straight Connector 143">
            <a:extLst>
              <a:ext uri="{FF2B5EF4-FFF2-40B4-BE49-F238E27FC236}">
                <a16:creationId xmlns:a16="http://schemas.microsoft.com/office/drawing/2014/main" id="{7EBA014D-BA0C-9742-A662-6EE5B6819A68}"/>
              </a:ext>
            </a:extLst>
          </p:cNvPr>
          <p:cNvCxnSpPr/>
          <p:nvPr/>
        </p:nvCxnSpPr>
        <p:spPr>
          <a:xfrm flipH="1">
            <a:off x="4178130"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966573C-7647-384D-BE6E-E6F908B0316D}"/>
              </a:ext>
            </a:extLst>
          </p:cNvPr>
          <p:cNvCxnSpPr/>
          <p:nvPr/>
        </p:nvCxnSpPr>
        <p:spPr>
          <a:xfrm flipH="1">
            <a:off x="3911430"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DF46A1E-0F3B-4C42-A3BB-A1858FA9652E}"/>
              </a:ext>
            </a:extLst>
          </p:cNvPr>
          <p:cNvCxnSpPr/>
          <p:nvPr/>
        </p:nvCxnSpPr>
        <p:spPr>
          <a:xfrm flipH="1">
            <a:off x="3644730"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7EC5334-69EF-9F45-B243-0DB4AD7125A7}"/>
              </a:ext>
            </a:extLst>
          </p:cNvPr>
          <p:cNvCxnSpPr/>
          <p:nvPr/>
        </p:nvCxnSpPr>
        <p:spPr>
          <a:xfrm flipH="1">
            <a:off x="3378030" y="6667402"/>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1BA12518-AAA8-DF42-8EDC-82BC8488CC75}"/>
              </a:ext>
            </a:extLst>
          </p:cNvPr>
          <p:cNvCxnSpPr>
            <a:cxnSpLocks/>
          </p:cNvCxnSpPr>
          <p:nvPr/>
        </p:nvCxnSpPr>
        <p:spPr>
          <a:xfrm flipV="1">
            <a:off x="5431163" y="6461296"/>
            <a:ext cx="0" cy="339376"/>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Arrow Connector 148">
            <a:extLst>
              <a:ext uri="{FF2B5EF4-FFF2-40B4-BE49-F238E27FC236}">
                <a16:creationId xmlns:a16="http://schemas.microsoft.com/office/drawing/2014/main" id="{0C5377E2-637E-0F4A-B285-ABFAB3AFC22D}"/>
              </a:ext>
            </a:extLst>
          </p:cNvPr>
          <p:cNvCxnSpPr>
            <a:cxnSpLocks/>
          </p:cNvCxnSpPr>
          <p:nvPr/>
        </p:nvCxnSpPr>
        <p:spPr>
          <a:xfrm flipV="1">
            <a:off x="5703264" y="6607286"/>
            <a:ext cx="0" cy="160117"/>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Arrow Connector 149">
            <a:extLst>
              <a:ext uri="{FF2B5EF4-FFF2-40B4-BE49-F238E27FC236}">
                <a16:creationId xmlns:a16="http://schemas.microsoft.com/office/drawing/2014/main" id="{C66A62D5-6F16-3A40-AA03-C51A00CCD809}"/>
              </a:ext>
            </a:extLst>
          </p:cNvPr>
          <p:cNvCxnSpPr>
            <a:cxnSpLocks/>
          </p:cNvCxnSpPr>
          <p:nvPr/>
        </p:nvCxnSpPr>
        <p:spPr>
          <a:xfrm flipV="1">
            <a:off x="5975365" y="6572590"/>
            <a:ext cx="0" cy="236167"/>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Arrow Connector 150">
            <a:extLst>
              <a:ext uri="{FF2B5EF4-FFF2-40B4-BE49-F238E27FC236}">
                <a16:creationId xmlns:a16="http://schemas.microsoft.com/office/drawing/2014/main" id="{0263C44C-AAA7-BE42-B5EB-89468FF70E3F}"/>
              </a:ext>
            </a:extLst>
          </p:cNvPr>
          <p:cNvCxnSpPr>
            <a:cxnSpLocks/>
          </p:cNvCxnSpPr>
          <p:nvPr/>
        </p:nvCxnSpPr>
        <p:spPr>
          <a:xfrm flipV="1">
            <a:off x="6247466" y="6590473"/>
            <a:ext cx="0" cy="193742"/>
          </a:xfrm>
          <a:prstGeom prst="straightConnector1">
            <a:avLst/>
          </a:prstGeom>
          <a:solidFill>
            <a:schemeClr val="accent6">
              <a:lumMod val="60000"/>
              <a:lumOff val="40000"/>
            </a:schemeClr>
          </a:solidFill>
          <a:ln w="47625">
            <a:solidFill>
              <a:srgbClr val="0070C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a:extLst>
              <a:ext uri="{FF2B5EF4-FFF2-40B4-BE49-F238E27FC236}">
                <a16:creationId xmlns:a16="http://schemas.microsoft.com/office/drawing/2014/main" id="{7EF87C1D-A775-9F4E-939A-F4DC395E6332}"/>
              </a:ext>
            </a:extLst>
          </p:cNvPr>
          <p:cNvCxnSpPr>
            <a:cxnSpLocks/>
          </p:cNvCxnSpPr>
          <p:nvPr/>
        </p:nvCxnSpPr>
        <p:spPr>
          <a:xfrm>
            <a:off x="4059046" y="5637237"/>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53" name="Straight Arrow Connector 152">
            <a:extLst>
              <a:ext uri="{FF2B5EF4-FFF2-40B4-BE49-F238E27FC236}">
                <a16:creationId xmlns:a16="http://schemas.microsoft.com/office/drawing/2014/main" id="{3A91178F-37FC-0049-BBF5-865994BD4FD1}"/>
              </a:ext>
            </a:extLst>
          </p:cNvPr>
          <p:cNvCxnSpPr>
            <a:cxnSpLocks/>
          </p:cNvCxnSpPr>
          <p:nvPr/>
        </p:nvCxnSpPr>
        <p:spPr>
          <a:xfrm flipV="1">
            <a:off x="4857433" y="4846426"/>
            <a:ext cx="0" cy="778207"/>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54" name="Straight Connector 153">
            <a:extLst>
              <a:ext uri="{FF2B5EF4-FFF2-40B4-BE49-F238E27FC236}">
                <a16:creationId xmlns:a16="http://schemas.microsoft.com/office/drawing/2014/main" id="{5B5BF5FE-4F88-EA47-BC7D-E2BF92E15E2C}"/>
              </a:ext>
            </a:extLst>
          </p:cNvPr>
          <p:cNvCxnSpPr/>
          <p:nvPr/>
        </p:nvCxnSpPr>
        <p:spPr>
          <a:xfrm>
            <a:off x="40561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91D7AD7-9676-814C-B1AF-CC156EF645A7}"/>
              </a:ext>
            </a:extLst>
          </p:cNvPr>
          <p:cNvCxnSpPr/>
          <p:nvPr/>
        </p:nvCxnSpPr>
        <p:spPr>
          <a:xfrm>
            <a:off x="43228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FA7BA54-FBC4-AE4E-BEF1-0D4DC05799A1}"/>
              </a:ext>
            </a:extLst>
          </p:cNvPr>
          <p:cNvCxnSpPr/>
          <p:nvPr/>
        </p:nvCxnSpPr>
        <p:spPr>
          <a:xfrm>
            <a:off x="45895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A4184F3-5899-F941-86D1-BF7331DCC7AA}"/>
              </a:ext>
            </a:extLst>
          </p:cNvPr>
          <p:cNvCxnSpPr/>
          <p:nvPr/>
        </p:nvCxnSpPr>
        <p:spPr>
          <a:xfrm>
            <a:off x="48562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0CA7924-145C-1249-B856-82D92B4215BB}"/>
              </a:ext>
            </a:extLst>
          </p:cNvPr>
          <p:cNvCxnSpPr/>
          <p:nvPr/>
        </p:nvCxnSpPr>
        <p:spPr>
          <a:xfrm>
            <a:off x="51229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A56AB41-B766-4B4B-BA51-5E360E28C429}"/>
              </a:ext>
            </a:extLst>
          </p:cNvPr>
          <p:cNvCxnSpPr/>
          <p:nvPr/>
        </p:nvCxnSpPr>
        <p:spPr>
          <a:xfrm>
            <a:off x="53896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C95E4FE-A2D8-9B4F-9C0C-0AE364CFC3DD}"/>
              </a:ext>
            </a:extLst>
          </p:cNvPr>
          <p:cNvCxnSpPr/>
          <p:nvPr/>
        </p:nvCxnSpPr>
        <p:spPr>
          <a:xfrm>
            <a:off x="56563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9132A1F-0CED-2044-95E3-9214EC32F7BA}"/>
              </a:ext>
            </a:extLst>
          </p:cNvPr>
          <p:cNvCxnSpPr/>
          <p:nvPr/>
        </p:nvCxnSpPr>
        <p:spPr>
          <a:xfrm>
            <a:off x="59230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55DCE6B-9E30-094C-9241-05C9122E5403}"/>
              </a:ext>
            </a:extLst>
          </p:cNvPr>
          <p:cNvCxnSpPr/>
          <p:nvPr/>
        </p:nvCxnSpPr>
        <p:spPr>
          <a:xfrm>
            <a:off x="61897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806A568-EA3D-B449-B0F5-68FA9AC4EEA9}"/>
              </a:ext>
            </a:extLst>
          </p:cNvPr>
          <p:cNvCxnSpPr/>
          <p:nvPr/>
        </p:nvCxnSpPr>
        <p:spPr>
          <a:xfrm>
            <a:off x="6456420"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CA8C743-45FA-D348-902A-90B70EC1E27A}"/>
              </a:ext>
            </a:extLst>
          </p:cNvPr>
          <p:cNvCxnSpPr>
            <a:cxnSpLocks/>
          </p:cNvCxnSpPr>
          <p:nvPr/>
        </p:nvCxnSpPr>
        <p:spPr>
          <a:xfrm flipH="1">
            <a:off x="2676772" y="5637237"/>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65" name="Straight Connector 164">
            <a:extLst>
              <a:ext uri="{FF2B5EF4-FFF2-40B4-BE49-F238E27FC236}">
                <a16:creationId xmlns:a16="http://schemas.microsoft.com/office/drawing/2014/main" id="{2D056F26-E211-DD40-ADCE-C97E17E5B9E3}"/>
              </a:ext>
            </a:extLst>
          </p:cNvPr>
          <p:cNvCxnSpPr/>
          <p:nvPr/>
        </p:nvCxnSpPr>
        <p:spPr>
          <a:xfrm flipH="1">
            <a:off x="38644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45C725A-D859-1347-9285-3C3AE7B478F9}"/>
              </a:ext>
            </a:extLst>
          </p:cNvPr>
          <p:cNvCxnSpPr/>
          <p:nvPr/>
        </p:nvCxnSpPr>
        <p:spPr>
          <a:xfrm flipH="1">
            <a:off x="35977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210112F-09DD-D444-A468-17232D1114B4}"/>
              </a:ext>
            </a:extLst>
          </p:cNvPr>
          <p:cNvCxnSpPr/>
          <p:nvPr/>
        </p:nvCxnSpPr>
        <p:spPr>
          <a:xfrm flipH="1">
            <a:off x="33310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9141BCA-ABE1-D345-9E17-5BF51A760EBE}"/>
              </a:ext>
            </a:extLst>
          </p:cNvPr>
          <p:cNvCxnSpPr/>
          <p:nvPr/>
        </p:nvCxnSpPr>
        <p:spPr>
          <a:xfrm flipH="1">
            <a:off x="3064386" y="5506010"/>
            <a:ext cx="0" cy="1947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9ABE213-E00B-1543-8939-D1B68E0EB560}"/>
              </a:ext>
            </a:extLst>
          </p:cNvPr>
          <p:cNvCxnSpPr>
            <a:cxnSpLocks/>
          </p:cNvCxnSpPr>
          <p:nvPr/>
        </p:nvCxnSpPr>
        <p:spPr>
          <a:xfrm flipV="1">
            <a:off x="5117519" y="5060492"/>
            <a:ext cx="0" cy="601228"/>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0" name="Straight Arrow Connector 169">
            <a:extLst>
              <a:ext uri="{FF2B5EF4-FFF2-40B4-BE49-F238E27FC236}">
                <a16:creationId xmlns:a16="http://schemas.microsoft.com/office/drawing/2014/main" id="{BFBCC8A5-FAF7-4348-BE51-8CE7135724EC}"/>
              </a:ext>
            </a:extLst>
          </p:cNvPr>
          <p:cNvCxnSpPr>
            <a:cxnSpLocks/>
          </p:cNvCxnSpPr>
          <p:nvPr/>
        </p:nvCxnSpPr>
        <p:spPr>
          <a:xfrm flipV="1">
            <a:off x="5389620" y="5368623"/>
            <a:ext cx="0" cy="283658"/>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1" name="Straight Arrow Connector 170">
            <a:extLst>
              <a:ext uri="{FF2B5EF4-FFF2-40B4-BE49-F238E27FC236}">
                <a16:creationId xmlns:a16="http://schemas.microsoft.com/office/drawing/2014/main" id="{26FB23CF-42B6-F247-AD20-E125D155FFCF}"/>
              </a:ext>
            </a:extLst>
          </p:cNvPr>
          <p:cNvCxnSpPr>
            <a:cxnSpLocks/>
          </p:cNvCxnSpPr>
          <p:nvPr/>
        </p:nvCxnSpPr>
        <p:spPr>
          <a:xfrm flipV="1">
            <a:off x="5661721" y="5227099"/>
            <a:ext cx="0" cy="418389"/>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72" name="Straight Arrow Connector 171">
            <a:extLst>
              <a:ext uri="{FF2B5EF4-FFF2-40B4-BE49-F238E27FC236}">
                <a16:creationId xmlns:a16="http://schemas.microsoft.com/office/drawing/2014/main" id="{10D4B29F-7BE4-9D40-B257-EF09D433449D}"/>
              </a:ext>
            </a:extLst>
          </p:cNvPr>
          <p:cNvCxnSpPr>
            <a:cxnSpLocks/>
          </p:cNvCxnSpPr>
          <p:nvPr/>
        </p:nvCxnSpPr>
        <p:spPr>
          <a:xfrm flipV="1">
            <a:off x="5933822" y="5368623"/>
            <a:ext cx="0" cy="283658"/>
          </a:xfrm>
          <a:prstGeom prst="straightConnector1">
            <a:avLst/>
          </a:prstGeom>
          <a:solidFill>
            <a:schemeClr val="accent6">
              <a:lumMod val="60000"/>
              <a:lumOff val="40000"/>
            </a:schemeClr>
          </a:solidFill>
          <a:ln w="47625">
            <a:solidFill>
              <a:srgbClr val="7030A0"/>
            </a:solidFill>
            <a:tailEnd type="arrow"/>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91566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pic>
        <p:nvPicPr>
          <p:cNvPr id="5" name="Picture 4">
            <a:extLst>
              <a:ext uri="{FF2B5EF4-FFF2-40B4-BE49-F238E27FC236}">
                <a16:creationId xmlns:a16="http://schemas.microsoft.com/office/drawing/2014/main" id="{080379A1-3E33-B74B-B315-0D889A287EAB}"/>
              </a:ext>
            </a:extLst>
          </p:cNvPr>
          <p:cNvPicPr>
            <a:picLocks noChangeAspect="1"/>
          </p:cNvPicPr>
          <p:nvPr/>
        </p:nvPicPr>
        <p:blipFill>
          <a:blip r:embed="rId2"/>
          <a:stretch>
            <a:fillRect/>
          </a:stretch>
        </p:blipFill>
        <p:spPr>
          <a:xfrm>
            <a:off x="170405" y="1040305"/>
            <a:ext cx="5359938" cy="1282805"/>
          </a:xfrm>
          <a:prstGeom prst="rect">
            <a:avLst/>
          </a:prstGeom>
        </p:spPr>
      </p:pic>
    </p:spTree>
    <p:extLst>
      <p:ext uri="{BB962C8B-B14F-4D97-AF65-F5344CB8AC3E}">
        <p14:creationId xmlns:p14="http://schemas.microsoft.com/office/powerpoint/2010/main" val="2090429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pic>
        <p:nvPicPr>
          <p:cNvPr id="9" name="Picture 8">
            <a:extLst>
              <a:ext uri="{FF2B5EF4-FFF2-40B4-BE49-F238E27FC236}">
                <a16:creationId xmlns:a16="http://schemas.microsoft.com/office/drawing/2014/main" id="{A92A2681-1DBD-314B-82CD-4338855F312B}"/>
              </a:ext>
            </a:extLst>
          </p:cNvPr>
          <p:cNvPicPr>
            <a:picLocks noChangeAspect="1"/>
          </p:cNvPicPr>
          <p:nvPr/>
        </p:nvPicPr>
        <p:blipFill>
          <a:blip r:embed="rId2"/>
          <a:stretch>
            <a:fillRect/>
          </a:stretch>
        </p:blipFill>
        <p:spPr>
          <a:xfrm>
            <a:off x="2525395" y="3758386"/>
            <a:ext cx="4093210" cy="1271270"/>
          </a:xfrm>
          <a:prstGeom prst="rect">
            <a:avLst/>
          </a:prstGeom>
        </p:spPr>
      </p:pic>
      <p:pic>
        <p:nvPicPr>
          <p:cNvPr id="11" name="Picture 10">
            <a:extLst>
              <a:ext uri="{FF2B5EF4-FFF2-40B4-BE49-F238E27FC236}">
                <a16:creationId xmlns:a16="http://schemas.microsoft.com/office/drawing/2014/main" id="{595AA0B3-0CB2-E241-B4E9-75448395FA76}"/>
              </a:ext>
            </a:extLst>
          </p:cNvPr>
          <p:cNvPicPr>
            <a:picLocks noChangeAspect="1"/>
          </p:cNvPicPr>
          <p:nvPr/>
        </p:nvPicPr>
        <p:blipFill>
          <a:blip r:embed="rId3"/>
          <a:stretch>
            <a:fillRect/>
          </a:stretch>
        </p:blipFill>
        <p:spPr>
          <a:xfrm>
            <a:off x="1720850" y="5367472"/>
            <a:ext cx="5702300" cy="1206500"/>
          </a:xfrm>
          <a:prstGeom prst="rect">
            <a:avLst/>
          </a:prstGeom>
        </p:spPr>
      </p:pic>
      <p:grpSp>
        <p:nvGrpSpPr>
          <p:cNvPr id="2" name="Group 1">
            <a:extLst>
              <a:ext uri="{FF2B5EF4-FFF2-40B4-BE49-F238E27FC236}">
                <a16:creationId xmlns:a16="http://schemas.microsoft.com/office/drawing/2014/main" id="{ECCE2573-AA0A-6740-98E8-1DAC76BCDA46}"/>
              </a:ext>
            </a:extLst>
          </p:cNvPr>
          <p:cNvGrpSpPr/>
          <p:nvPr/>
        </p:nvGrpSpPr>
        <p:grpSpPr>
          <a:xfrm>
            <a:off x="697421" y="2517947"/>
            <a:ext cx="5234558" cy="891286"/>
            <a:chOff x="697421" y="2517947"/>
            <a:chExt cx="5234558" cy="891286"/>
          </a:xfrm>
        </p:grpSpPr>
        <p:pic>
          <p:nvPicPr>
            <p:cNvPr id="7" name="Picture 6">
              <a:extLst>
                <a:ext uri="{FF2B5EF4-FFF2-40B4-BE49-F238E27FC236}">
                  <a16:creationId xmlns:a16="http://schemas.microsoft.com/office/drawing/2014/main" id="{5776350C-6D2A-C34B-9127-EAE468DE1C0B}"/>
                </a:ext>
              </a:extLst>
            </p:cNvPr>
            <p:cNvPicPr>
              <a:picLocks noChangeAspect="1"/>
            </p:cNvPicPr>
            <p:nvPr/>
          </p:nvPicPr>
          <p:blipFill>
            <a:blip r:embed="rId4"/>
            <a:stretch>
              <a:fillRect/>
            </a:stretch>
          </p:blipFill>
          <p:spPr>
            <a:xfrm>
              <a:off x="3212020" y="2517947"/>
              <a:ext cx="2719959" cy="891286"/>
            </a:xfrm>
            <a:prstGeom prst="rect">
              <a:avLst/>
            </a:prstGeom>
          </p:spPr>
        </p:pic>
        <p:sp>
          <p:nvSpPr>
            <p:cNvPr id="8" name="TextBox 7">
              <a:extLst>
                <a:ext uri="{FF2B5EF4-FFF2-40B4-BE49-F238E27FC236}">
                  <a16:creationId xmlns:a16="http://schemas.microsoft.com/office/drawing/2014/main" id="{68C2835D-C84E-9C43-AC76-21714EE84148}"/>
                </a:ext>
              </a:extLst>
            </p:cNvPr>
            <p:cNvSpPr txBox="1"/>
            <p:nvPr/>
          </p:nvSpPr>
          <p:spPr>
            <a:xfrm>
              <a:off x="697421" y="2721773"/>
              <a:ext cx="2914080" cy="461665"/>
            </a:xfrm>
            <a:prstGeom prst="rect">
              <a:avLst/>
            </a:prstGeom>
            <a:noFill/>
          </p:spPr>
          <p:txBody>
            <a:bodyPr wrap="square" rtlCol="0">
              <a:spAutoFit/>
            </a:bodyPr>
            <a:lstStyle/>
            <a:p>
              <a:pPr algn="ctr"/>
              <a:r>
                <a:rPr lang="en-US" sz="2400" dirty="0"/>
                <a:t>Impulse response,</a:t>
              </a:r>
            </a:p>
          </p:txBody>
        </p:sp>
      </p:grpSp>
      <p:grpSp>
        <p:nvGrpSpPr>
          <p:cNvPr id="5" name="Group 4">
            <a:extLst>
              <a:ext uri="{FF2B5EF4-FFF2-40B4-BE49-F238E27FC236}">
                <a16:creationId xmlns:a16="http://schemas.microsoft.com/office/drawing/2014/main" id="{A3E44B8D-3ABB-104F-817B-9831BDCD4593}"/>
              </a:ext>
            </a:extLst>
          </p:cNvPr>
          <p:cNvGrpSpPr/>
          <p:nvPr/>
        </p:nvGrpSpPr>
        <p:grpSpPr>
          <a:xfrm>
            <a:off x="297940" y="6137329"/>
            <a:ext cx="3427286" cy="667475"/>
            <a:chOff x="297940" y="6137329"/>
            <a:chExt cx="3427286" cy="667475"/>
          </a:xfrm>
        </p:grpSpPr>
        <p:sp>
          <p:nvSpPr>
            <p:cNvPr id="10" name="TextBox 9">
              <a:extLst>
                <a:ext uri="{FF2B5EF4-FFF2-40B4-BE49-F238E27FC236}">
                  <a16:creationId xmlns:a16="http://schemas.microsoft.com/office/drawing/2014/main" id="{621748B8-9F14-984D-B992-5CC2CC19051C}"/>
                </a:ext>
              </a:extLst>
            </p:cNvPr>
            <p:cNvSpPr txBox="1"/>
            <p:nvPr/>
          </p:nvSpPr>
          <p:spPr>
            <a:xfrm>
              <a:off x="297940" y="6343139"/>
              <a:ext cx="2914080" cy="461665"/>
            </a:xfrm>
            <a:prstGeom prst="rect">
              <a:avLst/>
            </a:prstGeom>
            <a:noFill/>
          </p:spPr>
          <p:txBody>
            <a:bodyPr wrap="square" rtlCol="0">
              <a:spAutoFit/>
            </a:bodyPr>
            <a:lstStyle/>
            <a:p>
              <a:pPr algn="ctr"/>
              <a:r>
                <a:rPr lang="en-US" sz="2400" dirty="0"/>
                <a:t>Convolution</a:t>
              </a:r>
            </a:p>
          </p:txBody>
        </p:sp>
        <p:sp>
          <p:nvSpPr>
            <p:cNvPr id="4" name="Freeform 3">
              <a:extLst>
                <a:ext uri="{FF2B5EF4-FFF2-40B4-BE49-F238E27FC236}">
                  <a16:creationId xmlns:a16="http://schemas.microsoft.com/office/drawing/2014/main" id="{74C81C8B-6D40-204D-AF50-EDF3B4B8BE74}"/>
                </a:ext>
              </a:extLst>
            </p:cNvPr>
            <p:cNvSpPr/>
            <p:nvPr/>
          </p:nvSpPr>
          <p:spPr>
            <a:xfrm>
              <a:off x="2598077" y="6137329"/>
              <a:ext cx="1127149" cy="449451"/>
            </a:xfrm>
            <a:custGeom>
              <a:avLst/>
              <a:gdLst>
                <a:gd name="connsiteX0" fmla="*/ 0 w 1363850"/>
                <a:gd name="connsiteY0" fmla="*/ 449451 h 449451"/>
                <a:gd name="connsiteX1" fmla="*/ 1053884 w 1363850"/>
                <a:gd name="connsiteY1" fmla="*/ 309966 h 449451"/>
                <a:gd name="connsiteX2" fmla="*/ 1363850 w 1363850"/>
                <a:gd name="connsiteY2" fmla="*/ 0 h 449451"/>
              </a:gdLst>
              <a:ahLst/>
              <a:cxnLst>
                <a:cxn ang="0">
                  <a:pos x="connsiteX0" y="connsiteY0"/>
                </a:cxn>
                <a:cxn ang="0">
                  <a:pos x="connsiteX1" y="connsiteY1"/>
                </a:cxn>
                <a:cxn ang="0">
                  <a:pos x="connsiteX2" y="connsiteY2"/>
                </a:cxn>
              </a:cxnLst>
              <a:rect l="l" t="t" r="r" b="b"/>
              <a:pathLst>
                <a:path w="1363850" h="449451">
                  <a:moveTo>
                    <a:pt x="0" y="449451"/>
                  </a:moveTo>
                  <a:cubicBezTo>
                    <a:pt x="413288" y="417162"/>
                    <a:pt x="826576" y="384874"/>
                    <a:pt x="1053884" y="309966"/>
                  </a:cubicBezTo>
                  <a:cubicBezTo>
                    <a:pt x="1281192" y="235058"/>
                    <a:pt x="1322521" y="117529"/>
                    <a:pt x="1363850" y="0"/>
                  </a:cubicBezTo>
                </a:path>
              </a:pathLst>
            </a:custGeom>
            <a:noFill/>
            <a:ln w="25400">
              <a:solidFill>
                <a:schemeClr val="accent2">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B71F4BB9-64D4-F64D-8A5A-E7D08D1F1C2B}"/>
              </a:ext>
            </a:extLst>
          </p:cNvPr>
          <p:cNvPicPr>
            <a:picLocks noChangeAspect="1"/>
          </p:cNvPicPr>
          <p:nvPr/>
        </p:nvPicPr>
        <p:blipFill>
          <a:blip r:embed="rId5"/>
          <a:stretch>
            <a:fillRect/>
          </a:stretch>
        </p:blipFill>
        <p:spPr>
          <a:xfrm>
            <a:off x="170405" y="1040305"/>
            <a:ext cx="5359938" cy="1282805"/>
          </a:xfrm>
          <a:prstGeom prst="rect">
            <a:avLst/>
          </a:prstGeom>
        </p:spPr>
      </p:pic>
      <p:pic>
        <p:nvPicPr>
          <p:cNvPr id="14" name="Picture 13">
            <a:extLst>
              <a:ext uri="{FF2B5EF4-FFF2-40B4-BE49-F238E27FC236}">
                <a16:creationId xmlns:a16="http://schemas.microsoft.com/office/drawing/2014/main" id="{5D513419-BD60-AE48-97FE-E79CCDBACEF9}"/>
              </a:ext>
            </a:extLst>
          </p:cNvPr>
          <p:cNvPicPr>
            <a:picLocks noChangeAspect="1"/>
          </p:cNvPicPr>
          <p:nvPr/>
        </p:nvPicPr>
        <p:blipFill rotWithShape="1">
          <a:blip r:embed="rId6"/>
          <a:srcRect l="55308"/>
          <a:stretch/>
        </p:blipFill>
        <p:spPr>
          <a:xfrm>
            <a:off x="5424407" y="875916"/>
            <a:ext cx="4045134" cy="1690370"/>
          </a:xfrm>
          <a:prstGeom prst="rect">
            <a:avLst/>
          </a:prstGeom>
        </p:spPr>
      </p:pic>
    </p:spTree>
    <p:extLst>
      <p:ext uri="{BB962C8B-B14F-4D97-AF65-F5344CB8AC3E}">
        <p14:creationId xmlns:p14="http://schemas.microsoft.com/office/powerpoint/2010/main" val="159401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B587A-719C-4E41-8464-12EF690BC62B}"/>
              </a:ext>
            </a:extLst>
          </p:cNvPr>
          <p:cNvSpPr txBox="1"/>
          <p:nvPr/>
        </p:nvSpPr>
        <p:spPr>
          <a:xfrm>
            <a:off x="3526695" y="1570771"/>
            <a:ext cx="2014409" cy="461665"/>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400" dirty="0">
                <a:solidFill>
                  <a:schemeClr val="bg1"/>
                </a:solidFill>
              </a:rPr>
              <a:t>LTI System</a:t>
            </a:r>
          </a:p>
        </p:txBody>
      </p:sp>
      <p:sp>
        <p:nvSpPr>
          <p:cNvPr id="6" name="Freeform 5">
            <a:extLst>
              <a:ext uri="{FF2B5EF4-FFF2-40B4-BE49-F238E27FC236}">
                <a16:creationId xmlns:a16="http://schemas.microsoft.com/office/drawing/2014/main" id="{24DFF279-52E3-474F-AEFA-CCA9B73CD68E}"/>
              </a:ext>
            </a:extLst>
          </p:cNvPr>
          <p:cNvSpPr/>
          <p:nvPr/>
        </p:nvSpPr>
        <p:spPr>
          <a:xfrm rot="13102834">
            <a:off x="5643318" y="1514295"/>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Freeform 6">
            <a:extLst>
              <a:ext uri="{FF2B5EF4-FFF2-40B4-BE49-F238E27FC236}">
                <a16:creationId xmlns:a16="http://schemas.microsoft.com/office/drawing/2014/main" id="{DFD13129-3D8E-1B45-980A-F3E919F111DB}"/>
              </a:ext>
            </a:extLst>
          </p:cNvPr>
          <p:cNvSpPr/>
          <p:nvPr/>
        </p:nvSpPr>
        <p:spPr>
          <a:xfrm rot="13102834">
            <a:off x="2719084" y="1540422"/>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TextBox 7">
            <a:extLst>
              <a:ext uri="{FF2B5EF4-FFF2-40B4-BE49-F238E27FC236}">
                <a16:creationId xmlns:a16="http://schemas.microsoft.com/office/drawing/2014/main" id="{A3A87912-E7F9-FF4F-B530-97FF04E901DE}"/>
              </a:ext>
            </a:extLst>
          </p:cNvPr>
          <p:cNvSpPr txBox="1"/>
          <p:nvPr/>
        </p:nvSpPr>
        <p:spPr>
          <a:xfrm>
            <a:off x="6568538" y="1592548"/>
            <a:ext cx="2314812"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Impulse Response</a:t>
            </a:r>
          </a:p>
        </p:txBody>
      </p:sp>
      <p:sp>
        <p:nvSpPr>
          <p:cNvPr id="9" name="TextBox 8">
            <a:extLst>
              <a:ext uri="{FF2B5EF4-FFF2-40B4-BE49-F238E27FC236}">
                <a16:creationId xmlns:a16="http://schemas.microsoft.com/office/drawing/2014/main" id="{CEE4FC9A-E215-6A48-ABD2-AEA512AF9C76}"/>
              </a:ext>
            </a:extLst>
          </p:cNvPr>
          <p:cNvSpPr txBox="1"/>
          <p:nvPr/>
        </p:nvSpPr>
        <p:spPr>
          <a:xfrm>
            <a:off x="1303117" y="1601624"/>
            <a:ext cx="1187865"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Impulse</a:t>
            </a:r>
          </a:p>
        </p:txBody>
      </p:sp>
      <p:sp>
        <p:nvSpPr>
          <p:cNvPr id="14" name="TextBox 13">
            <a:extLst>
              <a:ext uri="{FF2B5EF4-FFF2-40B4-BE49-F238E27FC236}">
                <a16:creationId xmlns:a16="http://schemas.microsoft.com/office/drawing/2014/main" id="{D2132005-3E27-6B44-B913-B3B4BACAF02A}"/>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a:t>
            </a:r>
          </a:p>
        </p:txBody>
      </p:sp>
      <p:pic>
        <p:nvPicPr>
          <p:cNvPr id="12" name="Picture 11">
            <a:extLst>
              <a:ext uri="{FF2B5EF4-FFF2-40B4-BE49-F238E27FC236}">
                <a16:creationId xmlns:a16="http://schemas.microsoft.com/office/drawing/2014/main" id="{30154234-43C4-CE48-97BE-6C9580560C3A}"/>
              </a:ext>
            </a:extLst>
          </p:cNvPr>
          <p:cNvPicPr>
            <a:picLocks noChangeAspect="1"/>
          </p:cNvPicPr>
          <p:nvPr/>
        </p:nvPicPr>
        <p:blipFill rotWithShape="1">
          <a:blip r:embed="rId2"/>
          <a:srcRect l="59630" r="33759" b="50010"/>
          <a:stretch/>
        </p:blipFill>
        <p:spPr>
          <a:xfrm>
            <a:off x="4231681" y="760757"/>
            <a:ext cx="604434" cy="698351"/>
          </a:xfrm>
          <a:prstGeom prst="rect">
            <a:avLst/>
          </a:prstGeom>
        </p:spPr>
      </p:pic>
      <p:sp>
        <p:nvSpPr>
          <p:cNvPr id="10" name="TextBox 9">
            <a:extLst>
              <a:ext uri="{FF2B5EF4-FFF2-40B4-BE49-F238E27FC236}">
                <a16:creationId xmlns:a16="http://schemas.microsoft.com/office/drawing/2014/main" id="{F8DA11A2-F7DA-D643-AB59-581649D65826}"/>
              </a:ext>
            </a:extLst>
          </p:cNvPr>
          <p:cNvSpPr txBox="1"/>
          <p:nvPr/>
        </p:nvSpPr>
        <p:spPr>
          <a:xfrm>
            <a:off x="3526694" y="3453788"/>
            <a:ext cx="2014409" cy="461665"/>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400" dirty="0">
                <a:solidFill>
                  <a:schemeClr val="bg1"/>
                </a:solidFill>
              </a:rPr>
              <a:t>LTI System</a:t>
            </a:r>
          </a:p>
        </p:txBody>
      </p:sp>
      <p:sp>
        <p:nvSpPr>
          <p:cNvPr id="11" name="Freeform 10">
            <a:extLst>
              <a:ext uri="{FF2B5EF4-FFF2-40B4-BE49-F238E27FC236}">
                <a16:creationId xmlns:a16="http://schemas.microsoft.com/office/drawing/2014/main" id="{6CAA777E-7BC0-A141-BE3E-1CBDA3BBC855}"/>
              </a:ext>
            </a:extLst>
          </p:cNvPr>
          <p:cNvSpPr/>
          <p:nvPr/>
        </p:nvSpPr>
        <p:spPr>
          <a:xfrm rot="13102834">
            <a:off x="5643317" y="3397312"/>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 name="Freeform 12">
            <a:extLst>
              <a:ext uri="{FF2B5EF4-FFF2-40B4-BE49-F238E27FC236}">
                <a16:creationId xmlns:a16="http://schemas.microsoft.com/office/drawing/2014/main" id="{F0A07D09-3BEF-D04D-B7F6-0CB849B5E27F}"/>
              </a:ext>
            </a:extLst>
          </p:cNvPr>
          <p:cNvSpPr/>
          <p:nvPr/>
        </p:nvSpPr>
        <p:spPr>
          <a:xfrm rot="13102834">
            <a:off x="2719083" y="3423439"/>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 name="TextBox 14">
            <a:extLst>
              <a:ext uri="{FF2B5EF4-FFF2-40B4-BE49-F238E27FC236}">
                <a16:creationId xmlns:a16="http://schemas.microsoft.com/office/drawing/2014/main" id="{A26D42C1-98DC-8A4E-BB75-DD073317731D}"/>
              </a:ext>
            </a:extLst>
          </p:cNvPr>
          <p:cNvSpPr txBox="1"/>
          <p:nvPr/>
        </p:nvSpPr>
        <p:spPr>
          <a:xfrm>
            <a:off x="6683478" y="3884751"/>
            <a:ext cx="2314812"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Impulse Response</a:t>
            </a:r>
          </a:p>
        </p:txBody>
      </p:sp>
      <p:sp>
        <p:nvSpPr>
          <p:cNvPr id="16" name="TextBox 15">
            <a:extLst>
              <a:ext uri="{FF2B5EF4-FFF2-40B4-BE49-F238E27FC236}">
                <a16:creationId xmlns:a16="http://schemas.microsoft.com/office/drawing/2014/main" id="{6E8D2E28-9C51-9D4D-8FFB-76CD5E233AA4}"/>
              </a:ext>
            </a:extLst>
          </p:cNvPr>
          <p:cNvSpPr txBox="1"/>
          <p:nvPr/>
        </p:nvSpPr>
        <p:spPr>
          <a:xfrm>
            <a:off x="1303116" y="3484641"/>
            <a:ext cx="1187865"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Input</a:t>
            </a:r>
          </a:p>
        </p:txBody>
      </p:sp>
      <p:pic>
        <p:nvPicPr>
          <p:cNvPr id="17" name="Picture 16">
            <a:extLst>
              <a:ext uri="{FF2B5EF4-FFF2-40B4-BE49-F238E27FC236}">
                <a16:creationId xmlns:a16="http://schemas.microsoft.com/office/drawing/2014/main" id="{74E2BAC9-B21C-794A-9A45-65BBE177E4DF}"/>
              </a:ext>
            </a:extLst>
          </p:cNvPr>
          <p:cNvPicPr>
            <a:picLocks noChangeAspect="1"/>
          </p:cNvPicPr>
          <p:nvPr/>
        </p:nvPicPr>
        <p:blipFill rotWithShape="1">
          <a:blip r:embed="rId2"/>
          <a:srcRect l="59630" r="33759" b="50010"/>
          <a:stretch/>
        </p:blipFill>
        <p:spPr>
          <a:xfrm>
            <a:off x="4231680" y="2643774"/>
            <a:ext cx="604434" cy="698351"/>
          </a:xfrm>
          <a:prstGeom prst="rect">
            <a:avLst/>
          </a:prstGeom>
        </p:spPr>
      </p:pic>
      <p:sp>
        <p:nvSpPr>
          <p:cNvPr id="18" name="TextBox 17">
            <a:extLst>
              <a:ext uri="{FF2B5EF4-FFF2-40B4-BE49-F238E27FC236}">
                <a16:creationId xmlns:a16="http://schemas.microsoft.com/office/drawing/2014/main" id="{86A89842-6ED6-8142-BC60-1A94F063B99A}"/>
              </a:ext>
            </a:extLst>
          </p:cNvPr>
          <p:cNvSpPr txBox="1"/>
          <p:nvPr/>
        </p:nvSpPr>
        <p:spPr>
          <a:xfrm>
            <a:off x="7155915" y="3040375"/>
            <a:ext cx="1187865"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Input</a:t>
            </a:r>
          </a:p>
        </p:txBody>
      </p:sp>
      <p:sp>
        <p:nvSpPr>
          <p:cNvPr id="19" name="TextBox 18">
            <a:extLst>
              <a:ext uri="{FF2B5EF4-FFF2-40B4-BE49-F238E27FC236}">
                <a16:creationId xmlns:a16="http://schemas.microsoft.com/office/drawing/2014/main" id="{C5197DE3-B362-944E-9A55-C12986105DA9}"/>
              </a:ext>
            </a:extLst>
          </p:cNvPr>
          <p:cNvSpPr txBox="1"/>
          <p:nvPr/>
        </p:nvSpPr>
        <p:spPr>
          <a:xfrm>
            <a:off x="5086500" y="4863990"/>
            <a:ext cx="1632434" cy="400110"/>
          </a:xfrm>
          <a:prstGeom prst="rect">
            <a:avLst/>
          </a:prstGeom>
          <a:noFill/>
        </p:spPr>
        <p:txBody>
          <a:bodyPr wrap="square" rtlCol="0">
            <a:spAutoFit/>
          </a:bodyPr>
          <a:lstStyle/>
          <a:p>
            <a:pPr algn="ctr"/>
            <a:r>
              <a:rPr lang="en-US" sz="2000" dirty="0"/>
              <a:t>Convolution</a:t>
            </a:r>
          </a:p>
        </p:txBody>
      </p:sp>
      <p:sp>
        <p:nvSpPr>
          <p:cNvPr id="20" name="Freeform 19">
            <a:extLst>
              <a:ext uri="{FF2B5EF4-FFF2-40B4-BE49-F238E27FC236}">
                <a16:creationId xmlns:a16="http://schemas.microsoft.com/office/drawing/2014/main" id="{8DC878DA-3C6D-4048-B41F-84310B1805AA}"/>
              </a:ext>
            </a:extLst>
          </p:cNvPr>
          <p:cNvSpPr/>
          <p:nvPr/>
        </p:nvSpPr>
        <p:spPr>
          <a:xfrm rot="16855704" flipV="1">
            <a:off x="5972082" y="3837409"/>
            <a:ext cx="1422793" cy="887942"/>
          </a:xfrm>
          <a:custGeom>
            <a:avLst/>
            <a:gdLst>
              <a:gd name="connsiteX0" fmla="*/ 0 w 1841863"/>
              <a:gd name="connsiteY0" fmla="*/ 1567543 h 1567543"/>
              <a:gd name="connsiteX1" fmla="*/ 1410789 w 1841863"/>
              <a:gd name="connsiteY1" fmla="*/ 1214846 h 1567543"/>
              <a:gd name="connsiteX2" fmla="*/ 1841863 w 1841863"/>
              <a:gd name="connsiteY2" fmla="*/ 0 h 1567543"/>
            </a:gdLst>
            <a:ahLst/>
            <a:cxnLst>
              <a:cxn ang="0">
                <a:pos x="connsiteX0" y="connsiteY0"/>
              </a:cxn>
              <a:cxn ang="0">
                <a:pos x="connsiteX1" y="connsiteY1"/>
              </a:cxn>
              <a:cxn ang="0">
                <a:pos x="connsiteX2" y="connsiteY2"/>
              </a:cxn>
            </a:cxnLst>
            <a:rect l="l" t="t" r="r" b="b"/>
            <a:pathLst>
              <a:path w="1841863" h="1567543">
                <a:moveTo>
                  <a:pt x="0" y="1567543"/>
                </a:moveTo>
                <a:cubicBezTo>
                  <a:pt x="551906" y="1521823"/>
                  <a:pt x="1103812" y="1476103"/>
                  <a:pt x="1410789" y="1214846"/>
                </a:cubicBezTo>
                <a:cubicBezTo>
                  <a:pt x="1717766" y="953589"/>
                  <a:pt x="1779814" y="476794"/>
                  <a:pt x="1841863" y="0"/>
                </a:cubicBezTo>
              </a:path>
            </a:pathLst>
          </a:custGeom>
          <a:noFill/>
          <a:ln w="22225">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FB1F32-8DB1-F742-805F-244B25813AD5}"/>
              </a:ext>
            </a:extLst>
          </p:cNvPr>
          <p:cNvSpPr txBox="1"/>
          <p:nvPr/>
        </p:nvSpPr>
        <p:spPr>
          <a:xfrm>
            <a:off x="7554729" y="3440485"/>
            <a:ext cx="540651" cy="646331"/>
          </a:xfrm>
          <a:prstGeom prst="rect">
            <a:avLst/>
          </a:prstGeom>
          <a:noFill/>
        </p:spPr>
        <p:txBody>
          <a:bodyPr wrap="square" rtlCol="0">
            <a:spAutoFit/>
          </a:bodyPr>
          <a:lstStyle/>
          <a:p>
            <a:r>
              <a:rPr lang="en-US" sz="3600" dirty="0"/>
              <a:t>*</a:t>
            </a:r>
          </a:p>
        </p:txBody>
      </p:sp>
      <p:sp>
        <p:nvSpPr>
          <p:cNvPr id="21" name="TextBox 20">
            <a:extLst>
              <a:ext uri="{FF2B5EF4-FFF2-40B4-BE49-F238E27FC236}">
                <a16:creationId xmlns:a16="http://schemas.microsoft.com/office/drawing/2014/main" id="{AE976421-286F-F245-AC7B-DAAD9B6ED0F9}"/>
              </a:ext>
            </a:extLst>
          </p:cNvPr>
          <p:cNvSpPr txBox="1"/>
          <p:nvPr/>
        </p:nvSpPr>
        <p:spPr>
          <a:xfrm>
            <a:off x="0" y="5577482"/>
            <a:ext cx="9143999" cy="523220"/>
          </a:xfrm>
          <a:prstGeom prst="rect">
            <a:avLst/>
          </a:prstGeom>
          <a:noFill/>
        </p:spPr>
        <p:txBody>
          <a:bodyPr wrap="square" rtlCol="0">
            <a:spAutoFit/>
          </a:bodyPr>
          <a:lstStyle/>
          <a:p>
            <a:pPr algn="ctr"/>
            <a:r>
              <a:rPr lang="en-US" sz="2800" dirty="0"/>
              <a:t>Output = conv (input, impulse response)</a:t>
            </a:r>
          </a:p>
        </p:txBody>
      </p:sp>
    </p:spTree>
    <p:extLst>
      <p:ext uri="{BB962C8B-B14F-4D97-AF65-F5344CB8AC3E}">
        <p14:creationId xmlns:p14="http://schemas.microsoft.com/office/powerpoint/2010/main" val="159660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B587A-719C-4E41-8464-12EF690BC62B}"/>
              </a:ext>
            </a:extLst>
          </p:cNvPr>
          <p:cNvSpPr txBox="1"/>
          <p:nvPr/>
        </p:nvSpPr>
        <p:spPr>
          <a:xfrm>
            <a:off x="3526695" y="1570771"/>
            <a:ext cx="2014409" cy="461665"/>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400" dirty="0">
                <a:solidFill>
                  <a:schemeClr val="bg1"/>
                </a:solidFill>
              </a:rPr>
              <a:t>LTI System</a:t>
            </a:r>
          </a:p>
        </p:txBody>
      </p:sp>
      <p:sp>
        <p:nvSpPr>
          <p:cNvPr id="6" name="Freeform 5">
            <a:extLst>
              <a:ext uri="{FF2B5EF4-FFF2-40B4-BE49-F238E27FC236}">
                <a16:creationId xmlns:a16="http://schemas.microsoft.com/office/drawing/2014/main" id="{24DFF279-52E3-474F-AEFA-CCA9B73CD68E}"/>
              </a:ext>
            </a:extLst>
          </p:cNvPr>
          <p:cNvSpPr/>
          <p:nvPr/>
        </p:nvSpPr>
        <p:spPr>
          <a:xfrm rot="13102834">
            <a:off x="5643318" y="1514295"/>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Freeform 6">
            <a:extLst>
              <a:ext uri="{FF2B5EF4-FFF2-40B4-BE49-F238E27FC236}">
                <a16:creationId xmlns:a16="http://schemas.microsoft.com/office/drawing/2014/main" id="{DFD13129-3D8E-1B45-980A-F3E919F111DB}"/>
              </a:ext>
            </a:extLst>
          </p:cNvPr>
          <p:cNvSpPr/>
          <p:nvPr/>
        </p:nvSpPr>
        <p:spPr>
          <a:xfrm rot="13102834">
            <a:off x="2719084" y="1540422"/>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TextBox 7">
            <a:extLst>
              <a:ext uri="{FF2B5EF4-FFF2-40B4-BE49-F238E27FC236}">
                <a16:creationId xmlns:a16="http://schemas.microsoft.com/office/drawing/2014/main" id="{A3A87912-E7F9-FF4F-B530-97FF04E901DE}"/>
              </a:ext>
            </a:extLst>
          </p:cNvPr>
          <p:cNvSpPr txBox="1"/>
          <p:nvPr/>
        </p:nvSpPr>
        <p:spPr>
          <a:xfrm>
            <a:off x="6568538" y="1592548"/>
            <a:ext cx="2314812"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Impulse Response</a:t>
            </a:r>
          </a:p>
        </p:txBody>
      </p:sp>
      <p:sp>
        <p:nvSpPr>
          <p:cNvPr id="9" name="TextBox 8">
            <a:extLst>
              <a:ext uri="{FF2B5EF4-FFF2-40B4-BE49-F238E27FC236}">
                <a16:creationId xmlns:a16="http://schemas.microsoft.com/office/drawing/2014/main" id="{CEE4FC9A-E215-6A48-ABD2-AEA512AF9C76}"/>
              </a:ext>
            </a:extLst>
          </p:cNvPr>
          <p:cNvSpPr txBox="1"/>
          <p:nvPr/>
        </p:nvSpPr>
        <p:spPr>
          <a:xfrm>
            <a:off x="1303117" y="1601624"/>
            <a:ext cx="1187865"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Impulse</a:t>
            </a:r>
          </a:p>
        </p:txBody>
      </p:sp>
      <p:sp>
        <p:nvSpPr>
          <p:cNvPr id="14" name="TextBox 13">
            <a:extLst>
              <a:ext uri="{FF2B5EF4-FFF2-40B4-BE49-F238E27FC236}">
                <a16:creationId xmlns:a16="http://schemas.microsoft.com/office/drawing/2014/main" id="{D2132005-3E27-6B44-B913-B3B4BACAF02A}"/>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a:t>
            </a:r>
          </a:p>
        </p:txBody>
      </p:sp>
      <p:pic>
        <p:nvPicPr>
          <p:cNvPr id="12" name="Picture 11">
            <a:extLst>
              <a:ext uri="{FF2B5EF4-FFF2-40B4-BE49-F238E27FC236}">
                <a16:creationId xmlns:a16="http://schemas.microsoft.com/office/drawing/2014/main" id="{30154234-43C4-CE48-97BE-6C9580560C3A}"/>
              </a:ext>
            </a:extLst>
          </p:cNvPr>
          <p:cNvPicPr>
            <a:picLocks noChangeAspect="1"/>
          </p:cNvPicPr>
          <p:nvPr/>
        </p:nvPicPr>
        <p:blipFill rotWithShape="1">
          <a:blip r:embed="rId2"/>
          <a:srcRect l="59630" r="33759" b="50010"/>
          <a:stretch/>
        </p:blipFill>
        <p:spPr>
          <a:xfrm>
            <a:off x="4231681" y="760757"/>
            <a:ext cx="604434" cy="698351"/>
          </a:xfrm>
          <a:prstGeom prst="rect">
            <a:avLst/>
          </a:prstGeom>
        </p:spPr>
      </p:pic>
      <p:sp>
        <p:nvSpPr>
          <p:cNvPr id="10" name="TextBox 9">
            <a:extLst>
              <a:ext uri="{FF2B5EF4-FFF2-40B4-BE49-F238E27FC236}">
                <a16:creationId xmlns:a16="http://schemas.microsoft.com/office/drawing/2014/main" id="{F8DA11A2-F7DA-D643-AB59-581649D65826}"/>
              </a:ext>
            </a:extLst>
          </p:cNvPr>
          <p:cNvSpPr txBox="1"/>
          <p:nvPr/>
        </p:nvSpPr>
        <p:spPr>
          <a:xfrm>
            <a:off x="3526694" y="3453788"/>
            <a:ext cx="2014409" cy="461665"/>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400" dirty="0">
                <a:solidFill>
                  <a:schemeClr val="bg1"/>
                </a:solidFill>
              </a:rPr>
              <a:t>LTI System</a:t>
            </a:r>
          </a:p>
        </p:txBody>
      </p:sp>
      <p:sp>
        <p:nvSpPr>
          <p:cNvPr id="11" name="Freeform 10">
            <a:extLst>
              <a:ext uri="{FF2B5EF4-FFF2-40B4-BE49-F238E27FC236}">
                <a16:creationId xmlns:a16="http://schemas.microsoft.com/office/drawing/2014/main" id="{6CAA777E-7BC0-A141-BE3E-1CBDA3BBC855}"/>
              </a:ext>
            </a:extLst>
          </p:cNvPr>
          <p:cNvSpPr/>
          <p:nvPr/>
        </p:nvSpPr>
        <p:spPr>
          <a:xfrm rot="13102834">
            <a:off x="5643317" y="3397312"/>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 name="Freeform 12">
            <a:extLst>
              <a:ext uri="{FF2B5EF4-FFF2-40B4-BE49-F238E27FC236}">
                <a16:creationId xmlns:a16="http://schemas.microsoft.com/office/drawing/2014/main" id="{F0A07D09-3BEF-D04D-B7F6-0CB849B5E27F}"/>
              </a:ext>
            </a:extLst>
          </p:cNvPr>
          <p:cNvSpPr/>
          <p:nvPr/>
        </p:nvSpPr>
        <p:spPr>
          <a:xfrm rot="13102834">
            <a:off x="2719083" y="3423439"/>
            <a:ext cx="705395" cy="574766"/>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 name="TextBox 14">
            <a:extLst>
              <a:ext uri="{FF2B5EF4-FFF2-40B4-BE49-F238E27FC236}">
                <a16:creationId xmlns:a16="http://schemas.microsoft.com/office/drawing/2014/main" id="{A26D42C1-98DC-8A4E-BB75-DD073317731D}"/>
              </a:ext>
            </a:extLst>
          </p:cNvPr>
          <p:cNvSpPr txBox="1"/>
          <p:nvPr/>
        </p:nvSpPr>
        <p:spPr>
          <a:xfrm>
            <a:off x="6683478" y="3884751"/>
            <a:ext cx="2314812"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Impulse Response</a:t>
            </a:r>
          </a:p>
        </p:txBody>
      </p:sp>
      <p:sp>
        <p:nvSpPr>
          <p:cNvPr id="16" name="TextBox 15">
            <a:extLst>
              <a:ext uri="{FF2B5EF4-FFF2-40B4-BE49-F238E27FC236}">
                <a16:creationId xmlns:a16="http://schemas.microsoft.com/office/drawing/2014/main" id="{6E8D2E28-9C51-9D4D-8FFB-76CD5E233AA4}"/>
              </a:ext>
            </a:extLst>
          </p:cNvPr>
          <p:cNvSpPr txBox="1"/>
          <p:nvPr/>
        </p:nvSpPr>
        <p:spPr>
          <a:xfrm>
            <a:off x="1303116" y="3484641"/>
            <a:ext cx="1187865"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Input</a:t>
            </a:r>
          </a:p>
        </p:txBody>
      </p:sp>
      <p:pic>
        <p:nvPicPr>
          <p:cNvPr id="17" name="Picture 16">
            <a:extLst>
              <a:ext uri="{FF2B5EF4-FFF2-40B4-BE49-F238E27FC236}">
                <a16:creationId xmlns:a16="http://schemas.microsoft.com/office/drawing/2014/main" id="{74E2BAC9-B21C-794A-9A45-65BBE177E4DF}"/>
              </a:ext>
            </a:extLst>
          </p:cNvPr>
          <p:cNvPicPr>
            <a:picLocks noChangeAspect="1"/>
          </p:cNvPicPr>
          <p:nvPr/>
        </p:nvPicPr>
        <p:blipFill rotWithShape="1">
          <a:blip r:embed="rId2"/>
          <a:srcRect l="59630" r="33759" b="50010"/>
          <a:stretch/>
        </p:blipFill>
        <p:spPr>
          <a:xfrm>
            <a:off x="4231680" y="2643774"/>
            <a:ext cx="604434" cy="698351"/>
          </a:xfrm>
          <a:prstGeom prst="rect">
            <a:avLst/>
          </a:prstGeom>
        </p:spPr>
      </p:pic>
      <p:sp>
        <p:nvSpPr>
          <p:cNvPr id="18" name="TextBox 17">
            <a:extLst>
              <a:ext uri="{FF2B5EF4-FFF2-40B4-BE49-F238E27FC236}">
                <a16:creationId xmlns:a16="http://schemas.microsoft.com/office/drawing/2014/main" id="{86A89842-6ED6-8142-BC60-1A94F063B99A}"/>
              </a:ext>
            </a:extLst>
          </p:cNvPr>
          <p:cNvSpPr txBox="1"/>
          <p:nvPr/>
        </p:nvSpPr>
        <p:spPr>
          <a:xfrm>
            <a:off x="7155915" y="3040375"/>
            <a:ext cx="1187865" cy="400110"/>
          </a:xfrm>
          <a:prstGeom prst="rect">
            <a:avLst/>
          </a:prstGeom>
          <a:solidFill>
            <a:schemeClr val="accent2">
              <a:lumMod val="75000"/>
            </a:schemeClr>
          </a:solidFill>
        </p:spPr>
        <p:txBody>
          <a:bodyPr wrap="square" rtlCol="0">
            <a:spAutoFit/>
          </a:bodyPr>
          <a:lstStyle/>
          <a:p>
            <a:pPr algn="ctr"/>
            <a:r>
              <a:rPr lang="en-US" sz="2000" dirty="0">
                <a:solidFill>
                  <a:schemeClr val="bg1"/>
                </a:solidFill>
              </a:rPr>
              <a:t>Input</a:t>
            </a:r>
          </a:p>
        </p:txBody>
      </p:sp>
      <p:sp>
        <p:nvSpPr>
          <p:cNvPr id="19" name="TextBox 18">
            <a:extLst>
              <a:ext uri="{FF2B5EF4-FFF2-40B4-BE49-F238E27FC236}">
                <a16:creationId xmlns:a16="http://schemas.microsoft.com/office/drawing/2014/main" id="{C5197DE3-B362-944E-9A55-C12986105DA9}"/>
              </a:ext>
            </a:extLst>
          </p:cNvPr>
          <p:cNvSpPr txBox="1"/>
          <p:nvPr/>
        </p:nvSpPr>
        <p:spPr>
          <a:xfrm>
            <a:off x="5086500" y="4863990"/>
            <a:ext cx="1632434" cy="400110"/>
          </a:xfrm>
          <a:prstGeom prst="rect">
            <a:avLst/>
          </a:prstGeom>
          <a:noFill/>
        </p:spPr>
        <p:txBody>
          <a:bodyPr wrap="square" rtlCol="0">
            <a:spAutoFit/>
          </a:bodyPr>
          <a:lstStyle/>
          <a:p>
            <a:pPr algn="ctr"/>
            <a:r>
              <a:rPr lang="en-US" sz="2000" dirty="0"/>
              <a:t>Convolution</a:t>
            </a:r>
          </a:p>
        </p:txBody>
      </p:sp>
      <p:sp>
        <p:nvSpPr>
          <p:cNvPr id="20" name="Freeform 19">
            <a:extLst>
              <a:ext uri="{FF2B5EF4-FFF2-40B4-BE49-F238E27FC236}">
                <a16:creationId xmlns:a16="http://schemas.microsoft.com/office/drawing/2014/main" id="{8DC878DA-3C6D-4048-B41F-84310B1805AA}"/>
              </a:ext>
            </a:extLst>
          </p:cNvPr>
          <p:cNvSpPr/>
          <p:nvPr/>
        </p:nvSpPr>
        <p:spPr>
          <a:xfrm rot="16855704" flipV="1">
            <a:off x="5972082" y="3837409"/>
            <a:ext cx="1422793" cy="887942"/>
          </a:xfrm>
          <a:custGeom>
            <a:avLst/>
            <a:gdLst>
              <a:gd name="connsiteX0" fmla="*/ 0 w 1841863"/>
              <a:gd name="connsiteY0" fmla="*/ 1567543 h 1567543"/>
              <a:gd name="connsiteX1" fmla="*/ 1410789 w 1841863"/>
              <a:gd name="connsiteY1" fmla="*/ 1214846 h 1567543"/>
              <a:gd name="connsiteX2" fmla="*/ 1841863 w 1841863"/>
              <a:gd name="connsiteY2" fmla="*/ 0 h 1567543"/>
            </a:gdLst>
            <a:ahLst/>
            <a:cxnLst>
              <a:cxn ang="0">
                <a:pos x="connsiteX0" y="connsiteY0"/>
              </a:cxn>
              <a:cxn ang="0">
                <a:pos x="connsiteX1" y="connsiteY1"/>
              </a:cxn>
              <a:cxn ang="0">
                <a:pos x="connsiteX2" y="connsiteY2"/>
              </a:cxn>
            </a:cxnLst>
            <a:rect l="l" t="t" r="r" b="b"/>
            <a:pathLst>
              <a:path w="1841863" h="1567543">
                <a:moveTo>
                  <a:pt x="0" y="1567543"/>
                </a:moveTo>
                <a:cubicBezTo>
                  <a:pt x="551906" y="1521823"/>
                  <a:pt x="1103812" y="1476103"/>
                  <a:pt x="1410789" y="1214846"/>
                </a:cubicBezTo>
                <a:cubicBezTo>
                  <a:pt x="1717766" y="953589"/>
                  <a:pt x="1779814" y="476794"/>
                  <a:pt x="1841863" y="0"/>
                </a:cubicBezTo>
              </a:path>
            </a:pathLst>
          </a:custGeom>
          <a:noFill/>
          <a:ln w="22225">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FB1F32-8DB1-F742-805F-244B25813AD5}"/>
              </a:ext>
            </a:extLst>
          </p:cNvPr>
          <p:cNvSpPr txBox="1"/>
          <p:nvPr/>
        </p:nvSpPr>
        <p:spPr>
          <a:xfrm>
            <a:off x="7554729" y="3440485"/>
            <a:ext cx="540651" cy="646331"/>
          </a:xfrm>
          <a:prstGeom prst="rect">
            <a:avLst/>
          </a:prstGeom>
          <a:noFill/>
        </p:spPr>
        <p:txBody>
          <a:bodyPr wrap="square" rtlCol="0">
            <a:spAutoFit/>
          </a:bodyPr>
          <a:lstStyle/>
          <a:p>
            <a:r>
              <a:rPr lang="en-US" sz="3600" dirty="0"/>
              <a:t>*</a:t>
            </a:r>
          </a:p>
        </p:txBody>
      </p:sp>
      <p:sp>
        <p:nvSpPr>
          <p:cNvPr id="21" name="TextBox 20">
            <a:extLst>
              <a:ext uri="{FF2B5EF4-FFF2-40B4-BE49-F238E27FC236}">
                <a16:creationId xmlns:a16="http://schemas.microsoft.com/office/drawing/2014/main" id="{AE976421-286F-F245-AC7B-DAAD9B6ED0F9}"/>
              </a:ext>
            </a:extLst>
          </p:cNvPr>
          <p:cNvSpPr txBox="1"/>
          <p:nvPr/>
        </p:nvSpPr>
        <p:spPr>
          <a:xfrm>
            <a:off x="0" y="5577482"/>
            <a:ext cx="9143999" cy="523220"/>
          </a:xfrm>
          <a:prstGeom prst="rect">
            <a:avLst/>
          </a:prstGeom>
          <a:noFill/>
        </p:spPr>
        <p:txBody>
          <a:bodyPr wrap="square" rtlCol="0">
            <a:spAutoFit/>
          </a:bodyPr>
          <a:lstStyle/>
          <a:p>
            <a:pPr algn="ctr"/>
            <a:r>
              <a:rPr lang="en-US" sz="2800" dirty="0"/>
              <a:t>Output = conv (input, impulse response)</a:t>
            </a:r>
          </a:p>
        </p:txBody>
      </p:sp>
      <p:sp>
        <p:nvSpPr>
          <p:cNvPr id="22" name="TextBox 21">
            <a:extLst>
              <a:ext uri="{FF2B5EF4-FFF2-40B4-BE49-F238E27FC236}">
                <a16:creationId xmlns:a16="http://schemas.microsoft.com/office/drawing/2014/main" id="{CE85BCF0-81BD-1644-91DB-7755D4CFC50F}"/>
              </a:ext>
            </a:extLst>
          </p:cNvPr>
          <p:cNvSpPr txBox="1"/>
          <p:nvPr/>
        </p:nvSpPr>
        <p:spPr>
          <a:xfrm>
            <a:off x="0" y="6211138"/>
            <a:ext cx="9144000" cy="523220"/>
          </a:xfrm>
          <a:prstGeom prst="rect">
            <a:avLst/>
          </a:prstGeom>
          <a:noFill/>
        </p:spPr>
        <p:txBody>
          <a:bodyPr wrap="square" rtlCol="0">
            <a:spAutoFit/>
          </a:bodyPr>
          <a:lstStyle/>
          <a:p>
            <a:pPr algn="ctr"/>
            <a:r>
              <a:rPr lang="en-US" sz="2800" dirty="0"/>
              <a:t>Impulse response = </a:t>
            </a:r>
            <a:r>
              <a:rPr lang="en-US" sz="2800" dirty="0" err="1"/>
              <a:t>deconv</a:t>
            </a:r>
            <a:r>
              <a:rPr lang="en-US" sz="2800" dirty="0"/>
              <a:t> (output, input)</a:t>
            </a:r>
          </a:p>
        </p:txBody>
      </p:sp>
    </p:spTree>
    <p:extLst>
      <p:ext uri="{BB962C8B-B14F-4D97-AF65-F5344CB8AC3E}">
        <p14:creationId xmlns:p14="http://schemas.microsoft.com/office/powerpoint/2010/main" val="1036875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39EA3-D747-D64F-99DC-D522D137023E}"/>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sp>
        <p:nvSpPr>
          <p:cNvPr id="4" name="TextBox 3">
            <a:extLst>
              <a:ext uri="{FF2B5EF4-FFF2-40B4-BE49-F238E27FC236}">
                <a16:creationId xmlns:a16="http://schemas.microsoft.com/office/drawing/2014/main" id="{5193D828-975A-7B40-AD7B-C02F18253A00}"/>
              </a:ext>
            </a:extLst>
          </p:cNvPr>
          <p:cNvSpPr txBox="1"/>
          <p:nvPr/>
        </p:nvSpPr>
        <p:spPr>
          <a:xfrm>
            <a:off x="387458" y="998612"/>
            <a:ext cx="3882971" cy="400110"/>
          </a:xfrm>
          <a:prstGeom prst="rect">
            <a:avLst/>
          </a:prstGeom>
          <a:solidFill>
            <a:schemeClr val="accent1">
              <a:lumMod val="50000"/>
            </a:schemeClr>
          </a:solidFill>
        </p:spPr>
        <p:txBody>
          <a:bodyPr wrap="square" rtlCol="0">
            <a:spAutoFit/>
          </a:bodyPr>
          <a:lstStyle/>
          <a:p>
            <a:pPr algn="ctr"/>
            <a:r>
              <a:rPr lang="en-US" sz="2000" dirty="0">
                <a:solidFill>
                  <a:schemeClr val="bg1"/>
                </a:solidFill>
              </a:rPr>
              <a:t>Time domain</a:t>
            </a:r>
          </a:p>
        </p:txBody>
      </p:sp>
      <p:sp>
        <p:nvSpPr>
          <p:cNvPr id="5" name="TextBox 4">
            <a:extLst>
              <a:ext uri="{FF2B5EF4-FFF2-40B4-BE49-F238E27FC236}">
                <a16:creationId xmlns:a16="http://schemas.microsoft.com/office/drawing/2014/main" id="{2E2F9C68-6B60-0041-9465-CA5F33BC5206}"/>
              </a:ext>
            </a:extLst>
          </p:cNvPr>
          <p:cNvSpPr txBox="1"/>
          <p:nvPr/>
        </p:nvSpPr>
        <p:spPr>
          <a:xfrm>
            <a:off x="4719879" y="998612"/>
            <a:ext cx="3882971" cy="400110"/>
          </a:xfrm>
          <a:prstGeom prst="rect">
            <a:avLst/>
          </a:prstGeom>
          <a:solidFill>
            <a:schemeClr val="accent1">
              <a:lumMod val="50000"/>
            </a:schemeClr>
          </a:solidFill>
        </p:spPr>
        <p:txBody>
          <a:bodyPr wrap="square" rtlCol="0">
            <a:spAutoFit/>
          </a:bodyPr>
          <a:lstStyle/>
          <a:p>
            <a:pPr algn="ctr"/>
            <a:r>
              <a:rPr lang="en-US" sz="2000" dirty="0">
                <a:solidFill>
                  <a:schemeClr val="bg1"/>
                </a:solidFill>
              </a:rPr>
              <a:t>Frequency domain</a:t>
            </a:r>
          </a:p>
        </p:txBody>
      </p:sp>
      <p:sp>
        <p:nvSpPr>
          <p:cNvPr id="6" name="TextBox 5">
            <a:extLst>
              <a:ext uri="{FF2B5EF4-FFF2-40B4-BE49-F238E27FC236}">
                <a16:creationId xmlns:a16="http://schemas.microsoft.com/office/drawing/2014/main" id="{BCBB7EE0-B031-C844-88C7-246CF0F32221}"/>
              </a:ext>
            </a:extLst>
          </p:cNvPr>
          <p:cNvSpPr txBox="1"/>
          <p:nvPr/>
        </p:nvSpPr>
        <p:spPr>
          <a:xfrm>
            <a:off x="635431" y="1843555"/>
            <a:ext cx="3882971" cy="461665"/>
          </a:xfrm>
          <a:prstGeom prst="rect">
            <a:avLst/>
          </a:prstGeom>
          <a:noFill/>
        </p:spPr>
        <p:txBody>
          <a:bodyPr wrap="square" rtlCol="0">
            <a:spAutoFit/>
          </a:bodyPr>
          <a:lstStyle/>
          <a:p>
            <a:pPr algn="ctr"/>
            <a:r>
              <a:rPr lang="en-US" sz="2400" dirty="0"/>
              <a:t>Convolution</a:t>
            </a:r>
          </a:p>
        </p:txBody>
      </p:sp>
      <p:sp>
        <p:nvSpPr>
          <p:cNvPr id="7" name="TextBox 6">
            <a:extLst>
              <a:ext uri="{FF2B5EF4-FFF2-40B4-BE49-F238E27FC236}">
                <a16:creationId xmlns:a16="http://schemas.microsoft.com/office/drawing/2014/main" id="{58FCC715-4C2F-BF44-A0A8-73E30056FB8E}"/>
              </a:ext>
            </a:extLst>
          </p:cNvPr>
          <p:cNvSpPr txBox="1"/>
          <p:nvPr/>
        </p:nvSpPr>
        <p:spPr>
          <a:xfrm>
            <a:off x="542443" y="2518017"/>
            <a:ext cx="3882971" cy="461665"/>
          </a:xfrm>
          <a:prstGeom prst="rect">
            <a:avLst/>
          </a:prstGeom>
          <a:noFill/>
        </p:spPr>
        <p:txBody>
          <a:bodyPr wrap="square" rtlCol="0">
            <a:spAutoFit/>
          </a:bodyPr>
          <a:lstStyle/>
          <a:p>
            <a:pPr algn="ctr"/>
            <a:r>
              <a:rPr lang="en-US" sz="2400" dirty="0"/>
              <a:t>Deconvolution</a:t>
            </a:r>
          </a:p>
        </p:txBody>
      </p:sp>
      <p:sp>
        <p:nvSpPr>
          <p:cNvPr id="8" name="Freeform 7">
            <a:extLst>
              <a:ext uri="{FF2B5EF4-FFF2-40B4-BE49-F238E27FC236}">
                <a16:creationId xmlns:a16="http://schemas.microsoft.com/office/drawing/2014/main" id="{8E22B228-1CED-F340-BADC-CB9489540749}"/>
              </a:ext>
            </a:extLst>
          </p:cNvPr>
          <p:cNvSpPr/>
          <p:nvPr/>
        </p:nvSpPr>
        <p:spPr>
          <a:xfrm rot="13102834">
            <a:off x="3655551" y="1426864"/>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 name="Freeform 8">
            <a:extLst>
              <a:ext uri="{FF2B5EF4-FFF2-40B4-BE49-F238E27FC236}">
                <a16:creationId xmlns:a16="http://schemas.microsoft.com/office/drawing/2014/main" id="{8B8E9AF0-C7FB-474B-A615-A491A258082C}"/>
              </a:ext>
            </a:extLst>
          </p:cNvPr>
          <p:cNvSpPr/>
          <p:nvPr/>
        </p:nvSpPr>
        <p:spPr>
          <a:xfrm rot="13102834">
            <a:off x="3714579" y="2096183"/>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a:extLst>
              <a:ext uri="{FF2B5EF4-FFF2-40B4-BE49-F238E27FC236}">
                <a16:creationId xmlns:a16="http://schemas.microsoft.com/office/drawing/2014/main" id="{C40B67A4-927D-6D44-A1AD-95D2B73A1A8C}"/>
              </a:ext>
            </a:extLst>
          </p:cNvPr>
          <p:cNvSpPr txBox="1"/>
          <p:nvPr/>
        </p:nvSpPr>
        <p:spPr>
          <a:xfrm>
            <a:off x="4811574" y="1843555"/>
            <a:ext cx="3882971" cy="461665"/>
          </a:xfrm>
          <a:prstGeom prst="rect">
            <a:avLst/>
          </a:prstGeom>
          <a:noFill/>
        </p:spPr>
        <p:txBody>
          <a:bodyPr wrap="square" rtlCol="0">
            <a:spAutoFit/>
          </a:bodyPr>
          <a:lstStyle/>
          <a:p>
            <a:pPr algn="ctr"/>
            <a:r>
              <a:rPr lang="en-US" sz="2400" dirty="0"/>
              <a:t>Multiplication</a:t>
            </a:r>
          </a:p>
        </p:txBody>
      </p:sp>
      <p:sp>
        <p:nvSpPr>
          <p:cNvPr id="11" name="TextBox 10">
            <a:extLst>
              <a:ext uri="{FF2B5EF4-FFF2-40B4-BE49-F238E27FC236}">
                <a16:creationId xmlns:a16="http://schemas.microsoft.com/office/drawing/2014/main" id="{8BA125E5-D1F2-7043-8B97-91CBAD1B2E9E}"/>
              </a:ext>
            </a:extLst>
          </p:cNvPr>
          <p:cNvSpPr txBox="1"/>
          <p:nvPr/>
        </p:nvSpPr>
        <p:spPr>
          <a:xfrm>
            <a:off x="4718586" y="2518017"/>
            <a:ext cx="3882971" cy="461665"/>
          </a:xfrm>
          <a:prstGeom prst="rect">
            <a:avLst/>
          </a:prstGeom>
          <a:noFill/>
        </p:spPr>
        <p:txBody>
          <a:bodyPr wrap="square" rtlCol="0">
            <a:spAutoFit/>
          </a:bodyPr>
          <a:lstStyle/>
          <a:p>
            <a:pPr algn="ctr"/>
            <a:r>
              <a:rPr lang="en-US" sz="2400" dirty="0"/>
              <a:t>Division</a:t>
            </a:r>
          </a:p>
        </p:txBody>
      </p:sp>
      <p:sp>
        <p:nvSpPr>
          <p:cNvPr id="12" name="TextBox 11">
            <a:extLst>
              <a:ext uri="{FF2B5EF4-FFF2-40B4-BE49-F238E27FC236}">
                <a16:creationId xmlns:a16="http://schemas.microsoft.com/office/drawing/2014/main" id="{E43D0330-941E-9149-9C81-7484C9AC206B}"/>
              </a:ext>
            </a:extLst>
          </p:cNvPr>
          <p:cNvSpPr txBox="1"/>
          <p:nvPr/>
        </p:nvSpPr>
        <p:spPr>
          <a:xfrm>
            <a:off x="1041352" y="3533624"/>
            <a:ext cx="3882971" cy="523220"/>
          </a:xfrm>
          <a:prstGeom prst="rect">
            <a:avLst/>
          </a:prstGeom>
          <a:noFill/>
        </p:spPr>
        <p:txBody>
          <a:bodyPr wrap="square" rtlCol="0">
            <a:spAutoFit/>
          </a:bodyPr>
          <a:lstStyle/>
          <a:p>
            <a:pPr algn="ctr"/>
            <a:r>
              <a:rPr lang="en-US" sz="2800" dirty="0"/>
              <a:t>x[n]</a:t>
            </a:r>
          </a:p>
        </p:txBody>
      </p:sp>
      <p:sp>
        <p:nvSpPr>
          <p:cNvPr id="13" name="TextBox 12">
            <a:extLst>
              <a:ext uri="{FF2B5EF4-FFF2-40B4-BE49-F238E27FC236}">
                <a16:creationId xmlns:a16="http://schemas.microsoft.com/office/drawing/2014/main" id="{A28C068C-687E-C94F-A6B1-3B4885B70D57}"/>
              </a:ext>
            </a:extLst>
          </p:cNvPr>
          <p:cNvSpPr txBox="1"/>
          <p:nvPr/>
        </p:nvSpPr>
        <p:spPr>
          <a:xfrm>
            <a:off x="4572000" y="3499106"/>
            <a:ext cx="3882971" cy="523220"/>
          </a:xfrm>
          <a:prstGeom prst="rect">
            <a:avLst/>
          </a:prstGeom>
          <a:noFill/>
        </p:spPr>
        <p:txBody>
          <a:bodyPr wrap="square" rtlCol="0">
            <a:spAutoFit/>
          </a:bodyPr>
          <a:lstStyle/>
          <a:p>
            <a:pPr algn="ctr"/>
            <a:r>
              <a:rPr lang="en-US" sz="2800" dirty="0"/>
              <a:t>X[f]</a:t>
            </a:r>
          </a:p>
        </p:txBody>
      </p:sp>
      <p:sp>
        <p:nvSpPr>
          <p:cNvPr id="15" name="Freeform 14">
            <a:extLst>
              <a:ext uri="{FF2B5EF4-FFF2-40B4-BE49-F238E27FC236}">
                <a16:creationId xmlns:a16="http://schemas.microsoft.com/office/drawing/2014/main" id="{4A1982C0-A8BD-724A-BA2F-A7FD5A5F967D}"/>
              </a:ext>
            </a:extLst>
          </p:cNvPr>
          <p:cNvSpPr/>
          <p:nvPr/>
        </p:nvSpPr>
        <p:spPr>
          <a:xfrm rot="13102834">
            <a:off x="3708959" y="3137358"/>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6" name="TextBox 15">
            <a:extLst>
              <a:ext uri="{FF2B5EF4-FFF2-40B4-BE49-F238E27FC236}">
                <a16:creationId xmlns:a16="http://schemas.microsoft.com/office/drawing/2014/main" id="{62BBEC28-9C6F-3246-B781-3EE0BA10A6EB}"/>
              </a:ext>
            </a:extLst>
          </p:cNvPr>
          <p:cNvSpPr txBox="1"/>
          <p:nvPr/>
        </p:nvSpPr>
        <p:spPr>
          <a:xfrm>
            <a:off x="542442" y="4432979"/>
            <a:ext cx="3882971" cy="523220"/>
          </a:xfrm>
          <a:prstGeom prst="rect">
            <a:avLst/>
          </a:prstGeom>
          <a:noFill/>
        </p:spPr>
        <p:txBody>
          <a:bodyPr wrap="square" rtlCol="0">
            <a:spAutoFit/>
          </a:bodyPr>
          <a:lstStyle/>
          <a:p>
            <a:pPr algn="ctr"/>
            <a:r>
              <a:rPr lang="en-US" sz="2800" dirty="0"/>
              <a:t>y = conv(</a:t>
            </a:r>
            <a:r>
              <a:rPr lang="en-US" sz="2800" dirty="0" err="1"/>
              <a:t>x,h</a:t>
            </a:r>
            <a:r>
              <a:rPr lang="en-US" sz="2800" dirty="0"/>
              <a:t>)</a:t>
            </a:r>
          </a:p>
        </p:txBody>
      </p:sp>
      <p:sp>
        <p:nvSpPr>
          <p:cNvPr id="19" name="Freeform 18">
            <a:extLst>
              <a:ext uri="{FF2B5EF4-FFF2-40B4-BE49-F238E27FC236}">
                <a16:creationId xmlns:a16="http://schemas.microsoft.com/office/drawing/2014/main" id="{F99FA0E1-3BFE-414E-80A0-EF5D5DD40FA0}"/>
              </a:ext>
            </a:extLst>
          </p:cNvPr>
          <p:cNvSpPr/>
          <p:nvPr/>
        </p:nvSpPr>
        <p:spPr>
          <a:xfrm rot="13102834">
            <a:off x="3773608" y="4039623"/>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TextBox 19">
            <a:extLst>
              <a:ext uri="{FF2B5EF4-FFF2-40B4-BE49-F238E27FC236}">
                <a16:creationId xmlns:a16="http://schemas.microsoft.com/office/drawing/2014/main" id="{44CA3AB3-9AAE-F748-B291-43309741CF96}"/>
              </a:ext>
            </a:extLst>
          </p:cNvPr>
          <p:cNvSpPr txBox="1"/>
          <p:nvPr/>
        </p:nvSpPr>
        <p:spPr>
          <a:xfrm>
            <a:off x="5028456" y="4353121"/>
            <a:ext cx="3882971" cy="523220"/>
          </a:xfrm>
          <a:prstGeom prst="rect">
            <a:avLst/>
          </a:prstGeom>
          <a:noFill/>
        </p:spPr>
        <p:txBody>
          <a:bodyPr wrap="square" rtlCol="0">
            <a:spAutoFit/>
          </a:bodyPr>
          <a:lstStyle/>
          <a:p>
            <a:pPr algn="ctr"/>
            <a:r>
              <a:rPr lang="en-US" sz="2800" dirty="0"/>
              <a:t>Y = X . H</a:t>
            </a:r>
          </a:p>
        </p:txBody>
      </p:sp>
      <p:sp>
        <p:nvSpPr>
          <p:cNvPr id="21" name="TextBox 20">
            <a:extLst>
              <a:ext uri="{FF2B5EF4-FFF2-40B4-BE49-F238E27FC236}">
                <a16:creationId xmlns:a16="http://schemas.microsoft.com/office/drawing/2014/main" id="{3443FC5F-77A2-014D-9868-E24EABB55E29}"/>
              </a:ext>
            </a:extLst>
          </p:cNvPr>
          <p:cNvSpPr txBox="1"/>
          <p:nvPr/>
        </p:nvSpPr>
        <p:spPr>
          <a:xfrm>
            <a:off x="387459" y="5216957"/>
            <a:ext cx="3882971" cy="523220"/>
          </a:xfrm>
          <a:prstGeom prst="rect">
            <a:avLst/>
          </a:prstGeom>
          <a:noFill/>
        </p:spPr>
        <p:txBody>
          <a:bodyPr wrap="square" rtlCol="0">
            <a:spAutoFit/>
          </a:bodyPr>
          <a:lstStyle/>
          <a:p>
            <a:pPr algn="ctr"/>
            <a:r>
              <a:rPr lang="en-US" sz="2800" dirty="0"/>
              <a:t>h = </a:t>
            </a:r>
            <a:r>
              <a:rPr lang="en-US" sz="2800" dirty="0" err="1"/>
              <a:t>deconv</a:t>
            </a:r>
            <a:r>
              <a:rPr lang="en-US" sz="2800" dirty="0"/>
              <a:t>(</a:t>
            </a:r>
            <a:r>
              <a:rPr lang="en-US" sz="2800" dirty="0" err="1"/>
              <a:t>y,x</a:t>
            </a:r>
            <a:r>
              <a:rPr lang="en-US" sz="2800" dirty="0"/>
              <a:t>)</a:t>
            </a:r>
          </a:p>
        </p:txBody>
      </p:sp>
      <p:sp>
        <p:nvSpPr>
          <p:cNvPr id="22" name="TextBox 21">
            <a:extLst>
              <a:ext uri="{FF2B5EF4-FFF2-40B4-BE49-F238E27FC236}">
                <a16:creationId xmlns:a16="http://schemas.microsoft.com/office/drawing/2014/main" id="{954B8385-B771-3E4E-B104-92CAB741893D}"/>
              </a:ext>
            </a:extLst>
          </p:cNvPr>
          <p:cNvSpPr txBox="1"/>
          <p:nvPr/>
        </p:nvSpPr>
        <p:spPr>
          <a:xfrm>
            <a:off x="5028456" y="5137099"/>
            <a:ext cx="3882971" cy="523220"/>
          </a:xfrm>
          <a:prstGeom prst="rect">
            <a:avLst/>
          </a:prstGeom>
          <a:noFill/>
        </p:spPr>
        <p:txBody>
          <a:bodyPr wrap="square" rtlCol="0">
            <a:spAutoFit/>
          </a:bodyPr>
          <a:lstStyle/>
          <a:p>
            <a:pPr algn="ctr"/>
            <a:r>
              <a:rPr lang="en-US" sz="2800" dirty="0"/>
              <a:t>H = Y / X</a:t>
            </a:r>
          </a:p>
        </p:txBody>
      </p:sp>
      <p:sp>
        <p:nvSpPr>
          <p:cNvPr id="23" name="Freeform 22">
            <a:extLst>
              <a:ext uri="{FF2B5EF4-FFF2-40B4-BE49-F238E27FC236}">
                <a16:creationId xmlns:a16="http://schemas.microsoft.com/office/drawing/2014/main" id="{01246F7A-4546-A34C-91F8-D15AE5F5FB08}"/>
              </a:ext>
            </a:extLst>
          </p:cNvPr>
          <p:cNvSpPr/>
          <p:nvPr/>
        </p:nvSpPr>
        <p:spPr>
          <a:xfrm rot="13102834">
            <a:off x="3786525" y="4842952"/>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Rectangle 2">
            <a:extLst>
              <a:ext uri="{FF2B5EF4-FFF2-40B4-BE49-F238E27FC236}">
                <a16:creationId xmlns:a16="http://schemas.microsoft.com/office/drawing/2014/main" id="{E8F494AB-2CD1-5E4F-A24F-98F094DCFB31}"/>
              </a:ext>
            </a:extLst>
          </p:cNvPr>
          <p:cNvSpPr/>
          <p:nvPr/>
        </p:nvSpPr>
        <p:spPr>
          <a:xfrm>
            <a:off x="-170481" y="3094341"/>
            <a:ext cx="9810427" cy="4019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4624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39EA3-D747-D64F-99DC-D522D137023E}"/>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sp>
        <p:nvSpPr>
          <p:cNvPr id="4" name="TextBox 3">
            <a:extLst>
              <a:ext uri="{FF2B5EF4-FFF2-40B4-BE49-F238E27FC236}">
                <a16:creationId xmlns:a16="http://schemas.microsoft.com/office/drawing/2014/main" id="{5193D828-975A-7B40-AD7B-C02F18253A00}"/>
              </a:ext>
            </a:extLst>
          </p:cNvPr>
          <p:cNvSpPr txBox="1"/>
          <p:nvPr/>
        </p:nvSpPr>
        <p:spPr>
          <a:xfrm>
            <a:off x="387458" y="998612"/>
            <a:ext cx="3882971" cy="400110"/>
          </a:xfrm>
          <a:prstGeom prst="rect">
            <a:avLst/>
          </a:prstGeom>
          <a:solidFill>
            <a:schemeClr val="accent1">
              <a:lumMod val="50000"/>
            </a:schemeClr>
          </a:solidFill>
        </p:spPr>
        <p:txBody>
          <a:bodyPr wrap="square" rtlCol="0">
            <a:spAutoFit/>
          </a:bodyPr>
          <a:lstStyle/>
          <a:p>
            <a:pPr algn="ctr"/>
            <a:r>
              <a:rPr lang="en-US" sz="2000" dirty="0">
                <a:solidFill>
                  <a:schemeClr val="bg1"/>
                </a:solidFill>
              </a:rPr>
              <a:t>Time domain</a:t>
            </a:r>
          </a:p>
        </p:txBody>
      </p:sp>
      <p:sp>
        <p:nvSpPr>
          <p:cNvPr id="5" name="TextBox 4">
            <a:extLst>
              <a:ext uri="{FF2B5EF4-FFF2-40B4-BE49-F238E27FC236}">
                <a16:creationId xmlns:a16="http://schemas.microsoft.com/office/drawing/2014/main" id="{2E2F9C68-6B60-0041-9465-CA5F33BC5206}"/>
              </a:ext>
            </a:extLst>
          </p:cNvPr>
          <p:cNvSpPr txBox="1"/>
          <p:nvPr/>
        </p:nvSpPr>
        <p:spPr>
          <a:xfrm>
            <a:off x="4719879" y="998612"/>
            <a:ext cx="3882971" cy="400110"/>
          </a:xfrm>
          <a:prstGeom prst="rect">
            <a:avLst/>
          </a:prstGeom>
          <a:solidFill>
            <a:schemeClr val="accent1">
              <a:lumMod val="50000"/>
            </a:schemeClr>
          </a:solidFill>
        </p:spPr>
        <p:txBody>
          <a:bodyPr wrap="square" rtlCol="0">
            <a:spAutoFit/>
          </a:bodyPr>
          <a:lstStyle/>
          <a:p>
            <a:pPr algn="ctr"/>
            <a:r>
              <a:rPr lang="en-US" sz="2000" dirty="0">
                <a:solidFill>
                  <a:schemeClr val="bg1"/>
                </a:solidFill>
              </a:rPr>
              <a:t>Frequency domain</a:t>
            </a:r>
          </a:p>
        </p:txBody>
      </p:sp>
      <p:sp>
        <p:nvSpPr>
          <p:cNvPr id="6" name="TextBox 5">
            <a:extLst>
              <a:ext uri="{FF2B5EF4-FFF2-40B4-BE49-F238E27FC236}">
                <a16:creationId xmlns:a16="http://schemas.microsoft.com/office/drawing/2014/main" id="{BCBB7EE0-B031-C844-88C7-246CF0F32221}"/>
              </a:ext>
            </a:extLst>
          </p:cNvPr>
          <p:cNvSpPr txBox="1"/>
          <p:nvPr/>
        </p:nvSpPr>
        <p:spPr>
          <a:xfrm>
            <a:off x="635431" y="1843555"/>
            <a:ext cx="3882971" cy="461665"/>
          </a:xfrm>
          <a:prstGeom prst="rect">
            <a:avLst/>
          </a:prstGeom>
          <a:noFill/>
        </p:spPr>
        <p:txBody>
          <a:bodyPr wrap="square" rtlCol="0">
            <a:spAutoFit/>
          </a:bodyPr>
          <a:lstStyle/>
          <a:p>
            <a:pPr algn="ctr"/>
            <a:r>
              <a:rPr lang="en-US" sz="2400" dirty="0"/>
              <a:t>Convolution</a:t>
            </a:r>
          </a:p>
        </p:txBody>
      </p:sp>
      <p:sp>
        <p:nvSpPr>
          <p:cNvPr id="7" name="TextBox 6">
            <a:extLst>
              <a:ext uri="{FF2B5EF4-FFF2-40B4-BE49-F238E27FC236}">
                <a16:creationId xmlns:a16="http://schemas.microsoft.com/office/drawing/2014/main" id="{58FCC715-4C2F-BF44-A0A8-73E30056FB8E}"/>
              </a:ext>
            </a:extLst>
          </p:cNvPr>
          <p:cNvSpPr txBox="1"/>
          <p:nvPr/>
        </p:nvSpPr>
        <p:spPr>
          <a:xfrm>
            <a:off x="542443" y="2518017"/>
            <a:ext cx="3882971" cy="461665"/>
          </a:xfrm>
          <a:prstGeom prst="rect">
            <a:avLst/>
          </a:prstGeom>
          <a:noFill/>
        </p:spPr>
        <p:txBody>
          <a:bodyPr wrap="square" rtlCol="0">
            <a:spAutoFit/>
          </a:bodyPr>
          <a:lstStyle/>
          <a:p>
            <a:pPr algn="ctr"/>
            <a:r>
              <a:rPr lang="en-US" sz="2400" dirty="0"/>
              <a:t>Deconvolution</a:t>
            </a:r>
          </a:p>
        </p:txBody>
      </p:sp>
      <p:sp>
        <p:nvSpPr>
          <p:cNvPr id="8" name="Freeform 7">
            <a:extLst>
              <a:ext uri="{FF2B5EF4-FFF2-40B4-BE49-F238E27FC236}">
                <a16:creationId xmlns:a16="http://schemas.microsoft.com/office/drawing/2014/main" id="{8E22B228-1CED-F340-BADC-CB9489540749}"/>
              </a:ext>
            </a:extLst>
          </p:cNvPr>
          <p:cNvSpPr/>
          <p:nvPr/>
        </p:nvSpPr>
        <p:spPr>
          <a:xfrm rot="13102834">
            <a:off x="3655551" y="1426864"/>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 name="Freeform 8">
            <a:extLst>
              <a:ext uri="{FF2B5EF4-FFF2-40B4-BE49-F238E27FC236}">
                <a16:creationId xmlns:a16="http://schemas.microsoft.com/office/drawing/2014/main" id="{8B8E9AF0-C7FB-474B-A615-A491A258082C}"/>
              </a:ext>
            </a:extLst>
          </p:cNvPr>
          <p:cNvSpPr/>
          <p:nvPr/>
        </p:nvSpPr>
        <p:spPr>
          <a:xfrm rot="13102834">
            <a:off x="3714579" y="2096183"/>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a:extLst>
              <a:ext uri="{FF2B5EF4-FFF2-40B4-BE49-F238E27FC236}">
                <a16:creationId xmlns:a16="http://schemas.microsoft.com/office/drawing/2014/main" id="{C40B67A4-927D-6D44-A1AD-95D2B73A1A8C}"/>
              </a:ext>
            </a:extLst>
          </p:cNvPr>
          <p:cNvSpPr txBox="1"/>
          <p:nvPr/>
        </p:nvSpPr>
        <p:spPr>
          <a:xfrm>
            <a:off x="4811574" y="1843555"/>
            <a:ext cx="3882971" cy="461665"/>
          </a:xfrm>
          <a:prstGeom prst="rect">
            <a:avLst/>
          </a:prstGeom>
          <a:noFill/>
        </p:spPr>
        <p:txBody>
          <a:bodyPr wrap="square" rtlCol="0">
            <a:spAutoFit/>
          </a:bodyPr>
          <a:lstStyle/>
          <a:p>
            <a:pPr algn="ctr"/>
            <a:r>
              <a:rPr lang="en-US" sz="2400" dirty="0"/>
              <a:t>Multiplication</a:t>
            </a:r>
          </a:p>
        </p:txBody>
      </p:sp>
      <p:sp>
        <p:nvSpPr>
          <p:cNvPr id="11" name="TextBox 10">
            <a:extLst>
              <a:ext uri="{FF2B5EF4-FFF2-40B4-BE49-F238E27FC236}">
                <a16:creationId xmlns:a16="http://schemas.microsoft.com/office/drawing/2014/main" id="{8BA125E5-D1F2-7043-8B97-91CBAD1B2E9E}"/>
              </a:ext>
            </a:extLst>
          </p:cNvPr>
          <p:cNvSpPr txBox="1"/>
          <p:nvPr/>
        </p:nvSpPr>
        <p:spPr>
          <a:xfrm>
            <a:off x="4718586" y="2518017"/>
            <a:ext cx="3882971" cy="461665"/>
          </a:xfrm>
          <a:prstGeom prst="rect">
            <a:avLst/>
          </a:prstGeom>
          <a:noFill/>
        </p:spPr>
        <p:txBody>
          <a:bodyPr wrap="square" rtlCol="0">
            <a:spAutoFit/>
          </a:bodyPr>
          <a:lstStyle/>
          <a:p>
            <a:pPr algn="ctr"/>
            <a:r>
              <a:rPr lang="en-US" sz="2400" dirty="0"/>
              <a:t>Division</a:t>
            </a:r>
          </a:p>
        </p:txBody>
      </p:sp>
      <p:sp>
        <p:nvSpPr>
          <p:cNvPr id="12" name="TextBox 11">
            <a:extLst>
              <a:ext uri="{FF2B5EF4-FFF2-40B4-BE49-F238E27FC236}">
                <a16:creationId xmlns:a16="http://schemas.microsoft.com/office/drawing/2014/main" id="{E43D0330-941E-9149-9C81-7484C9AC206B}"/>
              </a:ext>
            </a:extLst>
          </p:cNvPr>
          <p:cNvSpPr txBox="1"/>
          <p:nvPr/>
        </p:nvSpPr>
        <p:spPr>
          <a:xfrm>
            <a:off x="1041352" y="3533624"/>
            <a:ext cx="3882971" cy="523220"/>
          </a:xfrm>
          <a:prstGeom prst="rect">
            <a:avLst/>
          </a:prstGeom>
          <a:noFill/>
        </p:spPr>
        <p:txBody>
          <a:bodyPr wrap="square" rtlCol="0">
            <a:spAutoFit/>
          </a:bodyPr>
          <a:lstStyle/>
          <a:p>
            <a:pPr algn="ctr"/>
            <a:r>
              <a:rPr lang="en-US" sz="2800" dirty="0"/>
              <a:t>x[n]</a:t>
            </a:r>
          </a:p>
        </p:txBody>
      </p:sp>
      <p:sp>
        <p:nvSpPr>
          <p:cNvPr id="13" name="TextBox 12">
            <a:extLst>
              <a:ext uri="{FF2B5EF4-FFF2-40B4-BE49-F238E27FC236}">
                <a16:creationId xmlns:a16="http://schemas.microsoft.com/office/drawing/2014/main" id="{A28C068C-687E-C94F-A6B1-3B4885B70D57}"/>
              </a:ext>
            </a:extLst>
          </p:cNvPr>
          <p:cNvSpPr txBox="1"/>
          <p:nvPr/>
        </p:nvSpPr>
        <p:spPr>
          <a:xfrm>
            <a:off x="4572000" y="3499106"/>
            <a:ext cx="3882971" cy="523220"/>
          </a:xfrm>
          <a:prstGeom prst="rect">
            <a:avLst/>
          </a:prstGeom>
          <a:noFill/>
        </p:spPr>
        <p:txBody>
          <a:bodyPr wrap="square" rtlCol="0">
            <a:spAutoFit/>
          </a:bodyPr>
          <a:lstStyle/>
          <a:p>
            <a:pPr algn="ctr"/>
            <a:r>
              <a:rPr lang="en-US" sz="2800" dirty="0"/>
              <a:t>X[f]</a:t>
            </a:r>
          </a:p>
        </p:txBody>
      </p:sp>
      <p:sp>
        <p:nvSpPr>
          <p:cNvPr id="15" name="Freeform 14">
            <a:extLst>
              <a:ext uri="{FF2B5EF4-FFF2-40B4-BE49-F238E27FC236}">
                <a16:creationId xmlns:a16="http://schemas.microsoft.com/office/drawing/2014/main" id="{4A1982C0-A8BD-724A-BA2F-A7FD5A5F967D}"/>
              </a:ext>
            </a:extLst>
          </p:cNvPr>
          <p:cNvSpPr/>
          <p:nvPr/>
        </p:nvSpPr>
        <p:spPr>
          <a:xfrm rot="13102834">
            <a:off x="3708959" y="3137358"/>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6" name="TextBox 15">
            <a:extLst>
              <a:ext uri="{FF2B5EF4-FFF2-40B4-BE49-F238E27FC236}">
                <a16:creationId xmlns:a16="http://schemas.microsoft.com/office/drawing/2014/main" id="{62BBEC28-9C6F-3246-B781-3EE0BA10A6EB}"/>
              </a:ext>
            </a:extLst>
          </p:cNvPr>
          <p:cNvSpPr txBox="1"/>
          <p:nvPr/>
        </p:nvSpPr>
        <p:spPr>
          <a:xfrm>
            <a:off x="542442" y="4432979"/>
            <a:ext cx="3882971" cy="523220"/>
          </a:xfrm>
          <a:prstGeom prst="rect">
            <a:avLst/>
          </a:prstGeom>
          <a:noFill/>
        </p:spPr>
        <p:txBody>
          <a:bodyPr wrap="square" rtlCol="0">
            <a:spAutoFit/>
          </a:bodyPr>
          <a:lstStyle/>
          <a:p>
            <a:pPr algn="ctr"/>
            <a:r>
              <a:rPr lang="en-US" sz="2800" dirty="0"/>
              <a:t>y = conv(</a:t>
            </a:r>
            <a:r>
              <a:rPr lang="en-US" sz="2800" dirty="0" err="1"/>
              <a:t>x,h</a:t>
            </a:r>
            <a:r>
              <a:rPr lang="en-US" sz="2800" dirty="0"/>
              <a:t>)</a:t>
            </a:r>
          </a:p>
        </p:txBody>
      </p:sp>
      <p:sp>
        <p:nvSpPr>
          <p:cNvPr id="19" name="Freeform 18">
            <a:extLst>
              <a:ext uri="{FF2B5EF4-FFF2-40B4-BE49-F238E27FC236}">
                <a16:creationId xmlns:a16="http://schemas.microsoft.com/office/drawing/2014/main" id="{F99FA0E1-3BFE-414E-80A0-EF5D5DD40FA0}"/>
              </a:ext>
            </a:extLst>
          </p:cNvPr>
          <p:cNvSpPr/>
          <p:nvPr/>
        </p:nvSpPr>
        <p:spPr>
          <a:xfrm rot="13102834">
            <a:off x="3773608" y="4039623"/>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0" name="TextBox 19">
            <a:extLst>
              <a:ext uri="{FF2B5EF4-FFF2-40B4-BE49-F238E27FC236}">
                <a16:creationId xmlns:a16="http://schemas.microsoft.com/office/drawing/2014/main" id="{44CA3AB3-9AAE-F748-B291-43309741CF96}"/>
              </a:ext>
            </a:extLst>
          </p:cNvPr>
          <p:cNvSpPr txBox="1"/>
          <p:nvPr/>
        </p:nvSpPr>
        <p:spPr>
          <a:xfrm>
            <a:off x="5028456" y="4353121"/>
            <a:ext cx="3882971" cy="523220"/>
          </a:xfrm>
          <a:prstGeom prst="rect">
            <a:avLst/>
          </a:prstGeom>
          <a:noFill/>
        </p:spPr>
        <p:txBody>
          <a:bodyPr wrap="square" rtlCol="0">
            <a:spAutoFit/>
          </a:bodyPr>
          <a:lstStyle/>
          <a:p>
            <a:pPr algn="ctr"/>
            <a:r>
              <a:rPr lang="en-US" sz="2800" dirty="0"/>
              <a:t>Y = X . H</a:t>
            </a:r>
          </a:p>
        </p:txBody>
      </p:sp>
      <p:sp>
        <p:nvSpPr>
          <p:cNvPr id="21" name="TextBox 20">
            <a:extLst>
              <a:ext uri="{FF2B5EF4-FFF2-40B4-BE49-F238E27FC236}">
                <a16:creationId xmlns:a16="http://schemas.microsoft.com/office/drawing/2014/main" id="{3443FC5F-77A2-014D-9868-E24EABB55E29}"/>
              </a:ext>
            </a:extLst>
          </p:cNvPr>
          <p:cNvSpPr txBox="1"/>
          <p:nvPr/>
        </p:nvSpPr>
        <p:spPr>
          <a:xfrm>
            <a:off x="387459" y="5216957"/>
            <a:ext cx="3882971" cy="523220"/>
          </a:xfrm>
          <a:prstGeom prst="rect">
            <a:avLst/>
          </a:prstGeom>
          <a:noFill/>
        </p:spPr>
        <p:txBody>
          <a:bodyPr wrap="square" rtlCol="0">
            <a:spAutoFit/>
          </a:bodyPr>
          <a:lstStyle/>
          <a:p>
            <a:pPr algn="ctr"/>
            <a:r>
              <a:rPr lang="en-US" sz="2800" dirty="0"/>
              <a:t>h = </a:t>
            </a:r>
            <a:r>
              <a:rPr lang="en-US" sz="2800" dirty="0" err="1"/>
              <a:t>deconv</a:t>
            </a:r>
            <a:r>
              <a:rPr lang="en-US" sz="2800" dirty="0"/>
              <a:t>(</a:t>
            </a:r>
            <a:r>
              <a:rPr lang="en-US" sz="2800" dirty="0" err="1"/>
              <a:t>y,x</a:t>
            </a:r>
            <a:r>
              <a:rPr lang="en-US" sz="2800" dirty="0"/>
              <a:t>)</a:t>
            </a:r>
          </a:p>
        </p:txBody>
      </p:sp>
      <p:sp>
        <p:nvSpPr>
          <p:cNvPr id="22" name="TextBox 21">
            <a:extLst>
              <a:ext uri="{FF2B5EF4-FFF2-40B4-BE49-F238E27FC236}">
                <a16:creationId xmlns:a16="http://schemas.microsoft.com/office/drawing/2014/main" id="{954B8385-B771-3E4E-B104-92CAB741893D}"/>
              </a:ext>
            </a:extLst>
          </p:cNvPr>
          <p:cNvSpPr txBox="1"/>
          <p:nvPr/>
        </p:nvSpPr>
        <p:spPr>
          <a:xfrm>
            <a:off x="5028456" y="5137099"/>
            <a:ext cx="3882971" cy="523220"/>
          </a:xfrm>
          <a:prstGeom prst="rect">
            <a:avLst/>
          </a:prstGeom>
          <a:noFill/>
        </p:spPr>
        <p:txBody>
          <a:bodyPr wrap="square" rtlCol="0">
            <a:spAutoFit/>
          </a:bodyPr>
          <a:lstStyle/>
          <a:p>
            <a:pPr algn="ctr"/>
            <a:r>
              <a:rPr lang="en-US" sz="2800" dirty="0"/>
              <a:t>H = Y / X</a:t>
            </a:r>
          </a:p>
        </p:txBody>
      </p:sp>
      <p:sp>
        <p:nvSpPr>
          <p:cNvPr id="23" name="Freeform 22">
            <a:extLst>
              <a:ext uri="{FF2B5EF4-FFF2-40B4-BE49-F238E27FC236}">
                <a16:creationId xmlns:a16="http://schemas.microsoft.com/office/drawing/2014/main" id="{01246F7A-4546-A34C-91F8-D15AE5F5FB08}"/>
              </a:ext>
            </a:extLst>
          </p:cNvPr>
          <p:cNvSpPr/>
          <p:nvPr/>
        </p:nvSpPr>
        <p:spPr>
          <a:xfrm rot="13102834">
            <a:off x="3786525" y="4842952"/>
            <a:ext cx="1607646" cy="1309933"/>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tx1"/>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2483760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8947"/>
            <a:ext cx="7772400" cy="2387600"/>
          </a:xfrm>
        </p:spPr>
        <p:txBody>
          <a:bodyPr>
            <a:normAutofit/>
          </a:bodyPr>
          <a:lstStyle/>
          <a:p>
            <a:pPr defTabSz="457200"/>
            <a:r>
              <a:rPr lang="en-US" sz="3600" dirty="0">
                <a:solidFill>
                  <a:schemeClr val="tx2"/>
                </a:solidFill>
                <a:latin typeface="Century Gothic"/>
                <a:cs typeface="Century Gothic"/>
              </a:rPr>
              <a:t>Strata: Fine-Grained Acoustic-based Device-Free Tracking</a:t>
            </a:r>
          </a:p>
        </p:txBody>
      </p:sp>
      <p:sp>
        <p:nvSpPr>
          <p:cNvPr id="3" name="Subtitle 2"/>
          <p:cNvSpPr>
            <a:spLocks noGrp="1"/>
          </p:cNvSpPr>
          <p:nvPr>
            <p:ph type="subTitle" idx="1"/>
          </p:nvPr>
        </p:nvSpPr>
        <p:spPr>
          <a:xfrm>
            <a:off x="1143000" y="3558780"/>
            <a:ext cx="6858000" cy="2207132"/>
          </a:xfrm>
        </p:spPr>
        <p:txBody>
          <a:bodyPr>
            <a:noAutofit/>
          </a:bodyPr>
          <a:lstStyle/>
          <a:p>
            <a:r>
              <a:rPr lang="en-US" sz="2800" b="1" dirty="0"/>
              <a:t>Sangki Yun, </a:t>
            </a:r>
            <a:r>
              <a:rPr lang="en-US" sz="2800" dirty="0"/>
              <a:t>Yi-Chao Chen, </a:t>
            </a:r>
            <a:r>
              <a:rPr lang="en-US" sz="2800" dirty="0" err="1"/>
              <a:t>Huihuang</a:t>
            </a:r>
            <a:r>
              <a:rPr lang="en-US" sz="2800" dirty="0"/>
              <a:t> Zheng, Lili </a:t>
            </a:r>
            <a:r>
              <a:rPr lang="en-US" sz="2800" dirty="0" err="1"/>
              <a:t>Qiu</a:t>
            </a:r>
            <a:r>
              <a:rPr lang="en-US" sz="2800" dirty="0"/>
              <a:t>, and Wenguang Mao</a:t>
            </a:r>
          </a:p>
          <a:p>
            <a:r>
              <a:rPr lang="en-US" dirty="0"/>
              <a:t>The University of Texas at Austin</a:t>
            </a:r>
            <a:endParaRPr lang="en-US" sz="2800" dirty="0"/>
          </a:p>
        </p:txBody>
      </p:sp>
      <p:sp>
        <p:nvSpPr>
          <p:cNvPr id="4" name="Slide Number Placeholder 3"/>
          <p:cNvSpPr>
            <a:spLocks noGrp="1"/>
          </p:cNvSpPr>
          <p:nvPr>
            <p:ph type="sldNum" sz="quarter" idx="12"/>
          </p:nvPr>
        </p:nvSpPr>
        <p:spPr/>
        <p:txBody>
          <a:bodyPr/>
          <a:lstStyle/>
          <a:p>
            <a:fld id="{6046C4E9-6070-4511-A1E7-F763F4F93923}" type="slidenum">
              <a:rPr lang="en-US" smtClean="0"/>
              <a:t>39</a:t>
            </a:fld>
            <a:endParaRPr lang="en-US"/>
          </a:p>
        </p:txBody>
      </p:sp>
      <p:pic>
        <p:nvPicPr>
          <p:cNvPr id="5" name="Picture 4"/>
          <p:cNvPicPr>
            <a:picLocks noChangeAspect="1"/>
          </p:cNvPicPr>
          <p:nvPr/>
        </p:nvPicPr>
        <p:blipFill>
          <a:blip r:embed="rId3"/>
          <a:stretch>
            <a:fillRect/>
          </a:stretch>
        </p:blipFill>
        <p:spPr>
          <a:xfrm>
            <a:off x="1474941" y="5280194"/>
            <a:ext cx="1991039" cy="780938"/>
          </a:xfrm>
          <a:prstGeom prst="rect">
            <a:avLst/>
          </a:prstGeom>
        </p:spPr>
      </p:pic>
      <p:pic>
        <p:nvPicPr>
          <p:cNvPr id="1026" name="Picture 2" descr="UT austin symbol에 대한 이미지 검색결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7408" y="5456826"/>
            <a:ext cx="2103204" cy="6043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3DFA54C-A689-0E4E-90CA-AE42DC7543B7}"/>
              </a:ext>
            </a:extLst>
          </p:cNvPr>
          <p:cNvSpPr txBox="1"/>
          <p:nvPr/>
        </p:nvSpPr>
        <p:spPr>
          <a:xfrm>
            <a:off x="0" y="526559"/>
            <a:ext cx="9144000" cy="584775"/>
          </a:xfrm>
          <a:prstGeom prst="rect">
            <a:avLst/>
          </a:prstGeom>
          <a:solidFill>
            <a:schemeClr val="accent1">
              <a:lumMod val="50000"/>
            </a:schemeClr>
          </a:solidFill>
        </p:spPr>
        <p:txBody>
          <a:bodyPr wrap="square" rtlCol="0">
            <a:spAutoFit/>
          </a:bodyPr>
          <a:lstStyle/>
          <a:p>
            <a:pPr algn="ctr"/>
            <a:r>
              <a:rPr lang="en-US" sz="3200" dirty="0">
                <a:solidFill>
                  <a:schemeClr val="bg1"/>
                </a:solidFill>
              </a:rPr>
              <a:t>Case study</a:t>
            </a:r>
          </a:p>
        </p:txBody>
      </p:sp>
    </p:spTree>
    <p:extLst>
      <p:ext uri="{BB962C8B-B14F-4D97-AF65-F5344CB8AC3E}">
        <p14:creationId xmlns:p14="http://schemas.microsoft.com/office/powerpoint/2010/main" val="396848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B0E65-A5A1-4F42-8D26-E7A5E3F7FC0F}"/>
              </a:ext>
            </a:extLst>
          </p:cNvPr>
          <p:cNvSpPr txBox="1"/>
          <p:nvPr/>
        </p:nvSpPr>
        <p:spPr>
          <a:xfrm>
            <a:off x="268446" y="413715"/>
            <a:ext cx="7372218" cy="584775"/>
          </a:xfrm>
          <a:prstGeom prst="rect">
            <a:avLst/>
          </a:prstGeom>
          <a:solidFill>
            <a:schemeClr val="accent1">
              <a:lumMod val="50000"/>
            </a:schemeClr>
          </a:solidFill>
        </p:spPr>
        <p:txBody>
          <a:bodyPr wrap="square" rtlCol="0">
            <a:spAutoFit/>
          </a:bodyPr>
          <a:lstStyle/>
          <a:p>
            <a:pPr algn="ctr"/>
            <a:r>
              <a:rPr lang="en-US" sz="3200" dirty="0">
                <a:solidFill>
                  <a:schemeClr val="bg1"/>
                </a:solidFill>
              </a:rPr>
              <a:t>Distance from the phase information</a:t>
            </a:r>
          </a:p>
        </p:txBody>
      </p:sp>
      <p:sp>
        <p:nvSpPr>
          <p:cNvPr id="4" name="Oval 3">
            <a:extLst>
              <a:ext uri="{FF2B5EF4-FFF2-40B4-BE49-F238E27FC236}">
                <a16:creationId xmlns:a16="http://schemas.microsoft.com/office/drawing/2014/main" id="{34A4F34B-D212-6F42-9E52-5ADFBFCEF097}"/>
              </a:ext>
            </a:extLst>
          </p:cNvPr>
          <p:cNvSpPr/>
          <p:nvPr/>
        </p:nvSpPr>
        <p:spPr>
          <a:xfrm>
            <a:off x="2402237" y="1580279"/>
            <a:ext cx="542440" cy="51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4694D47-0EC7-0C4D-8A7F-21C9A66A7287}"/>
              </a:ext>
            </a:extLst>
          </p:cNvPr>
          <p:cNvCxnSpPr>
            <a:cxnSpLocks/>
          </p:cNvCxnSpPr>
          <p:nvPr/>
        </p:nvCxnSpPr>
        <p:spPr>
          <a:xfrm flipV="1">
            <a:off x="3201421" y="1758512"/>
            <a:ext cx="2515656" cy="1"/>
          </a:xfrm>
          <a:prstGeom prst="line">
            <a:avLst/>
          </a:prstGeom>
          <a:ln w="44450">
            <a:solidFill>
              <a:schemeClr val="accent2">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87381A-4FE7-4049-A641-F056F3C92356}"/>
              </a:ext>
            </a:extLst>
          </p:cNvPr>
          <p:cNvSpPr txBox="1"/>
          <p:nvPr/>
        </p:nvSpPr>
        <p:spPr>
          <a:xfrm>
            <a:off x="1761686" y="2091723"/>
            <a:ext cx="1823542" cy="707886"/>
          </a:xfrm>
          <a:prstGeom prst="rect">
            <a:avLst/>
          </a:prstGeom>
          <a:noFill/>
        </p:spPr>
        <p:txBody>
          <a:bodyPr wrap="square" rtlCol="0">
            <a:spAutoFit/>
          </a:bodyPr>
          <a:lstStyle/>
          <a:p>
            <a:pPr algn="ctr"/>
            <a:r>
              <a:rPr lang="en-US" sz="2000" dirty="0"/>
              <a:t>Signal source</a:t>
            </a:r>
          </a:p>
          <a:p>
            <a:pPr algn="ctr"/>
            <a:r>
              <a:rPr lang="en-US" sz="2000" dirty="0"/>
              <a:t>+ observer</a:t>
            </a:r>
          </a:p>
        </p:txBody>
      </p:sp>
      <p:sp>
        <p:nvSpPr>
          <p:cNvPr id="7" name="TextBox 6">
            <a:extLst>
              <a:ext uri="{FF2B5EF4-FFF2-40B4-BE49-F238E27FC236}">
                <a16:creationId xmlns:a16="http://schemas.microsoft.com/office/drawing/2014/main" id="{C17C6794-68CB-BB49-B212-887A0B779EA9}"/>
              </a:ext>
            </a:extLst>
          </p:cNvPr>
          <p:cNvSpPr txBox="1"/>
          <p:nvPr/>
        </p:nvSpPr>
        <p:spPr>
          <a:xfrm>
            <a:off x="5150695" y="2360457"/>
            <a:ext cx="1823542" cy="400110"/>
          </a:xfrm>
          <a:prstGeom prst="rect">
            <a:avLst/>
          </a:prstGeom>
          <a:noFill/>
        </p:spPr>
        <p:txBody>
          <a:bodyPr wrap="square" rtlCol="0">
            <a:spAutoFit/>
          </a:bodyPr>
          <a:lstStyle/>
          <a:p>
            <a:pPr algn="ctr"/>
            <a:r>
              <a:rPr lang="en-US" sz="2000" dirty="0"/>
              <a:t>Reflector</a:t>
            </a:r>
          </a:p>
        </p:txBody>
      </p:sp>
      <p:sp>
        <p:nvSpPr>
          <p:cNvPr id="8" name="Rectangle 7">
            <a:extLst>
              <a:ext uri="{FF2B5EF4-FFF2-40B4-BE49-F238E27FC236}">
                <a16:creationId xmlns:a16="http://schemas.microsoft.com/office/drawing/2014/main" id="{20E197C2-1729-A049-B3E1-789CAE4971C7}"/>
              </a:ext>
            </a:extLst>
          </p:cNvPr>
          <p:cNvSpPr/>
          <p:nvPr/>
        </p:nvSpPr>
        <p:spPr>
          <a:xfrm>
            <a:off x="5964780" y="1463192"/>
            <a:ext cx="204062" cy="838605"/>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E379499-9662-1D4D-8F3F-70CAE3C6C6BE}"/>
              </a:ext>
            </a:extLst>
          </p:cNvPr>
          <p:cNvCxnSpPr>
            <a:cxnSpLocks/>
          </p:cNvCxnSpPr>
          <p:nvPr/>
        </p:nvCxnSpPr>
        <p:spPr>
          <a:xfrm flipH="1" flipV="1">
            <a:off x="3244094" y="2104183"/>
            <a:ext cx="2448001" cy="1"/>
          </a:xfrm>
          <a:prstGeom prst="line">
            <a:avLst/>
          </a:prstGeom>
          <a:ln w="44450">
            <a:solidFill>
              <a:schemeClr val="accent2">
                <a:lumMod val="75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id="{A443B680-23AA-1446-BE59-20CA473B7537}"/>
              </a:ext>
            </a:extLst>
          </p:cNvPr>
          <p:cNvSpPr/>
          <p:nvPr/>
        </p:nvSpPr>
        <p:spPr>
          <a:xfrm rot="5002448">
            <a:off x="5472363" y="1683383"/>
            <a:ext cx="347833" cy="511425"/>
          </a:xfrm>
          <a:prstGeom prst="arc">
            <a:avLst>
              <a:gd name="adj1" fmla="val 11680588"/>
              <a:gd name="adj2" fmla="val 0"/>
            </a:avLst>
          </a:prstGeom>
          <a:ln w="44450">
            <a:solidFill>
              <a:schemeClr val="accent2">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5406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Object tracking</a:t>
            </a:r>
          </a:p>
        </p:txBody>
      </p:sp>
      <p:sp>
        <p:nvSpPr>
          <p:cNvPr id="4" name="Slide Number Placeholder 3"/>
          <p:cNvSpPr>
            <a:spLocks noGrp="1"/>
          </p:cNvSpPr>
          <p:nvPr>
            <p:ph type="sldNum" sz="quarter" idx="12"/>
          </p:nvPr>
        </p:nvSpPr>
        <p:spPr/>
        <p:txBody>
          <a:bodyPr/>
          <a:lstStyle/>
          <a:p>
            <a:fld id="{6046C4E9-6070-4511-A1E7-F763F4F93923}" type="slidenum">
              <a:rPr lang="en-US" smtClean="0"/>
              <a:t>40</a:t>
            </a:fld>
            <a:endParaRPr lang="en-US"/>
          </a:p>
        </p:txBody>
      </p:sp>
      <p:grpSp>
        <p:nvGrpSpPr>
          <p:cNvPr id="3" name="Group 2"/>
          <p:cNvGrpSpPr/>
          <p:nvPr/>
        </p:nvGrpSpPr>
        <p:grpSpPr>
          <a:xfrm>
            <a:off x="253999" y="1783519"/>
            <a:ext cx="8746064" cy="2286000"/>
            <a:chOff x="253999" y="1783519"/>
            <a:chExt cx="8746064" cy="2286000"/>
          </a:xfrm>
        </p:grpSpPr>
        <p:sp>
          <p:nvSpPr>
            <p:cNvPr id="5" name="Rectangle 4"/>
            <p:cNvSpPr/>
            <p:nvPr/>
          </p:nvSpPr>
          <p:spPr>
            <a:xfrm>
              <a:off x="253999" y="1783519"/>
              <a:ext cx="1828800" cy="228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latin typeface="Century Gothic" panose="020B0502020202020204" pitchFamily="34" charset="0"/>
                  <a:cs typeface="Arial" panose="020B0604020202020204" pitchFamily="34" charset="0"/>
                </a:rPr>
                <a:t>Motion-based Gaming</a:t>
              </a:r>
            </a:p>
          </p:txBody>
        </p:sp>
        <p:pic>
          <p:nvPicPr>
            <p:cNvPr id="1026" name="Picture 2" descr="http://gamingtrend.com/wp-content/screenshots/motion-control-oped/Motion%20Control%20OpEd%20-%20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58" r="3209"/>
            <a:stretch/>
          </p:blipFill>
          <p:spPr bwMode="auto">
            <a:xfrm>
              <a:off x="2226729" y="1783519"/>
              <a:ext cx="305646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5142" r="6290"/>
            <a:stretch/>
          </p:blipFill>
          <p:spPr>
            <a:xfrm>
              <a:off x="5427130" y="1783519"/>
              <a:ext cx="3572933" cy="2286000"/>
            </a:xfrm>
            <a:prstGeom prst="rect">
              <a:avLst/>
            </a:prstGeom>
          </p:spPr>
        </p:pic>
      </p:grpSp>
      <p:sp>
        <p:nvSpPr>
          <p:cNvPr id="7" name="Rectangle 6"/>
          <p:cNvSpPr/>
          <p:nvPr/>
        </p:nvSpPr>
        <p:spPr>
          <a:xfrm>
            <a:off x="253999" y="4252913"/>
            <a:ext cx="1828800" cy="2286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a:latin typeface="Century Gothic" panose="020B0502020202020204" pitchFamily="34" charset="0"/>
                <a:cs typeface="Arial" panose="020B0604020202020204" pitchFamily="34" charset="0"/>
              </a:rPr>
              <a:t>Gesture-based Remote Controller</a:t>
            </a:r>
          </a:p>
        </p:txBody>
      </p:sp>
      <p:pic>
        <p:nvPicPr>
          <p:cNvPr id="1028" name="Picture 4" descr="http://1u88jj3r4db2x4txp44yqfj1.wpengine.netdna-cdn.com/wp-content/uploads/2013/01/movea-2.jpg"/>
          <p:cNvPicPr>
            <a:picLocks noChangeAspect="1" noChangeArrowheads="1"/>
          </p:cNvPicPr>
          <p:nvPr/>
        </p:nvPicPr>
        <p:blipFill rotWithShape="1">
          <a:blip r:embed="rId5">
            <a:extLst>
              <a:ext uri="{28A0092B-C50C-407E-A947-70E740481C1C}">
                <a14:useLocalDpi xmlns:a14="http://schemas.microsoft.com/office/drawing/2010/main" val="0"/>
              </a:ext>
            </a:extLst>
          </a:blip>
          <a:srcRect l="15006" r="16503"/>
          <a:stretch/>
        </p:blipFill>
        <p:spPr bwMode="auto">
          <a:xfrm>
            <a:off x="2277533" y="4252913"/>
            <a:ext cx="30988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www.pointgrab.com/wp-content/uploads/product_page_image_tv-388x250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1067" y="4252913"/>
            <a:ext cx="36957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099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Device-Free tracking</a:t>
            </a:r>
          </a:p>
        </p:txBody>
      </p:sp>
      <p:sp>
        <p:nvSpPr>
          <p:cNvPr id="4" name="Slide Number Placeholder 3"/>
          <p:cNvSpPr>
            <a:spLocks noGrp="1"/>
          </p:cNvSpPr>
          <p:nvPr>
            <p:ph type="sldNum" sz="quarter" idx="12"/>
          </p:nvPr>
        </p:nvSpPr>
        <p:spPr/>
        <p:txBody>
          <a:bodyPr/>
          <a:lstStyle/>
          <a:p>
            <a:fld id="{6046C4E9-6070-4511-A1E7-F763F4F93923}" type="slidenum">
              <a:rPr lang="en-US" smtClean="0"/>
              <a:t>41</a:t>
            </a:fld>
            <a:endParaRPr lang="en-US"/>
          </a:p>
        </p:txBody>
      </p:sp>
      <p:sp>
        <p:nvSpPr>
          <p:cNvPr id="5" name="Rectangle 4"/>
          <p:cNvSpPr/>
          <p:nvPr/>
        </p:nvSpPr>
        <p:spPr>
          <a:xfrm>
            <a:off x="253999" y="1783519"/>
            <a:ext cx="1828800" cy="2286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a:latin typeface="Century Gothic" panose="020B0502020202020204" pitchFamily="34" charset="0"/>
                <a:cs typeface="Arial" panose="020B0604020202020204" pitchFamily="34" charset="0"/>
              </a:rPr>
              <a:t>With Device</a:t>
            </a:r>
          </a:p>
        </p:txBody>
      </p:sp>
      <p:sp>
        <p:nvSpPr>
          <p:cNvPr id="6" name="Rectangle 5"/>
          <p:cNvSpPr/>
          <p:nvPr/>
        </p:nvSpPr>
        <p:spPr>
          <a:xfrm>
            <a:off x="253999" y="4252913"/>
            <a:ext cx="1828800" cy="2286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a:latin typeface="Century Gothic" panose="020B0502020202020204" pitchFamily="34" charset="0"/>
                <a:cs typeface="Arial" panose="020B0604020202020204" pitchFamily="34" charset="0"/>
              </a:rPr>
              <a:t>Device-Free</a:t>
            </a:r>
          </a:p>
        </p:txBody>
      </p:sp>
      <p:pic>
        <p:nvPicPr>
          <p:cNvPr id="2052" name="Picture 4" descr="http://www.samsung.com/uk/consumer-images/product/televisions/2014/UE55HU7200UXXU/features/UE55HU7200UXXU-182052-0.jpg"/>
          <p:cNvPicPr>
            <a:picLocks noChangeAspect="1" noChangeArrowheads="1"/>
          </p:cNvPicPr>
          <p:nvPr/>
        </p:nvPicPr>
        <p:blipFill rotWithShape="1">
          <a:blip r:embed="rId3">
            <a:extLst>
              <a:ext uri="{28A0092B-C50C-407E-A947-70E740481C1C}">
                <a14:useLocalDpi xmlns:a14="http://schemas.microsoft.com/office/drawing/2010/main" val="0"/>
              </a:ext>
            </a:extLst>
          </a:blip>
          <a:srcRect l="13559" r="16565"/>
          <a:stretch/>
        </p:blipFill>
        <p:spPr bwMode="auto">
          <a:xfrm>
            <a:off x="2218268" y="1783519"/>
            <a:ext cx="3403599"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cdn2.ubergizmo.com/wp-content/uploads/2011/06/virtual-real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953" y="1783519"/>
            <a:ext cx="2549441"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vvvv.org/sites/default/files/imagecache/large/images/Person%20oculus%20leap.jpg"/>
          <p:cNvPicPr>
            <a:picLocks noChangeAspect="1" noChangeArrowheads="1"/>
          </p:cNvPicPr>
          <p:nvPr/>
        </p:nvPicPr>
        <p:blipFill rotWithShape="1">
          <a:blip r:embed="rId5">
            <a:extLst>
              <a:ext uri="{28A0092B-C50C-407E-A947-70E740481C1C}">
                <a14:useLocalDpi xmlns:a14="http://schemas.microsoft.com/office/drawing/2010/main" val="0"/>
              </a:ext>
            </a:extLst>
          </a:blip>
          <a:srcRect l="8933" r="3276"/>
          <a:stretch/>
        </p:blipFill>
        <p:spPr bwMode="auto">
          <a:xfrm>
            <a:off x="5748861" y="4252913"/>
            <a:ext cx="2912533"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i.istockimg.com/file_thumbview_approve/50129630/5/stock-photo-50129630-man-finger-point-app-icons-of-smartwatch-with-curved-scree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6791" y="4148891"/>
            <a:ext cx="2987526" cy="239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611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Device-Free tracking: challenge</a:t>
            </a:r>
          </a:p>
        </p:txBody>
      </p:sp>
      <p:sp>
        <p:nvSpPr>
          <p:cNvPr id="4" name="Slide Number Placeholder 3"/>
          <p:cNvSpPr>
            <a:spLocks noGrp="1"/>
          </p:cNvSpPr>
          <p:nvPr>
            <p:ph type="sldNum" sz="quarter" idx="12"/>
          </p:nvPr>
        </p:nvSpPr>
        <p:spPr/>
        <p:txBody>
          <a:bodyPr/>
          <a:lstStyle/>
          <a:p>
            <a:fld id="{6046C4E9-6070-4511-A1E7-F763F4F93923}" type="slidenum">
              <a:rPr lang="en-US" smtClean="0"/>
              <a:t>42</a:t>
            </a:fld>
            <a:endParaRPr lang="en-US"/>
          </a:p>
        </p:txBody>
      </p:sp>
      <p:sp>
        <p:nvSpPr>
          <p:cNvPr id="5" name="Content Placeholder 4"/>
          <p:cNvSpPr>
            <a:spLocks noGrp="1"/>
          </p:cNvSpPr>
          <p:nvPr>
            <p:ph idx="1"/>
          </p:nvPr>
        </p:nvSpPr>
        <p:spPr/>
        <p:txBody>
          <a:bodyPr/>
          <a:lstStyle/>
          <a:p>
            <a:pPr marL="0" indent="0">
              <a:buNone/>
            </a:pPr>
            <a:r>
              <a:rPr lang="en-US" b="1" dirty="0"/>
              <a:t>Both </a:t>
            </a:r>
            <a:r>
              <a:rPr lang="en-US" b="1" dirty="0">
                <a:solidFill>
                  <a:srgbClr val="FF0000"/>
                </a:solidFill>
              </a:rPr>
              <a:t>transmitter</a:t>
            </a:r>
            <a:r>
              <a:rPr lang="en-US" b="1" dirty="0"/>
              <a:t> and </a:t>
            </a:r>
            <a:r>
              <a:rPr lang="en-US" b="1" dirty="0">
                <a:solidFill>
                  <a:srgbClr val="FF0000"/>
                </a:solidFill>
              </a:rPr>
              <a:t>receiver</a:t>
            </a:r>
            <a:r>
              <a:rPr lang="en-US" b="1" dirty="0"/>
              <a:t> are </a:t>
            </a:r>
            <a:r>
              <a:rPr lang="en-US" b="1" dirty="0">
                <a:solidFill>
                  <a:srgbClr val="FF0000"/>
                </a:solidFill>
              </a:rPr>
              <a:t>static</a:t>
            </a:r>
          </a:p>
          <a:p>
            <a:pPr marL="0" indent="0">
              <a:buNone/>
            </a:pPr>
            <a:endParaRPr lang="en-US" b="1" dirty="0"/>
          </a:p>
          <a:p>
            <a:pPr marL="0" indent="0">
              <a:buNone/>
            </a:pPr>
            <a:r>
              <a:rPr lang="en-US" b="1" dirty="0"/>
              <a:t>Should </a:t>
            </a:r>
            <a:r>
              <a:rPr lang="en-US" b="1" dirty="0">
                <a:solidFill>
                  <a:srgbClr val="FF0000"/>
                </a:solidFill>
              </a:rPr>
              <a:t>rely on </a:t>
            </a:r>
            <a:r>
              <a:rPr lang="en-US" b="1" dirty="0"/>
              <a:t>the </a:t>
            </a:r>
            <a:r>
              <a:rPr lang="en-US" b="1" dirty="0">
                <a:solidFill>
                  <a:srgbClr val="FF0000"/>
                </a:solidFill>
              </a:rPr>
              <a:t>reflected signal</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287189"/>
            <a:ext cx="2169176" cy="216917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3971" y="4004002"/>
            <a:ext cx="2384629" cy="2384629"/>
          </a:xfrm>
          <a:prstGeom prst="rect">
            <a:avLst/>
          </a:prstGeom>
        </p:spPr>
      </p:pic>
      <p:pic>
        <p:nvPicPr>
          <p:cNvPr id="12" name="Picture 11"/>
          <p:cNvPicPr>
            <a:picLocks noChangeAspect="1"/>
          </p:cNvPicPr>
          <p:nvPr/>
        </p:nvPicPr>
        <p:blipFill>
          <a:blip r:embed="rId5"/>
          <a:stretch>
            <a:fillRect/>
          </a:stretch>
        </p:blipFill>
        <p:spPr>
          <a:xfrm>
            <a:off x="1981141" y="4680588"/>
            <a:ext cx="5418725" cy="486200"/>
          </a:xfrm>
          <a:prstGeom prst="rect">
            <a:avLst/>
          </a:prstGeom>
        </p:spPr>
      </p:pic>
      <p:pic>
        <p:nvPicPr>
          <p:cNvPr id="10" name="Picture 9"/>
          <p:cNvPicPr>
            <a:picLocks noChangeAspect="1"/>
          </p:cNvPicPr>
          <p:nvPr/>
        </p:nvPicPr>
        <p:blipFill>
          <a:blip r:embed="rId6"/>
          <a:stretch>
            <a:fillRect/>
          </a:stretch>
        </p:blipFill>
        <p:spPr>
          <a:xfrm>
            <a:off x="4690503" y="4717998"/>
            <a:ext cx="1918294" cy="486200"/>
          </a:xfrm>
          <a:prstGeom prst="rect">
            <a:avLst/>
          </a:prstGeom>
        </p:spPr>
      </p:pic>
      <p:pic>
        <p:nvPicPr>
          <p:cNvPr id="14" name="Picture 13"/>
          <p:cNvPicPr>
            <a:picLocks noChangeAspect="1"/>
          </p:cNvPicPr>
          <p:nvPr/>
        </p:nvPicPr>
        <p:blipFill>
          <a:blip r:embed="rId6"/>
          <a:stretch>
            <a:fillRect/>
          </a:stretch>
        </p:blipFill>
        <p:spPr>
          <a:xfrm rot="1949513">
            <a:off x="4950587" y="4256853"/>
            <a:ext cx="1918294" cy="486200"/>
          </a:xfrm>
          <a:prstGeom prst="rect">
            <a:avLst/>
          </a:prstGeom>
        </p:spPr>
      </p:pic>
      <p:pic>
        <p:nvPicPr>
          <p:cNvPr id="15" name="Picture 14"/>
          <p:cNvPicPr>
            <a:picLocks noChangeAspect="1"/>
          </p:cNvPicPr>
          <p:nvPr/>
        </p:nvPicPr>
        <p:blipFill>
          <a:blip r:embed="rId6"/>
          <a:stretch>
            <a:fillRect/>
          </a:stretch>
        </p:blipFill>
        <p:spPr>
          <a:xfrm rot="5164780">
            <a:off x="5628352" y="3520143"/>
            <a:ext cx="1918294" cy="486200"/>
          </a:xfrm>
          <a:prstGeom prst="rect">
            <a:avLst/>
          </a:prstGeom>
        </p:spPr>
      </p:pic>
      <p:pic>
        <p:nvPicPr>
          <p:cNvPr id="16" name="Picture 15"/>
          <p:cNvPicPr>
            <a:picLocks noChangeAspect="1"/>
          </p:cNvPicPr>
          <p:nvPr/>
        </p:nvPicPr>
        <p:blipFill>
          <a:blip r:embed="rId6"/>
          <a:stretch>
            <a:fillRect/>
          </a:stretch>
        </p:blipFill>
        <p:spPr>
          <a:xfrm>
            <a:off x="6834063" y="4699293"/>
            <a:ext cx="1918294" cy="486200"/>
          </a:xfrm>
          <a:prstGeom prst="rect">
            <a:avLst/>
          </a:prstGeom>
        </p:spPr>
      </p:pic>
      <p:pic>
        <p:nvPicPr>
          <p:cNvPr id="17" name="Picture 16"/>
          <p:cNvPicPr>
            <a:picLocks noChangeAspect="1"/>
          </p:cNvPicPr>
          <p:nvPr/>
        </p:nvPicPr>
        <p:blipFill>
          <a:blip r:embed="rId6"/>
          <a:stretch>
            <a:fillRect/>
          </a:stretch>
        </p:blipFill>
        <p:spPr>
          <a:xfrm rot="18868124">
            <a:off x="6642386" y="3889094"/>
            <a:ext cx="1918294" cy="486200"/>
          </a:xfrm>
          <a:prstGeom prst="rect">
            <a:avLst/>
          </a:prstGeom>
        </p:spPr>
      </p:pic>
    </p:spTree>
    <p:extLst>
      <p:ext uri="{BB962C8B-B14F-4D97-AF65-F5344CB8AC3E}">
        <p14:creationId xmlns:p14="http://schemas.microsoft.com/office/powerpoint/2010/main" val="32636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wipe(left)">
                                      <p:cBhvr>
                                        <p:cTn id="9" dur="2000"/>
                                        <p:tgtEl>
                                          <p:spTgt spid="12"/>
                                        </p:tgtEl>
                                      </p:cBhvr>
                                    </p:animEffect>
                                  </p:childTnLst>
                                </p:cTn>
                              </p:par>
                            </p:childTnLst>
                          </p:cTn>
                        </p:par>
                        <p:par>
                          <p:cTn id="10" fill="hold">
                            <p:stCondLst>
                              <p:cond delay="2000"/>
                            </p:stCondLst>
                            <p:childTnLst>
                              <p:par>
                                <p:cTn id="11" presetID="2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1000"/>
                                        <p:tgtEl>
                                          <p:spTgt spid="10"/>
                                        </p:tgtEl>
                                      </p:cBhvr>
                                    </p:animEffect>
                                  </p:childTnLst>
                                </p:cTn>
                              </p:par>
                              <p:par>
                                <p:cTn id="14" presetID="22" presetClass="entr" presetSubtype="2"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right)">
                                      <p:cBhvr>
                                        <p:cTn id="16" dur="1000"/>
                                        <p:tgtEl>
                                          <p:spTgt spid="14"/>
                                        </p:tgtEl>
                                      </p:cBhvr>
                                    </p:animEffect>
                                  </p:childTnLst>
                                </p:cTn>
                              </p:par>
                              <p:par>
                                <p:cTn id="17" presetID="2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100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10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1000"/>
                                        <p:tgtEl>
                                          <p:spTgt spid="16"/>
                                        </p:tgtEl>
                                      </p:cBhvr>
                                    </p:animEffect>
                                  </p:childTnLst>
                                </p:cTn>
                              </p:par>
                              <p:par>
                                <p:cTn id="26" presetID="1" presetClass="exit" presetSubtype="0" fill="hold" nodeType="with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046C4E9-6070-4511-A1E7-F763F4F93923}" type="slidenum">
              <a:rPr lang="en-US" smtClean="0"/>
              <a:t>43</a:t>
            </a:fld>
            <a:endParaRPr lang="en-US"/>
          </a:p>
        </p:txBody>
      </p:sp>
      <p:sp>
        <p:nvSpPr>
          <p:cNvPr id="12" name="Content Placeholder 2"/>
          <p:cNvSpPr txBox="1">
            <a:spLocks/>
          </p:cNvSpPr>
          <p:nvPr/>
        </p:nvSpPr>
        <p:spPr>
          <a:xfrm>
            <a:off x="628650" y="3667498"/>
            <a:ext cx="8058150" cy="3053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latin typeface="Arial" panose="020B0604020202020204" pitchFamily="34" charset="0"/>
                <a:cs typeface="Arial" panose="020B0604020202020204" pitchFamily="34" charset="0"/>
              </a:rPr>
              <a:t>Device-free</a:t>
            </a:r>
            <a:r>
              <a:rPr lang="en-US" b="1" dirty="0">
                <a:latin typeface="Arial" panose="020B0604020202020204" pitchFamily="34" charset="0"/>
                <a:cs typeface="Arial" panose="020B0604020202020204" pitchFamily="34" charset="0"/>
              </a:rPr>
              <a:t> passive tracking only relying on </a:t>
            </a:r>
            <a:r>
              <a:rPr lang="en-US" b="1" dirty="0">
                <a:solidFill>
                  <a:srgbClr val="FF0000"/>
                </a:solidFill>
                <a:latin typeface="Arial" panose="020B0604020202020204" pitchFamily="34" charset="0"/>
                <a:cs typeface="Arial" panose="020B0604020202020204" pitchFamily="34" charset="0"/>
              </a:rPr>
              <a:t>mobile device</a:t>
            </a:r>
          </a:p>
          <a:p>
            <a:pPr marL="0" indent="0">
              <a:buFont typeface="Arial" panose="020B0604020202020204" pitchFamily="34" charset="0"/>
              <a:buNone/>
            </a:pPr>
            <a:endParaRPr lang="en-US"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b="1" dirty="0">
                <a:latin typeface="Arial" panose="020B0604020202020204" pitchFamily="34" charset="0"/>
                <a:cs typeface="Arial" panose="020B0604020202020204" pitchFamily="34" charset="0"/>
              </a:rPr>
              <a:t>Track the small object such as </a:t>
            </a:r>
            <a:r>
              <a:rPr lang="en-US" b="1" dirty="0">
                <a:solidFill>
                  <a:srgbClr val="FF0000"/>
                </a:solidFill>
                <a:latin typeface="Arial" panose="020B0604020202020204" pitchFamily="34" charset="0"/>
                <a:cs typeface="Arial" panose="020B0604020202020204" pitchFamily="34" charset="0"/>
              </a:rPr>
              <a:t>finger</a:t>
            </a:r>
          </a:p>
          <a:p>
            <a:pPr marL="0" indent="0">
              <a:buFont typeface="Arial" panose="020B0604020202020204" pitchFamily="34" charset="0"/>
              <a:buNone/>
            </a:pPr>
            <a:endParaRPr lang="en-US" b="1" dirty="0">
              <a:solidFill>
                <a:srgbClr val="FF000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b="1" dirty="0">
                <a:latin typeface="Arial" panose="020B0604020202020204" pitchFamily="34" charset="0"/>
                <a:cs typeface="Arial" panose="020B0604020202020204" pitchFamily="34" charset="0"/>
              </a:rPr>
              <a:t>All implemented in </a:t>
            </a:r>
            <a:r>
              <a:rPr lang="en-US" b="1" dirty="0">
                <a:solidFill>
                  <a:srgbClr val="FF0000"/>
                </a:solidFill>
                <a:latin typeface="Arial" panose="020B0604020202020204" pitchFamily="34" charset="0"/>
                <a:cs typeface="Arial" panose="020B0604020202020204" pitchFamily="34" charset="0"/>
              </a:rPr>
              <a:t>software</a:t>
            </a:r>
          </a:p>
          <a:p>
            <a:pPr marL="0" indent="0">
              <a:buFont typeface="Arial" panose="020B0604020202020204" pitchFamily="34" charset="0"/>
              <a:buNone/>
            </a:pPr>
            <a:endParaRPr lang="en-US" b="1" dirty="0">
              <a:latin typeface="Arial" panose="020B0604020202020204" pitchFamily="34" charset="0"/>
              <a:cs typeface="Arial" panose="020B0604020202020204" pitchFamily="34" charset="0"/>
            </a:endParaRPr>
          </a:p>
        </p:txBody>
      </p:sp>
      <p:pic>
        <p:nvPicPr>
          <p:cNvPr id="2050" name="Picture 2" descr="finger symbol에 대한 이미지 검색결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8497476">
            <a:off x="5200466" y="2234850"/>
            <a:ext cx="1074831" cy="10748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alaxy phone back에 대한 이미지 검색결과"/>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8202" b="5962"/>
          <a:stretch/>
        </p:blipFill>
        <p:spPr bwMode="auto">
          <a:xfrm>
            <a:off x="1367769" y="1746936"/>
            <a:ext cx="1076080" cy="1780146"/>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a:spLocks noGrp="1"/>
          </p:cNvSpPr>
          <p:nvPr>
            <p:ph type="title"/>
          </p:nvPr>
        </p:nvSpPr>
        <p:spPr>
          <a:xfrm>
            <a:off x="628650" y="694705"/>
            <a:ext cx="7886700" cy="480131"/>
          </a:xfrm>
        </p:spPr>
        <p:txBody>
          <a:bodyPr/>
          <a:lstStyle/>
          <a:p>
            <a:r>
              <a:rPr lang="en-US" sz="2800" dirty="0"/>
              <a:t>Strata: Acoustic based Fined grained tracking</a:t>
            </a:r>
          </a:p>
        </p:txBody>
      </p:sp>
      <p:pic>
        <p:nvPicPr>
          <p:cNvPr id="16" name="Picture 4" descr="https://upload.wikimedia.org/wikipedia/commons/thumb/4/44/WIFI_icon.svg/1024px-WIFI_icon.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284376">
            <a:off x="1836930" y="311796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upload.wikimedia.org/wikipedia/commons/thumb/4/44/WIFI_icon.svg/1024px-WIFI_icon.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2989644">
            <a:off x="4736537" y="24055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upload.wikimedia.org/wikipedia/commons/thumb/4/44/WIFI_icon.svg/1024px-WIFI_icon.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2989644">
            <a:off x="4726252" y="240530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94444E-6 -2.96296E-6 L 0.3191 -0.10879 " pathEditMode="relative" rAng="0" ptsTypes="AA">
                                      <p:cBhvr>
                                        <p:cTn id="8" dur="2000" fill="hold"/>
                                        <p:tgtEl>
                                          <p:spTgt spid="16"/>
                                        </p:tgtEl>
                                        <p:attrNameLst>
                                          <p:attrName>ppt_x</p:attrName>
                                          <p:attrName>ppt_y</p:attrName>
                                        </p:attrNameLst>
                                      </p:cBhvr>
                                      <p:rCtr x="15955" y="-5440"/>
                                    </p:animMotion>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16"/>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42" presetClass="path" presetSubtype="0" accel="50000" decel="50000" fill="hold" nodeType="withEffect">
                                  <p:stCondLst>
                                    <p:cond delay="0"/>
                                  </p:stCondLst>
                                  <p:childTnLst>
                                    <p:animMotion origin="layout" path="M 4.44444E-6 2.22222E-6 L -0.32327 0.13449 " pathEditMode="relative" rAng="0" ptsTypes="AA">
                                      <p:cBhvr>
                                        <p:cTn id="15" dur="2000" fill="hold"/>
                                        <p:tgtEl>
                                          <p:spTgt spid="17"/>
                                        </p:tgtEl>
                                        <p:attrNameLst>
                                          <p:attrName>ppt_x</p:attrName>
                                          <p:attrName>ppt_y</p:attrName>
                                        </p:attrNameLst>
                                      </p:cBhvr>
                                      <p:rCtr x="-16163" y="6713"/>
                                    </p:animMotion>
                                  </p:childTnLst>
                                </p:cTn>
                              </p:par>
                              <p:par>
                                <p:cTn id="16" presetID="1"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42" presetClass="path" presetSubtype="0" accel="50000" decel="50000" fill="hold" nodeType="withEffect">
                                  <p:stCondLst>
                                    <p:cond delay="0"/>
                                  </p:stCondLst>
                                  <p:childTnLst>
                                    <p:animMotion origin="layout" path="M -2.77778E-7 2.22222E-6 L -0.32344 -0.11389 " pathEditMode="relative" rAng="0" ptsTypes="AA">
                                      <p:cBhvr>
                                        <p:cTn id="19" dur="2000" fill="hold"/>
                                        <p:tgtEl>
                                          <p:spTgt spid="18"/>
                                        </p:tgtEl>
                                        <p:attrNameLst>
                                          <p:attrName>ppt_x</p:attrName>
                                          <p:attrName>ppt_y</p:attrName>
                                        </p:attrNameLst>
                                      </p:cBhvr>
                                      <p:rCtr x="-16181"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47772"/>
            <a:ext cx="7886700" cy="590931"/>
          </a:xfrm>
        </p:spPr>
        <p:txBody>
          <a:bodyPr>
            <a:normAutofit fontScale="90000"/>
          </a:bodyPr>
          <a:lstStyle/>
          <a:p>
            <a:r>
              <a:rPr lang="en-US" dirty="0"/>
              <a:t>Acoustic based object tracking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121" y="1748078"/>
                <a:ext cx="8515351" cy="4790835"/>
              </a:xfrm>
            </p:spPr>
            <p:txBody>
              <a:bodyPr/>
              <a:lstStyle/>
              <a:p>
                <a:pPr marL="0" indent="0">
                  <a:buNone/>
                </a:pPr>
                <a:r>
                  <a:rPr lang="en-US" sz="2400" b="1" dirty="0"/>
                  <a:t>Phase change proportional to the</a:t>
                </a:r>
                <a:r>
                  <a:rPr lang="en-US" sz="2400" b="1" dirty="0">
                    <a:solidFill>
                      <a:srgbClr val="FF0000"/>
                    </a:solidFill>
                  </a:rPr>
                  <a:t> </a:t>
                </a:r>
              </a:p>
              <a:p>
                <a:pPr marL="0" indent="0">
                  <a:buNone/>
                </a:pPr>
                <a:r>
                  <a:rPr lang="en-US" sz="2400" b="1" dirty="0">
                    <a:solidFill>
                      <a:srgbClr val="FF0000"/>
                    </a:solidFill>
                  </a:rPr>
                  <a:t>(distance change</a:t>
                </a:r>
                <a14:m>
                  <m:oMath xmlns:m="http://schemas.openxmlformats.org/officeDocument/2006/math">
                    <m:r>
                      <a:rPr lang="en-US" sz="2400" b="1" i="1" smtClean="0">
                        <a:latin typeface="Cambria Math" panose="02040503050406030204" pitchFamily="18" charset="0"/>
                      </a:rPr>
                      <m:t>/</m:t>
                    </m:r>
                  </m:oMath>
                </a14:m>
                <a:r>
                  <a:rPr lang="en-US" sz="2400" b="1" dirty="0">
                    <a:solidFill>
                      <a:srgbClr val="FF0000"/>
                    </a:solidFill>
                  </a:rPr>
                  <a:t>wavelength)</a:t>
                </a:r>
                <a:r>
                  <a:rPr lang="en-US" sz="2400" b="1" dirty="0"/>
                  <a:t> </a:t>
                </a:r>
                <a:r>
                  <a:rPr lang="en-US" sz="2400" dirty="0"/>
                  <a:t>(1.7 cm in 20 kHz)</a:t>
                </a:r>
              </a:p>
              <a:p>
                <a:pPr marL="0" indent="0">
                  <a:buNone/>
                </a:pPr>
                <a:endParaRPr lang="en-US" sz="2400" dirty="0"/>
              </a:p>
              <a:p>
                <a:pPr marL="0" indent="0">
                  <a:buNone/>
                </a:pPr>
                <a:r>
                  <a:rPr lang="en-US" sz="2400" b="1" dirty="0"/>
                  <a:t>Tracking phase enables very </a:t>
                </a:r>
                <a:r>
                  <a:rPr lang="en-US" sz="2400" b="1" dirty="0">
                    <a:solidFill>
                      <a:srgbClr val="FF0000"/>
                    </a:solidFill>
                  </a:rPr>
                  <a:t>fine-grained</a:t>
                </a:r>
                <a:r>
                  <a:rPr lang="en-US" sz="2400" b="1" dirty="0"/>
                  <a:t> positioning</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121" y="1748078"/>
                <a:ext cx="8515351" cy="4790835"/>
              </a:xfrm>
              <a:blipFill>
                <a:blip r:embed="rId3"/>
                <a:stretch>
                  <a:fillRect l="-1042" t="-158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046C4E9-6070-4511-A1E7-F763F4F93923}" type="slidenum">
              <a:rPr lang="en-US" smtClean="0"/>
              <a:t>44</a:t>
            </a:fld>
            <a:endParaRPr lang="en-US"/>
          </a:p>
        </p:txBody>
      </p:sp>
      <p:pic>
        <p:nvPicPr>
          <p:cNvPr id="2050" name="Picture 2" descr="https://edc2.healthtap.com/ht-staging/user_answer/reference_image/11369/large/Trigger_finger.jpeg?138667065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815"/>
          <a:stretch/>
        </p:blipFill>
        <p:spPr bwMode="auto">
          <a:xfrm>
            <a:off x="5614300" y="4223850"/>
            <a:ext cx="1195837" cy="914400"/>
          </a:xfrm>
          <a:prstGeom prst="rect">
            <a:avLst/>
          </a:prstGeom>
          <a:solidFill>
            <a:schemeClr val="accent3">
              <a:lumMod val="50000"/>
            </a:schemeClr>
          </a:solidFill>
          <a:extLst/>
        </p:spPr>
      </p:pic>
      <p:pic>
        <p:nvPicPr>
          <p:cNvPr id="12" name="Picture 11"/>
          <p:cNvPicPr>
            <a:picLocks noChangeAspect="1"/>
          </p:cNvPicPr>
          <p:nvPr/>
        </p:nvPicPr>
        <p:blipFill>
          <a:blip r:embed="rId5"/>
          <a:stretch>
            <a:fillRect/>
          </a:stretch>
        </p:blipFill>
        <p:spPr>
          <a:xfrm>
            <a:off x="2579148" y="4462959"/>
            <a:ext cx="3817500" cy="476667"/>
          </a:xfrm>
          <a:prstGeom prst="rect">
            <a:avLst/>
          </a:prstGeom>
        </p:spPr>
      </p:pic>
      <p:pic>
        <p:nvPicPr>
          <p:cNvPr id="14" name="Picture 13"/>
          <p:cNvPicPr>
            <a:picLocks noChangeAspect="1"/>
          </p:cNvPicPr>
          <p:nvPr/>
        </p:nvPicPr>
        <p:blipFill>
          <a:blip r:embed="rId6"/>
          <a:stretch>
            <a:fillRect/>
          </a:stretch>
        </p:blipFill>
        <p:spPr>
          <a:xfrm>
            <a:off x="2579148" y="4463758"/>
            <a:ext cx="3817500" cy="476667"/>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r="11552"/>
          <a:stretch/>
        </p:blipFill>
        <p:spPr>
          <a:xfrm>
            <a:off x="1970154" y="3766650"/>
            <a:ext cx="1077381" cy="1828800"/>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1685482" y="5769430"/>
                <a:ext cx="5862631" cy="400110"/>
              </a:xfrm>
              <a:prstGeom prst="rect">
                <a:avLst/>
              </a:prstGeom>
            </p:spPr>
            <p:txBody>
              <a:bodyPr wrap="square">
                <a:spAutoFit/>
              </a:bodyPr>
              <a:lstStyle/>
              <a:p>
                <a:r>
                  <a:rPr lang="en-US" sz="2000" b="1" dirty="0"/>
                  <a:t>Finger movement of </a:t>
                </a:r>
                <a:r>
                  <a:rPr lang="en-US" sz="2000" b="1" dirty="0" err="1">
                    <a:solidFill>
                      <a:srgbClr val="FF0000"/>
                    </a:solidFill>
                  </a:rPr>
                  <a:t>1mm</a:t>
                </a:r>
                <a:r>
                  <a:rPr lang="en-US" sz="2000" b="1" dirty="0"/>
                  <a:t> changes the phase </a:t>
                </a:r>
                <a:r>
                  <a:rPr lang="en-US" sz="2000" b="1" dirty="0">
                    <a:solidFill>
                      <a:srgbClr val="FF0000"/>
                    </a:solidFill>
                  </a:rPr>
                  <a:t>0.2</a:t>
                </a:r>
                <a14:m>
                  <m:oMath xmlns:m="http://schemas.openxmlformats.org/officeDocument/2006/math">
                    <m:r>
                      <a:rPr lang="el-GR" sz="2000" b="1" i="1" dirty="0">
                        <a:solidFill>
                          <a:srgbClr val="FF0000"/>
                        </a:solidFill>
                        <a:latin typeface="Cambria Math" panose="02040503050406030204" pitchFamily="18" charset="0"/>
                      </a:rPr>
                      <m:t>𝝅</m:t>
                    </m:r>
                  </m:oMath>
                </a14:m>
                <a:r>
                  <a:rPr lang="en-US" sz="2000" b="1" dirty="0"/>
                  <a:t>!</a:t>
                </a:r>
              </a:p>
            </p:txBody>
          </p:sp>
        </mc:Choice>
        <mc:Fallback xmlns="">
          <p:sp>
            <p:nvSpPr>
              <p:cNvPr id="5" name="Rectangle 4"/>
              <p:cNvSpPr>
                <a:spLocks noRot="1" noChangeAspect="1" noMove="1" noResize="1" noEditPoints="1" noAdjustHandles="1" noChangeArrowheads="1" noChangeShapeType="1" noTextEdit="1"/>
              </p:cNvSpPr>
              <p:nvPr/>
            </p:nvSpPr>
            <p:spPr>
              <a:xfrm>
                <a:off x="1685482" y="5769430"/>
                <a:ext cx="5862631" cy="400110"/>
              </a:xfrm>
              <a:prstGeom prst="rect">
                <a:avLst/>
              </a:prstGeom>
              <a:blipFill rotWithShape="0">
                <a:blip r:embed="rId8"/>
                <a:stretch>
                  <a:fillRect l="-1040" t="-7576" b="-25758"/>
                </a:stretch>
              </a:blipFill>
            </p:spPr>
            <p:txBody>
              <a:bodyPr/>
              <a:lstStyle/>
              <a:p>
                <a:r>
                  <a:rPr lang="en-GB">
                    <a:noFill/>
                  </a:rPr>
                  <a:t> </a:t>
                </a:r>
              </a:p>
            </p:txBody>
          </p:sp>
        </mc:Fallback>
      </mc:AlternateContent>
    </p:spTree>
    <p:extLst>
      <p:ext uri="{BB962C8B-B14F-4D97-AF65-F5344CB8AC3E}">
        <p14:creationId xmlns:p14="http://schemas.microsoft.com/office/powerpoint/2010/main" val="166081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3.88889E-6 -4.44444E-6 L 0.03194 -0.00069 " pathEditMode="relative" rAng="0" ptsTypes="AA">
                                      <p:cBhvr>
                                        <p:cTn id="6" dur="1000" fill="hold"/>
                                        <p:tgtEl>
                                          <p:spTgt spid="2050"/>
                                        </p:tgtEl>
                                        <p:attrNameLst>
                                          <p:attrName>ppt_x</p:attrName>
                                          <p:attrName>ppt_y</p:attrName>
                                        </p:attrNameLst>
                                      </p:cBhvr>
                                      <p:rCtr x="1597" y="-46"/>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9CB748BB-905C-3D46-879A-A5679FB2249A}"/>
              </a:ext>
            </a:extLst>
          </p:cNvPr>
          <p:cNvCxnSpPr>
            <a:cxnSpLocks/>
          </p:cNvCxnSpPr>
          <p:nvPr/>
        </p:nvCxnSpPr>
        <p:spPr>
          <a:xfrm>
            <a:off x="3429830" y="2478459"/>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7" name="TextBox 56">
            <a:extLst>
              <a:ext uri="{FF2B5EF4-FFF2-40B4-BE49-F238E27FC236}">
                <a16:creationId xmlns:a16="http://schemas.microsoft.com/office/drawing/2014/main" id="{E0B85872-4CBA-364E-9311-1FC220E391BE}"/>
              </a:ext>
            </a:extLst>
          </p:cNvPr>
          <p:cNvSpPr txBox="1"/>
          <p:nvPr/>
        </p:nvSpPr>
        <p:spPr>
          <a:xfrm>
            <a:off x="4881251" y="2594938"/>
            <a:ext cx="1891905" cy="400110"/>
          </a:xfrm>
          <a:prstGeom prst="rect">
            <a:avLst/>
          </a:prstGeom>
          <a:noFill/>
        </p:spPr>
        <p:txBody>
          <a:bodyPr wrap="square" rtlCol="0">
            <a:spAutoFit/>
          </a:bodyPr>
          <a:lstStyle/>
          <a:p>
            <a:pPr algn="ctr"/>
            <a:r>
              <a:rPr lang="en-US" sz="2000" dirty="0"/>
              <a:t>Time/Sample</a:t>
            </a:r>
          </a:p>
        </p:txBody>
      </p:sp>
      <p:sp>
        <p:nvSpPr>
          <p:cNvPr id="60" name="TextBox 59">
            <a:extLst>
              <a:ext uri="{FF2B5EF4-FFF2-40B4-BE49-F238E27FC236}">
                <a16:creationId xmlns:a16="http://schemas.microsoft.com/office/drawing/2014/main" id="{33F96079-BDC1-4243-B1AB-3F09806244EB}"/>
              </a:ext>
            </a:extLst>
          </p:cNvPr>
          <p:cNvSpPr txBox="1"/>
          <p:nvPr/>
        </p:nvSpPr>
        <p:spPr>
          <a:xfrm>
            <a:off x="3861327" y="735832"/>
            <a:ext cx="1264754" cy="400110"/>
          </a:xfrm>
          <a:prstGeom prst="rect">
            <a:avLst/>
          </a:prstGeom>
          <a:noFill/>
        </p:spPr>
        <p:txBody>
          <a:bodyPr wrap="square" rtlCol="0">
            <a:spAutoFit/>
          </a:bodyPr>
          <a:lstStyle/>
          <a:p>
            <a:pPr algn="ctr"/>
            <a:r>
              <a:rPr lang="en-US" sz="2000" dirty="0"/>
              <a:t>Impulse</a:t>
            </a:r>
          </a:p>
        </p:txBody>
      </p:sp>
      <p:cxnSp>
        <p:nvCxnSpPr>
          <p:cNvPr id="3" name="Straight Arrow Connector 2">
            <a:extLst>
              <a:ext uri="{FF2B5EF4-FFF2-40B4-BE49-F238E27FC236}">
                <a16:creationId xmlns:a16="http://schemas.microsoft.com/office/drawing/2014/main" id="{70E78010-5E4D-344D-8E5F-0E9EAF72F0E8}"/>
              </a:ext>
            </a:extLst>
          </p:cNvPr>
          <p:cNvCxnSpPr/>
          <p:nvPr/>
        </p:nvCxnSpPr>
        <p:spPr>
          <a:xfrm flipV="1">
            <a:off x="3949250" y="1015279"/>
            <a:ext cx="0" cy="1453743"/>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FFE8817E-954B-6246-B53E-EA391C07024F}"/>
              </a:ext>
            </a:extLst>
          </p:cNvPr>
          <p:cNvSpPr txBox="1"/>
          <p:nvPr/>
        </p:nvSpPr>
        <p:spPr>
          <a:xfrm>
            <a:off x="0" y="0"/>
            <a:ext cx="9144000" cy="584775"/>
          </a:xfrm>
          <a:prstGeom prst="rect">
            <a:avLst/>
          </a:prstGeom>
          <a:solidFill>
            <a:schemeClr val="bg1">
              <a:lumMod val="50000"/>
            </a:schemeClr>
          </a:solidFill>
        </p:spPr>
        <p:txBody>
          <a:bodyPr wrap="square" rtlCol="0">
            <a:spAutoFit/>
          </a:bodyPr>
          <a:lstStyle/>
          <a:p>
            <a:r>
              <a:rPr lang="en-US" sz="3200" dirty="0">
                <a:solidFill>
                  <a:schemeClr val="bg1"/>
                </a:solidFill>
              </a:rPr>
              <a:t>Impulse response: Theory</a:t>
            </a:r>
          </a:p>
        </p:txBody>
      </p:sp>
      <p:cxnSp>
        <p:nvCxnSpPr>
          <p:cNvPr id="19" name="Straight Connector 18">
            <a:extLst>
              <a:ext uri="{FF2B5EF4-FFF2-40B4-BE49-F238E27FC236}">
                <a16:creationId xmlns:a16="http://schemas.microsoft.com/office/drawing/2014/main" id="{EB2B803A-5EA5-3649-AFF3-184710F2D00F}"/>
              </a:ext>
            </a:extLst>
          </p:cNvPr>
          <p:cNvCxnSpPr/>
          <p:nvPr/>
        </p:nvCxnSpPr>
        <p:spPr>
          <a:xfrm>
            <a:off x="34269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F532D2-D28E-6441-B62B-1FBD923078F7}"/>
              </a:ext>
            </a:extLst>
          </p:cNvPr>
          <p:cNvCxnSpPr/>
          <p:nvPr/>
        </p:nvCxnSpPr>
        <p:spPr>
          <a:xfrm>
            <a:off x="36936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83E664-A271-FC49-8CD8-F64A0FDFC3A7}"/>
              </a:ext>
            </a:extLst>
          </p:cNvPr>
          <p:cNvCxnSpPr/>
          <p:nvPr/>
        </p:nvCxnSpPr>
        <p:spPr>
          <a:xfrm>
            <a:off x="39603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B3BF0-0743-E242-98DD-ECAD3C976A69}"/>
              </a:ext>
            </a:extLst>
          </p:cNvPr>
          <p:cNvCxnSpPr/>
          <p:nvPr/>
        </p:nvCxnSpPr>
        <p:spPr>
          <a:xfrm>
            <a:off x="42270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C3E972-9457-3E46-851A-5B34A81A3580}"/>
              </a:ext>
            </a:extLst>
          </p:cNvPr>
          <p:cNvCxnSpPr/>
          <p:nvPr/>
        </p:nvCxnSpPr>
        <p:spPr>
          <a:xfrm>
            <a:off x="44937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B134D-0B5B-F445-B088-DD8701DAD7FA}"/>
              </a:ext>
            </a:extLst>
          </p:cNvPr>
          <p:cNvCxnSpPr/>
          <p:nvPr/>
        </p:nvCxnSpPr>
        <p:spPr>
          <a:xfrm>
            <a:off x="47604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81B78B2-F6BD-F044-9341-C9BA158A38CA}"/>
              </a:ext>
            </a:extLst>
          </p:cNvPr>
          <p:cNvCxnSpPr/>
          <p:nvPr/>
        </p:nvCxnSpPr>
        <p:spPr>
          <a:xfrm>
            <a:off x="50271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C269923-6CC8-9143-B745-C503FE640DA1}"/>
              </a:ext>
            </a:extLst>
          </p:cNvPr>
          <p:cNvCxnSpPr/>
          <p:nvPr/>
        </p:nvCxnSpPr>
        <p:spPr>
          <a:xfrm>
            <a:off x="52938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53B2B5-F88D-4A40-BFDD-0645EA96232C}"/>
              </a:ext>
            </a:extLst>
          </p:cNvPr>
          <p:cNvCxnSpPr/>
          <p:nvPr/>
        </p:nvCxnSpPr>
        <p:spPr>
          <a:xfrm>
            <a:off x="55605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07689B-4372-C844-A86A-6D003F3A4139}"/>
              </a:ext>
            </a:extLst>
          </p:cNvPr>
          <p:cNvCxnSpPr/>
          <p:nvPr/>
        </p:nvCxnSpPr>
        <p:spPr>
          <a:xfrm>
            <a:off x="5827204"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5350AA-0448-5D4F-B155-BF9630AC0AE5}"/>
              </a:ext>
            </a:extLst>
          </p:cNvPr>
          <p:cNvCxnSpPr>
            <a:cxnSpLocks/>
          </p:cNvCxnSpPr>
          <p:nvPr/>
        </p:nvCxnSpPr>
        <p:spPr>
          <a:xfrm flipH="1">
            <a:off x="2047556" y="2478459"/>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36" name="Straight Connector 35">
            <a:extLst>
              <a:ext uri="{FF2B5EF4-FFF2-40B4-BE49-F238E27FC236}">
                <a16:creationId xmlns:a16="http://schemas.microsoft.com/office/drawing/2014/main" id="{CC8D6898-5D8D-DF4B-87FE-7218DEFBED16}"/>
              </a:ext>
            </a:extLst>
          </p:cNvPr>
          <p:cNvCxnSpPr/>
          <p:nvPr/>
        </p:nvCxnSpPr>
        <p:spPr>
          <a:xfrm flipH="1">
            <a:off x="32352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EB88CE-81FA-BB4B-B232-0EA6C05A7EAA}"/>
              </a:ext>
            </a:extLst>
          </p:cNvPr>
          <p:cNvCxnSpPr/>
          <p:nvPr/>
        </p:nvCxnSpPr>
        <p:spPr>
          <a:xfrm flipH="1">
            <a:off x="29685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D5203E-D787-0543-9A4C-EC84607DBC95}"/>
              </a:ext>
            </a:extLst>
          </p:cNvPr>
          <p:cNvCxnSpPr/>
          <p:nvPr/>
        </p:nvCxnSpPr>
        <p:spPr>
          <a:xfrm flipH="1">
            <a:off x="27018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8D9D0C0-8F83-8D4E-A707-3475A55584A7}"/>
              </a:ext>
            </a:extLst>
          </p:cNvPr>
          <p:cNvCxnSpPr/>
          <p:nvPr/>
        </p:nvCxnSpPr>
        <p:spPr>
          <a:xfrm flipH="1">
            <a:off x="2435170" y="2319675"/>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DF49791-36DF-6D45-BFED-32CF4B641EB6}"/>
              </a:ext>
            </a:extLst>
          </p:cNvPr>
          <p:cNvSpPr txBox="1"/>
          <p:nvPr/>
        </p:nvSpPr>
        <p:spPr>
          <a:xfrm>
            <a:off x="3742086" y="2508878"/>
            <a:ext cx="462816" cy="400110"/>
          </a:xfrm>
          <a:prstGeom prst="rect">
            <a:avLst/>
          </a:prstGeom>
          <a:noFill/>
        </p:spPr>
        <p:txBody>
          <a:bodyPr wrap="square" rtlCol="0">
            <a:spAutoFit/>
          </a:bodyPr>
          <a:lstStyle/>
          <a:p>
            <a:pPr algn="ctr"/>
            <a:r>
              <a:rPr lang="en-US" sz="2000" dirty="0"/>
              <a:t>0</a:t>
            </a:r>
          </a:p>
        </p:txBody>
      </p:sp>
      <p:cxnSp>
        <p:nvCxnSpPr>
          <p:cNvPr id="30" name="Straight Connector 29">
            <a:extLst>
              <a:ext uri="{FF2B5EF4-FFF2-40B4-BE49-F238E27FC236}">
                <a16:creationId xmlns:a16="http://schemas.microsoft.com/office/drawing/2014/main" id="{27C11A40-4339-AC42-9AE2-2BE4C07A4EB9}"/>
              </a:ext>
            </a:extLst>
          </p:cNvPr>
          <p:cNvCxnSpPr>
            <a:cxnSpLocks/>
          </p:cNvCxnSpPr>
          <p:nvPr/>
        </p:nvCxnSpPr>
        <p:spPr>
          <a:xfrm>
            <a:off x="3429830" y="5912236"/>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31" name="TextBox 30">
            <a:extLst>
              <a:ext uri="{FF2B5EF4-FFF2-40B4-BE49-F238E27FC236}">
                <a16:creationId xmlns:a16="http://schemas.microsoft.com/office/drawing/2014/main" id="{CC035EBA-D52D-B441-AFC7-856206BC3240}"/>
              </a:ext>
            </a:extLst>
          </p:cNvPr>
          <p:cNvSpPr txBox="1"/>
          <p:nvPr/>
        </p:nvSpPr>
        <p:spPr>
          <a:xfrm>
            <a:off x="4881251" y="6028715"/>
            <a:ext cx="1891905" cy="400110"/>
          </a:xfrm>
          <a:prstGeom prst="rect">
            <a:avLst/>
          </a:prstGeom>
          <a:noFill/>
        </p:spPr>
        <p:txBody>
          <a:bodyPr wrap="square" rtlCol="0">
            <a:spAutoFit/>
          </a:bodyPr>
          <a:lstStyle/>
          <a:p>
            <a:pPr algn="ctr"/>
            <a:r>
              <a:rPr lang="en-US" sz="2000" dirty="0"/>
              <a:t>Time/Sample</a:t>
            </a:r>
          </a:p>
        </p:txBody>
      </p:sp>
      <p:cxnSp>
        <p:nvCxnSpPr>
          <p:cNvPr id="33" name="Straight Arrow Connector 32">
            <a:extLst>
              <a:ext uri="{FF2B5EF4-FFF2-40B4-BE49-F238E27FC236}">
                <a16:creationId xmlns:a16="http://schemas.microsoft.com/office/drawing/2014/main" id="{316A4332-B138-A848-9304-516348AC2158}"/>
              </a:ext>
            </a:extLst>
          </p:cNvPr>
          <p:cNvCxnSpPr>
            <a:cxnSpLocks/>
          </p:cNvCxnSpPr>
          <p:nvPr/>
        </p:nvCxnSpPr>
        <p:spPr>
          <a:xfrm flipV="1">
            <a:off x="4228217" y="4649492"/>
            <a:ext cx="0" cy="125330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67CBDB3B-DA9D-F544-B945-93141937835F}"/>
              </a:ext>
            </a:extLst>
          </p:cNvPr>
          <p:cNvCxnSpPr/>
          <p:nvPr/>
        </p:nvCxnSpPr>
        <p:spPr>
          <a:xfrm>
            <a:off x="34269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2862CF-BF0D-3040-86CE-130002AEDD5A}"/>
              </a:ext>
            </a:extLst>
          </p:cNvPr>
          <p:cNvCxnSpPr/>
          <p:nvPr/>
        </p:nvCxnSpPr>
        <p:spPr>
          <a:xfrm>
            <a:off x="36936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B4BBE68-DCCA-C54E-BED0-3A73D45D9F90}"/>
              </a:ext>
            </a:extLst>
          </p:cNvPr>
          <p:cNvCxnSpPr/>
          <p:nvPr/>
        </p:nvCxnSpPr>
        <p:spPr>
          <a:xfrm>
            <a:off x="39603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A2425D-8C55-6940-97E3-6A6FF856FCC5}"/>
              </a:ext>
            </a:extLst>
          </p:cNvPr>
          <p:cNvCxnSpPr/>
          <p:nvPr/>
        </p:nvCxnSpPr>
        <p:spPr>
          <a:xfrm>
            <a:off x="42270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E293F9-839D-CB4A-80CF-32499E79EF17}"/>
              </a:ext>
            </a:extLst>
          </p:cNvPr>
          <p:cNvCxnSpPr/>
          <p:nvPr/>
        </p:nvCxnSpPr>
        <p:spPr>
          <a:xfrm>
            <a:off x="44937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065D48C-A5F4-AC47-9D89-59E0D984930C}"/>
              </a:ext>
            </a:extLst>
          </p:cNvPr>
          <p:cNvCxnSpPr/>
          <p:nvPr/>
        </p:nvCxnSpPr>
        <p:spPr>
          <a:xfrm>
            <a:off x="47604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260B474-BE51-8B48-B5CC-642925D668DF}"/>
              </a:ext>
            </a:extLst>
          </p:cNvPr>
          <p:cNvCxnSpPr/>
          <p:nvPr/>
        </p:nvCxnSpPr>
        <p:spPr>
          <a:xfrm>
            <a:off x="50271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8F4071-1DC7-7F43-BD95-2902A1BFCD12}"/>
              </a:ext>
            </a:extLst>
          </p:cNvPr>
          <p:cNvCxnSpPr/>
          <p:nvPr/>
        </p:nvCxnSpPr>
        <p:spPr>
          <a:xfrm>
            <a:off x="52938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815FD97-7D2C-CC4D-AD7E-7990BA94C9C9}"/>
              </a:ext>
            </a:extLst>
          </p:cNvPr>
          <p:cNvCxnSpPr/>
          <p:nvPr/>
        </p:nvCxnSpPr>
        <p:spPr>
          <a:xfrm>
            <a:off x="55605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17A839-25DD-B745-935B-D743716263AE}"/>
              </a:ext>
            </a:extLst>
          </p:cNvPr>
          <p:cNvCxnSpPr/>
          <p:nvPr/>
        </p:nvCxnSpPr>
        <p:spPr>
          <a:xfrm>
            <a:off x="5827204"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355418-9A86-7243-84BD-9E09E0C11E65}"/>
              </a:ext>
            </a:extLst>
          </p:cNvPr>
          <p:cNvCxnSpPr>
            <a:cxnSpLocks/>
          </p:cNvCxnSpPr>
          <p:nvPr/>
        </p:nvCxnSpPr>
        <p:spPr>
          <a:xfrm flipH="1">
            <a:off x="2047556" y="5912236"/>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1" name="Straight Connector 50">
            <a:extLst>
              <a:ext uri="{FF2B5EF4-FFF2-40B4-BE49-F238E27FC236}">
                <a16:creationId xmlns:a16="http://schemas.microsoft.com/office/drawing/2014/main" id="{B6FE06B3-9BCD-9340-BF2C-382EA02C69C3}"/>
              </a:ext>
            </a:extLst>
          </p:cNvPr>
          <p:cNvCxnSpPr/>
          <p:nvPr/>
        </p:nvCxnSpPr>
        <p:spPr>
          <a:xfrm flipH="1">
            <a:off x="3235270"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2008A9F-B776-9D41-B15C-B84E2E3040C6}"/>
              </a:ext>
            </a:extLst>
          </p:cNvPr>
          <p:cNvCxnSpPr/>
          <p:nvPr/>
        </p:nvCxnSpPr>
        <p:spPr>
          <a:xfrm flipH="1">
            <a:off x="2968570"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5C6317B-310C-3846-B6FE-8B81FE4291C4}"/>
              </a:ext>
            </a:extLst>
          </p:cNvPr>
          <p:cNvCxnSpPr/>
          <p:nvPr/>
        </p:nvCxnSpPr>
        <p:spPr>
          <a:xfrm flipH="1">
            <a:off x="2701870"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5CFBAA-774D-4043-BFCA-E5BE8F1B9378}"/>
              </a:ext>
            </a:extLst>
          </p:cNvPr>
          <p:cNvCxnSpPr/>
          <p:nvPr/>
        </p:nvCxnSpPr>
        <p:spPr>
          <a:xfrm flipH="1">
            <a:off x="2435170" y="575345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FC5E0D-5B1E-744B-882B-1C473AA25EA2}"/>
              </a:ext>
            </a:extLst>
          </p:cNvPr>
          <p:cNvSpPr txBox="1"/>
          <p:nvPr/>
        </p:nvSpPr>
        <p:spPr>
          <a:xfrm>
            <a:off x="3742086" y="5942655"/>
            <a:ext cx="462816" cy="400110"/>
          </a:xfrm>
          <a:prstGeom prst="rect">
            <a:avLst/>
          </a:prstGeom>
          <a:noFill/>
        </p:spPr>
        <p:txBody>
          <a:bodyPr wrap="square" rtlCol="0">
            <a:spAutoFit/>
          </a:bodyPr>
          <a:lstStyle/>
          <a:p>
            <a:pPr algn="ctr"/>
            <a:r>
              <a:rPr lang="en-US" sz="2000" dirty="0"/>
              <a:t>0</a:t>
            </a:r>
          </a:p>
        </p:txBody>
      </p:sp>
      <p:cxnSp>
        <p:nvCxnSpPr>
          <p:cNvPr id="56" name="Straight Arrow Connector 55">
            <a:extLst>
              <a:ext uri="{FF2B5EF4-FFF2-40B4-BE49-F238E27FC236}">
                <a16:creationId xmlns:a16="http://schemas.microsoft.com/office/drawing/2014/main" id="{50799AC2-9269-244C-802A-7B705C2F6DEC}"/>
              </a:ext>
            </a:extLst>
          </p:cNvPr>
          <p:cNvCxnSpPr>
            <a:cxnSpLocks/>
          </p:cNvCxnSpPr>
          <p:nvPr/>
        </p:nvCxnSpPr>
        <p:spPr>
          <a:xfrm flipV="1">
            <a:off x="4488303" y="4943959"/>
            <a:ext cx="0" cy="96827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4770B2DF-B843-E44F-8E95-44ED942CC498}"/>
              </a:ext>
            </a:extLst>
          </p:cNvPr>
          <p:cNvCxnSpPr>
            <a:cxnSpLocks/>
          </p:cNvCxnSpPr>
          <p:nvPr/>
        </p:nvCxnSpPr>
        <p:spPr>
          <a:xfrm flipV="1">
            <a:off x="4760404" y="5455403"/>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8">
            <a:extLst>
              <a:ext uri="{FF2B5EF4-FFF2-40B4-BE49-F238E27FC236}">
                <a16:creationId xmlns:a16="http://schemas.microsoft.com/office/drawing/2014/main" id="{47D6FB76-E263-B04C-AAF4-3BDCE917C277}"/>
              </a:ext>
            </a:extLst>
          </p:cNvPr>
          <p:cNvCxnSpPr>
            <a:cxnSpLocks/>
          </p:cNvCxnSpPr>
          <p:nvPr/>
        </p:nvCxnSpPr>
        <p:spPr>
          <a:xfrm flipV="1">
            <a:off x="5032505" y="5238427"/>
            <a:ext cx="0" cy="673810"/>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a:extLst>
              <a:ext uri="{FF2B5EF4-FFF2-40B4-BE49-F238E27FC236}">
                <a16:creationId xmlns:a16="http://schemas.microsoft.com/office/drawing/2014/main" id="{85BEEAA3-73DD-7841-946A-13C828FD5917}"/>
              </a:ext>
            </a:extLst>
          </p:cNvPr>
          <p:cNvCxnSpPr>
            <a:cxnSpLocks/>
          </p:cNvCxnSpPr>
          <p:nvPr/>
        </p:nvCxnSpPr>
        <p:spPr>
          <a:xfrm flipV="1">
            <a:off x="5304606" y="5455403"/>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8" name="Group 7">
            <a:extLst>
              <a:ext uri="{FF2B5EF4-FFF2-40B4-BE49-F238E27FC236}">
                <a16:creationId xmlns:a16="http://schemas.microsoft.com/office/drawing/2014/main" id="{917567BE-2FE4-7C43-82BD-4491A8445F5B}"/>
              </a:ext>
            </a:extLst>
          </p:cNvPr>
          <p:cNvGrpSpPr/>
          <p:nvPr/>
        </p:nvGrpSpPr>
        <p:grpSpPr>
          <a:xfrm>
            <a:off x="3045629" y="3042477"/>
            <a:ext cx="2014409" cy="1286153"/>
            <a:chOff x="3092123" y="3243955"/>
            <a:chExt cx="2014409" cy="1286153"/>
          </a:xfrm>
        </p:grpSpPr>
        <p:sp>
          <p:nvSpPr>
            <p:cNvPr id="64" name="Freeform 63">
              <a:extLst>
                <a:ext uri="{FF2B5EF4-FFF2-40B4-BE49-F238E27FC236}">
                  <a16:creationId xmlns:a16="http://schemas.microsoft.com/office/drawing/2014/main" id="{1584CAD3-C89C-C24A-9B6C-127F5F4BE4B2}"/>
                </a:ext>
              </a:extLst>
            </p:cNvPr>
            <p:cNvSpPr/>
            <p:nvPr/>
          </p:nvSpPr>
          <p:spPr>
            <a:xfrm rot="18477081">
              <a:off x="3748862" y="4001116"/>
              <a:ext cx="582971" cy="475014"/>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accent2">
                  <a:lumMod val="7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2" name="TextBox 61">
              <a:extLst>
                <a:ext uri="{FF2B5EF4-FFF2-40B4-BE49-F238E27FC236}">
                  <a16:creationId xmlns:a16="http://schemas.microsoft.com/office/drawing/2014/main" id="{824F74EF-2C0D-7D41-A6BB-880A18CC7C93}"/>
                </a:ext>
              </a:extLst>
            </p:cNvPr>
            <p:cNvSpPr txBox="1"/>
            <p:nvPr/>
          </p:nvSpPr>
          <p:spPr>
            <a:xfrm>
              <a:off x="3092123" y="3785800"/>
              <a:ext cx="2014409" cy="400110"/>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2000" dirty="0">
                  <a:solidFill>
                    <a:schemeClr val="bg1"/>
                  </a:solidFill>
                </a:rPr>
                <a:t>Linear System</a:t>
              </a:r>
            </a:p>
          </p:txBody>
        </p:sp>
        <p:sp>
          <p:nvSpPr>
            <p:cNvPr id="63" name="Freeform 62">
              <a:extLst>
                <a:ext uri="{FF2B5EF4-FFF2-40B4-BE49-F238E27FC236}">
                  <a16:creationId xmlns:a16="http://schemas.microsoft.com/office/drawing/2014/main" id="{C7229FEB-A47D-1F46-BE80-259BD6945ABD}"/>
                </a:ext>
              </a:extLst>
            </p:cNvPr>
            <p:cNvSpPr/>
            <p:nvPr/>
          </p:nvSpPr>
          <p:spPr>
            <a:xfrm rot="18477081">
              <a:off x="3779415" y="3285964"/>
              <a:ext cx="453706" cy="369687"/>
            </a:xfrm>
            <a:custGeom>
              <a:avLst/>
              <a:gdLst>
                <a:gd name="connsiteX0" fmla="*/ 705395 w 705395"/>
                <a:gd name="connsiteY0" fmla="*/ 0 h 574766"/>
                <a:gd name="connsiteX1" fmla="*/ 0 w 705395"/>
                <a:gd name="connsiteY1" fmla="*/ 574766 h 574766"/>
              </a:gdLst>
              <a:ahLst/>
              <a:cxnLst>
                <a:cxn ang="0">
                  <a:pos x="connsiteX0" y="connsiteY0"/>
                </a:cxn>
                <a:cxn ang="0">
                  <a:pos x="connsiteX1" y="connsiteY1"/>
                </a:cxn>
              </a:cxnLst>
              <a:rect l="l" t="t" r="r" b="b"/>
              <a:pathLst>
                <a:path w="705395" h="574766">
                  <a:moveTo>
                    <a:pt x="705395" y="0"/>
                  </a:moveTo>
                  <a:lnTo>
                    <a:pt x="0" y="574766"/>
                  </a:lnTo>
                </a:path>
              </a:pathLst>
            </a:custGeom>
            <a:ln w="53975">
              <a:solidFill>
                <a:schemeClr val="accent2">
                  <a:lumMod val="7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65" name="TextBox 64">
            <a:extLst>
              <a:ext uri="{FF2B5EF4-FFF2-40B4-BE49-F238E27FC236}">
                <a16:creationId xmlns:a16="http://schemas.microsoft.com/office/drawing/2014/main" id="{AC6DA958-EE43-6548-8856-827E8B8500E9}"/>
              </a:ext>
            </a:extLst>
          </p:cNvPr>
          <p:cNvSpPr txBox="1"/>
          <p:nvPr/>
        </p:nvSpPr>
        <p:spPr>
          <a:xfrm>
            <a:off x="1330007" y="4621588"/>
            <a:ext cx="2412079" cy="461665"/>
          </a:xfrm>
          <a:prstGeom prst="rect">
            <a:avLst/>
          </a:prstGeom>
          <a:noFill/>
        </p:spPr>
        <p:txBody>
          <a:bodyPr wrap="square" rtlCol="0">
            <a:spAutoFit/>
          </a:bodyPr>
          <a:lstStyle/>
          <a:p>
            <a:pPr algn="ctr"/>
            <a:r>
              <a:rPr lang="en-US" sz="2400" dirty="0"/>
              <a:t>Impulse response</a:t>
            </a:r>
          </a:p>
        </p:txBody>
      </p:sp>
      <p:sp>
        <p:nvSpPr>
          <p:cNvPr id="66" name="TextBox 65">
            <a:extLst>
              <a:ext uri="{FF2B5EF4-FFF2-40B4-BE49-F238E27FC236}">
                <a16:creationId xmlns:a16="http://schemas.microsoft.com/office/drawing/2014/main" id="{0DF729C1-3DE9-F148-B029-70FE895159D8}"/>
              </a:ext>
            </a:extLst>
          </p:cNvPr>
          <p:cNvSpPr txBox="1"/>
          <p:nvPr/>
        </p:nvSpPr>
        <p:spPr>
          <a:xfrm>
            <a:off x="6038909" y="3240456"/>
            <a:ext cx="2412079" cy="1200329"/>
          </a:xfrm>
          <a:prstGeom prst="rect">
            <a:avLst/>
          </a:prstGeom>
          <a:noFill/>
        </p:spPr>
        <p:txBody>
          <a:bodyPr wrap="square" rtlCol="0">
            <a:spAutoFit/>
          </a:bodyPr>
          <a:lstStyle/>
          <a:p>
            <a:pPr algn="ctr"/>
            <a:r>
              <a:rPr lang="en-US" sz="2400" dirty="0"/>
              <a:t>Phase changes for one of the reflections</a:t>
            </a:r>
          </a:p>
        </p:txBody>
      </p:sp>
      <p:sp>
        <p:nvSpPr>
          <p:cNvPr id="2" name="Freeform 1">
            <a:extLst>
              <a:ext uri="{FF2B5EF4-FFF2-40B4-BE49-F238E27FC236}">
                <a16:creationId xmlns:a16="http://schemas.microsoft.com/office/drawing/2014/main" id="{8C7F286C-73EC-8544-AACB-893436BD3DF1}"/>
              </a:ext>
            </a:extLst>
          </p:cNvPr>
          <p:cNvSpPr/>
          <p:nvPr/>
        </p:nvSpPr>
        <p:spPr>
          <a:xfrm rot="407091">
            <a:off x="5034201" y="4076054"/>
            <a:ext cx="1273609" cy="1069383"/>
          </a:xfrm>
          <a:custGeom>
            <a:avLst/>
            <a:gdLst>
              <a:gd name="connsiteX0" fmla="*/ 1273609 w 1273609"/>
              <a:gd name="connsiteY0" fmla="*/ 0 h 1069383"/>
              <a:gd name="connsiteX1" fmla="*/ 157731 w 1273609"/>
              <a:gd name="connsiteY1" fmla="*/ 449451 h 1069383"/>
              <a:gd name="connsiteX2" fmla="*/ 33745 w 1273609"/>
              <a:gd name="connsiteY2" fmla="*/ 1069383 h 1069383"/>
            </a:gdLst>
            <a:ahLst/>
            <a:cxnLst>
              <a:cxn ang="0">
                <a:pos x="connsiteX0" y="connsiteY0"/>
              </a:cxn>
              <a:cxn ang="0">
                <a:pos x="connsiteX1" y="connsiteY1"/>
              </a:cxn>
              <a:cxn ang="0">
                <a:pos x="connsiteX2" y="connsiteY2"/>
              </a:cxn>
            </a:cxnLst>
            <a:rect l="l" t="t" r="r" b="b"/>
            <a:pathLst>
              <a:path w="1273609" h="1069383">
                <a:moveTo>
                  <a:pt x="1273609" y="0"/>
                </a:moveTo>
                <a:cubicBezTo>
                  <a:pt x="818992" y="135610"/>
                  <a:pt x="364375" y="271221"/>
                  <a:pt x="157731" y="449451"/>
                </a:cubicBezTo>
                <a:cubicBezTo>
                  <a:pt x="-48913" y="627682"/>
                  <a:pt x="-7584" y="848532"/>
                  <a:pt x="33745" y="1069383"/>
                </a:cubicBezTo>
              </a:path>
            </a:pathLst>
          </a:custGeom>
          <a:ln w="53975">
            <a:solidFill>
              <a:srgbClr val="FF0000"/>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3355233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a:bodyPr>
          <a:lstStyle/>
          <a:p>
            <a:pPr marL="0" indent="0">
              <a:buNone/>
            </a:pPr>
            <a:r>
              <a:rPr lang="en-US" b="1" dirty="0"/>
              <a:t>Reflections from </a:t>
            </a:r>
            <a:r>
              <a:rPr lang="en-US" b="1" dirty="0">
                <a:solidFill>
                  <a:srgbClr val="FF0000"/>
                </a:solidFill>
              </a:rPr>
              <a:t>multiple</a:t>
            </a:r>
            <a:r>
              <a:rPr lang="en-US" b="1" dirty="0"/>
              <a:t> objects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046C4E9-6070-4511-A1E7-F763F4F93923}" type="slidenum">
              <a:rPr lang="en-US" smtClean="0"/>
              <a:t>46</a:t>
            </a:fld>
            <a:endParaRPr lang="en-US"/>
          </a:p>
        </p:txBody>
      </p:sp>
      <p:pic>
        <p:nvPicPr>
          <p:cNvPr id="8" name="Picture 2" descr="http://www.ikea.com/PIAimages/0122106_PE278491_S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161" r="22161"/>
          <a:stretch/>
        </p:blipFill>
        <p:spPr bwMode="auto">
          <a:xfrm>
            <a:off x="7080268" y="2728806"/>
            <a:ext cx="763676"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unisci24.com/data_images/wlls/48/338049-tabl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3793" y="5094542"/>
            <a:ext cx="2336626"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rot="1017174">
            <a:off x="2233872" y="5136041"/>
            <a:ext cx="4885264" cy="476667"/>
          </a:xfrm>
          <a:prstGeom prst="rect">
            <a:avLst/>
          </a:prstGeom>
        </p:spPr>
      </p:pic>
      <p:pic>
        <p:nvPicPr>
          <p:cNvPr id="13" name="Picture 2" descr="https://edc2.healthtap.com/ht-staging/user_answer/reference_image/11369/large/Trigger_finger.jpeg?138667065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15"/>
          <a:stretch/>
        </p:blipFill>
        <p:spPr bwMode="auto">
          <a:xfrm>
            <a:off x="5614300" y="4223850"/>
            <a:ext cx="1195837" cy="914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a:stretch>
            <a:fillRect/>
          </a:stretch>
        </p:blipFill>
        <p:spPr>
          <a:xfrm>
            <a:off x="2579148" y="4462959"/>
            <a:ext cx="3817500" cy="476667"/>
          </a:xfrm>
          <a:prstGeom prst="rect">
            <a:avLst/>
          </a:prstGeom>
        </p:spPr>
      </p:pic>
      <p:pic>
        <p:nvPicPr>
          <p:cNvPr id="15" name="Picture 14"/>
          <p:cNvPicPr>
            <a:picLocks noChangeAspect="1"/>
          </p:cNvPicPr>
          <p:nvPr/>
        </p:nvPicPr>
        <p:blipFill>
          <a:blip r:embed="rId8"/>
          <a:stretch>
            <a:fillRect/>
          </a:stretch>
        </p:blipFill>
        <p:spPr>
          <a:xfrm>
            <a:off x="2579148" y="4463758"/>
            <a:ext cx="3817500" cy="476667"/>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r="11552"/>
          <a:stretch/>
        </p:blipFill>
        <p:spPr>
          <a:xfrm>
            <a:off x="1970154" y="3766650"/>
            <a:ext cx="1077381" cy="1828800"/>
          </a:xfrm>
          <a:prstGeom prst="rect">
            <a:avLst/>
          </a:prstGeom>
        </p:spPr>
      </p:pic>
      <p:pic>
        <p:nvPicPr>
          <p:cNvPr id="18" name="Picture 17"/>
          <p:cNvPicPr>
            <a:picLocks noChangeAspect="1"/>
          </p:cNvPicPr>
          <p:nvPr/>
        </p:nvPicPr>
        <p:blipFill>
          <a:blip r:embed="rId10"/>
          <a:stretch>
            <a:fillRect/>
          </a:stretch>
        </p:blipFill>
        <p:spPr>
          <a:xfrm rot="20633550">
            <a:off x="2249360" y="3486553"/>
            <a:ext cx="6359897" cy="476667"/>
          </a:xfrm>
          <a:prstGeom prst="rect">
            <a:avLst/>
          </a:prstGeom>
        </p:spPr>
      </p:pic>
    </p:spTree>
    <p:extLst>
      <p:ext uri="{BB962C8B-B14F-4D97-AF65-F5344CB8AC3E}">
        <p14:creationId xmlns:p14="http://schemas.microsoft.com/office/powerpoint/2010/main" val="108682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4.44444E-6 L 0.03194 -0.00069 " pathEditMode="relative" rAng="0" ptsTypes="AA">
                                      <p:cBhvr>
                                        <p:cTn id="6" dur="1000" fill="hold"/>
                                        <p:tgtEl>
                                          <p:spTgt spid="13"/>
                                        </p:tgtEl>
                                        <p:attrNameLst>
                                          <p:attrName>ppt_x</p:attrName>
                                          <p:attrName>ppt_y</p:attrName>
                                        </p:attrNameLst>
                                      </p:cBhvr>
                                      <p:rCtr x="1597" y="-46"/>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a:bodyPr>
          <a:lstStyle/>
          <a:p>
            <a:pPr marL="0" indent="0">
              <a:buNone/>
            </a:pPr>
            <a:r>
              <a:rPr lang="en-US" b="1" dirty="0"/>
              <a:t>Reflections from multiple </a:t>
            </a:r>
            <a:r>
              <a:rPr lang="en-US" b="1" dirty="0">
                <a:solidFill>
                  <a:srgbClr val="FF0000"/>
                </a:solidFill>
              </a:rPr>
              <a:t>dynamic</a:t>
            </a:r>
            <a:r>
              <a:rPr lang="en-US" b="1" dirty="0"/>
              <a:t> objects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046C4E9-6070-4511-A1E7-F763F4F93923}" type="slidenum">
              <a:rPr lang="en-US" smtClean="0"/>
              <a:t>47</a:t>
            </a:fld>
            <a:endParaRPr lang="en-US"/>
          </a:p>
        </p:txBody>
      </p:sp>
      <p:pic>
        <p:nvPicPr>
          <p:cNvPr id="9" name="Picture 4" descr="http://unisci24.com/data_images/wlls/48/338049-tab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793" y="5094542"/>
            <a:ext cx="2336626"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rot="1017174">
            <a:off x="2233872" y="5136041"/>
            <a:ext cx="4885264" cy="476667"/>
          </a:xfrm>
          <a:prstGeom prst="rect">
            <a:avLst/>
          </a:prstGeom>
        </p:spPr>
      </p:pic>
      <p:pic>
        <p:nvPicPr>
          <p:cNvPr id="13" name="Picture 2" descr="https://edc2.healthtap.com/ht-staging/user_answer/reference_image/11369/large/Trigger_finger.jpeg?138667065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815"/>
          <a:stretch/>
        </p:blipFill>
        <p:spPr bwMode="auto">
          <a:xfrm>
            <a:off x="5614300" y="4223850"/>
            <a:ext cx="1195837" cy="914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stretch>
            <a:fillRect/>
          </a:stretch>
        </p:blipFill>
        <p:spPr>
          <a:xfrm>
            <a:off x="2579148" y="4462959"/>
            <a:ext cx="3817500" cy="476667"/>
          </a:xfrm>
          <a:prstGeom prst="rect">
            <a:avLst/>
          </a:prstGeom>
        </p:spPr>
      </p:pic>
      <p:pic>
        <p:nvPicPr>
          <p:cNvPr id="15" name="Picture 14"/>
          <p:cNvPicPr>
            <a:picLocks noChangeAspect="1"/>
          </p:cNvPicPr>
          <p:nvPr/>
        </p:nvPicPr>
        <p:blipFill>
          <a:blip r:embed="rId7"/>
          <a:stretch>
            <a:fillRect/>
          </a:stretch>
        </p:blipFill>
        <p:spPr>
          <a:xfrm>
            <a:off x="2579148" y="4463758"/>
            <a:ext cx="3817500" cy="476667"/>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r="11552"/>
          <a:stretch/>
        </p:blipFill>
        <p:spPr>
          <a:xfrm>
            <a:off x="1970154" y="3766650"/>
            <a:ext cx="1077381" cy="1828800"/>
          </a:xfrm>
          <a:prstGeom prst="rect">
            <a:avLst/>
          </a:prstGeom>
        </p:spPr>
      </p:pic>
      <p:pic>
        <p:nvPicPr>
          <p:cNvPr id="18" name="Picture 17"/>
          <p:cNvPicPr>
            <a:picLocks noChangeAspect="1"/>
          </p:cNvPicPr>
          <p:nvPr/>
        </p:nvPicPr>
        <p:blipFill>
          <a:blip r:embed="rId9"/>
          <a:stretch>
            <a:fillRect/>
          </a:stretch>
        </p:blipFill>
        <p:spPr>
          <a:xfrm rot="20633550">
            <a:off x="2249360" y="3486553"/>
            <a:ext cx="6359897" cy="476667"/>
          </a:xfrm>
          <a:prstGeom prst="rect">
            <a:avLst/>
          </a:prstGeom>
        </p:spPr>
      </p:pic>
      <p:pic>
        <p:nvPicPr>
          <p:cNvPr id="1026" name="Picture 2" descr="http://il2.picdn.net/shutterstock/videos/683101/thumb/1.jpg"/>
          <p:cNvPicPr>
            <a:picLocks noChangeAspect="1" noChangeArrowheads="1"/>
          </p:cNvPicPr>
          <p:nvPr/>
        </p:nvPicPr>
        <p:blipFill rotWithShape="1">
          <a:blip r:embed="rId10">
            <a:extLst>
              <a:ext uri="{28A0092B-C50C-407E-A947-70E740481C1C}">
                <a14:useLocalDpi xmlns:a14="http://schemas.microsoft.com/office/drawing/2010/main" val="0"/>
              </a:ext>
            </a:extLst>
          </a:blip>
          <a:srcRect l="40934" t="37029" r="41609" b="13675"/>
          <a:stretch/>
        </p:blipFill>
        <p:spPr bwMode="auto">
          <a:xfrm>
            <a:off x="6996627" y="2362854"/>
            <a:ext cx="930958" cy="148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14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2222E-6 4.44033E-6 L -0.09635 0.04509 " pathEditMode="relative" rAng="0" ptsTypes="AA">
                                      <p:cBhvr>
                                        <p:cTn id="6" dur="2000" fill="hold"/>
                                        <p:tgtEl>
                                          <p:spTgt spid="1026"/>
                                        </p:tgtEl>
                                        <p:attrNameLst>
                                          <p:attrName>ppt_x</p:attrName>
                                          <p:attrName>ppt_y</p:attrName>
                                        </p:attrNameLst>
                                      </p:cBhvr>
                                      <p:rCtr x="-4826" y="22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b="1" dirty="0"/>
                  <a:t>Tracking from the </a:t>
                </a:r>
                <a:r>
                  <a:rPr lang="en-US" sz="2400" b="1" dirty="0">
                    <a:solidFill>
                      <a:srgbClr val="FF0000"/>
                    </a:solidFill>
                  </a:rPr>
                  <a:t>channel impulse response </a:t>
                </a:r>
                <a:r>
                  <a:rPr lang="en-US" sz="2400" b="1" dirty="0"/>
                  <a:t>(CIR)</a:t>
                </a:r>
              </a:p>
              <a:p>
                <a:r>
                  <a:rPr lang="en-US" sz="2400" dirty="0"/>
                  <a:t>Can distinguish </a:t>
                </a:r>
                <a:r>
                  <a:rPr lang="en-US" sz="2400" dirty="0">
                    <a:solidFill>
                      <a:srgbClr val="FF0000"/>
                    </a:solidFill>
                  </a:rPr>
                  <a:t>multiple reflections</a:t>
                </a:r>
                <a:r>
                  <a:rPr lang="en-US" sz="2400" dirty="0"/>
                  <a:t> in different ranges</a:t>
                </a:r>
              </a:p>
              <a:p>
                <a:r>
                  <a:rPr lang="en-US" sz="2400" dirty="0"/>
                  <a:t>Represented as a vector </a:t>
                </a:r>
                <a14:m>
                  <m:oMath xmlns:m="http://schemas.openxmlformats.org/officeDocument/2006/math">
                    <m:r>
                      <m:rPr>
                        <m:sty m:val="p"/>
                      </m:rPr>
                      <a:rPr lang="en-US" sz="2400">
                        <a:latin typeface="Cambria Math" panose="02040503050406030204" pitchFamily="18" charset="0"/>
                      </a:rPr>
                      <m:t>H</m:t>
                    </m:r>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h</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0</m:t>
                            </m:r>
                          </m:e>
                        </m:d>
                        <m:r>
                          <a:rPr lang="en-US" sz="2400" i="1">
                            <a:latin typeface="Cambria Math" panose="02040503050406030204" pitchFamily="18" charset="0"/>
                          </a:rPr>
                          <m:t>, </m:t>
                        </m:r>
                        <m:r>
                          <a:rPr lang="en-US" sz="2400" i="1">
                            <a:latin typeface="Cambria Math" panose="02040503050406030204" pitchFamily="18" charset="0"/>
                          </a:rPr>
                          <m:t>h</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e>
                        </m:d>
                        <m:r>
                          <a:rPr lang="en-US" sz="2400" i="1">
                            <a:latin typeface="Cambria Math" panose="02040503050406030204" pitchFamily="18" charset="0"/>
                          </a:rPr>
                          <m:t>, …,</m:t>
                        </m:r>
                        <m:r>
                          <a:rPr lang="en-US" sz="2400" i="1">
                            <a:latin typeface="Cambria Math" panose="02040503050406030204" pitchFamily="18" charset="0"/>
                          </a:rPr>
                          <m:t>h</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𝑛</m:t>
                            </m:r>
                          </m:e>
                        </m:d>
                      </m:e>
                    </m:d>
                  </m:oMath>
                </a14:m>
                <a:endParaRPr lang="en-US" sz="2400" dirty="0"/>
              </a:p>
              <a:p>
                <a:pPr lvl="1"/>
                <a:r>
                  <a:rPr lang="en-US" sz="2000" dirty="0"/>
                  <a:t>Each </a:t>
                </a:r>
                <a14:m>
                  <m:oMath xmlns:m="http://schemas.openxmlformats.org/officeDocument/2006/math">
                    <m:r>
                      <a:rPr lang="en-US" sz="2000" i="1">
                        <a:latin typeface="Cambria Math" panose="02040503050406030204" pitchFamily="18" charset="0"/>
                      </a:rPr>
                      <m:t>h</m:t>
                    </m:r>
                    <m:r>
                      <a:rPr lang="en-US" sz="2000" i="1">
                        <a:latin typeface="Cambria Math" panose="02040503050406030204" pitchFamily="18" charset="0"/>
                      </a:rPr>
                      <m:t>[</m:t>
                    </m:r>
                    <m:r>
                      <a:rPr lang="en-US" sz="2000" b="0" i="1" smtClean="0">
                        <a:latin typeface="Cambria Math" panose="02040503050406030204" pitchFamily="18" charset="0"/>
                      </a:rPr>
                      <m:t>𝑘</m:t>
                    </m:r>
                    <m:r>
                      <a:rPr lang="en-US" sz="2000" i="1">
                        <a:latin typeface="Cambria Math" panose="02040503050406030204" pitchFamily="18" charset="0"/>
                      </a:rPr>
                      <m:t>]</m:t>
                    </m:r>
                  </m:oMath>
                </a14:m>
                <a:r>
                  <a:rPr lang="en-US" i="1" dirty="0"/>
                  <a:t> </a:t>
                </a:r>
                <a:r>
                  <a:rPr lang="en-US" sz="2000" dirty="0"/>
                  <a:t>captures reflections with </a:t>
                </a:r>
                <a:r>
                  <a:rPr lang="en-US" sz="2000" dirty="0">
                    <a:solidFill>
                      <a:srgbClr val="FF0000"/>
                    </a:solidFill>
                  </a:rPr>
                  <a:t>different delay</a:t>
                </a:r>
                <a:endParaRPr lang="en-US" sz="2000" dirty="0"/>
              </a:p>
              <a:p>
                <a:pPr marL="0" indent="0">
                  <a:buNone/>
                </a:pPr>
                <a:endParaRPr lang="en-US" sz="2400" dirty="0">
                  <a:solidFill>
                    <a:srgbClr val="FF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59" t="-182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046C4E9-6070-4511-A1E7-F763F4F93923}" type="slidenum">
              <a:rPr lang="en-US" smtClean="0"/>
              <a:t>48</a:t>
            </a:fld>
            <a:endParaRPr lang="en-US"/>
          </a:p>
        </p:txBody>
      </p:sp>
      <p:grpSp>
        <p:nvGrpSpPr>
          <p:cNvPr id="5" name="Group 4"/>
          <p:cNvGrpSpPr/>
          <p:nvPr/>
        </p:nvGrpSpPr>
        <p:grpSpPr>
          <a:xfrm>
            <a:off x="4262722" y="3599821"/>
            <a:ext cx="4852738" cy="2282510"/>
            <a:chOff x="4262722" y="3599821"/>
            <a:chExt cx="4852738" cy="2282510"/>
          </a:xfrm>
        </p:grpSpPr>
        <p:cxnSp>
          <p:nvCxnSpPr>
            <p:cNvPr id="6" name="Straight Arrow Connector 5"/>
            <p:cNvCxnSpPr/>
            <p:nvPr/>
          </p:nvCxnSpPr>
          <p:spPr>
            <a:xfrm>
              <a:off x="5524953" y="5432924"/>
              <a:ext cx="32556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5524953" y="3612122"/>
              <a:ext cx="0" cy="18288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03406" y="5032814"/>
              <a:ext cx="712054" cy="400110"/>
            </a:xfrm>
            <a:prstGeom prst="rect">
              <a:avLst/>
            </a:prstGeom>
            <a:noFill/>
          </p:spPr>
          <p:txBody>
            <a:bodyPr wrap="none" rtlCol="0">
              <a:spAutoFit/>
            </a:bodyPr>
            <a:lstStyle/>
            <a:p>
              <a:r>
                <a:rPr lang="en-US" sz="2000" b="1" dirty="0"/>
                <a:t>Time</a:t>
              </a:r>
            </a:p>
          </p:txBody>
        </p:sp>
        <p:cxnSp>
          <p:nvCxnSpPr>
            <p:cNvPr id="9" name="Straight Connector 8"/>
            <p:cNvCxnSpPr/>
            <p:nvPr/>
          </p:nvCxnSpPr>
          <p:spPr>
            <a:xfrm>
              <a:off x="6436537" y="4433460"/>
              <a:ext cx="0" cy="1013859"/>
            </a:xfrm>
            <a:prstGeom prst="line">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285144" y="5062571"/>
              <a:ext cx="0" cy="365760"/>
            </a:xfrm>
            <a:prstGeom prst="line">
              <a:avLst/>
            </a:prstGeom>
            <a:ln w="25400">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811359" y="4892282"/>
              <a:ext cx="0" cy="548640"/>
            </a:xfrm>
            <a:prstGeom prst="line">
              <a:avLst/>
            </a:prstGeom>
            <a:ln w="25400">
              <a:solidFill>
                <a:schemeClr val="accent3">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62722" y="3599821"/>
              <a:ext cx="1305165" cy="400110"/>
            </a:xfrm>
            <a:prstGeom prst="rect">
              <a:avLst/>
            </a:prstGeom>
            <a:noFill/>
          </p:spPr>
          <p:txBody>
            <a:bodyPr wrap="none" rtlCol="0">
              <a:spAutoFit/>
            </a:bodyPr>
            <a:lstStyle/>
            <a:p>
              <a:r>
                <a:rPr lang="en-US" sz="2000" b="1" dirty="0"/>
                <a:t>Amplitude</a:t>
              </a:r>
            </a:p>
          </p:txBody>
        </p:sp>
        <p:sp>
          <p:nvSpPr>
            <p:cNvPr id="13" name="TextBox 12"/>
            <p:cNvSpPr txBox="1"/>
            <p:nvPr/>
          </p:nvSpPr>
          <p:spPr>
            <a:xfrm>
              <a:off x="6060036" y="4033077"/>
              <a:ext cx="872355" cy="400110"/>
            </a:xfrm>
            <a:prstGeom prst="rect">
              <a:avLst/>
            </a:prstGeom>
            <a:noFill/>
          </p:spPr>
          <p:txBody>
            <a:bodyPr wrap="none" rtlCol="0">
              <a:spAutoFit/>
            </a:bodyPr>
            <a:lstStyle/>
            <a:p>
              <a:r>
                <a:rPr lang="en-US" sz="2000" dirty="0"/>
                <a:t>0.3 </a:t>
              </a:r>
              <a:r>
                <a:rPr lang="en-US" sz="2000" dirty="0" err="1"/>
                <a:t>ms</a:t>
              </a:r>
              <a:endParaRPr lang="en-US" sz="2000" dirty="0"/>
            </a:p>
          </p:txBody>
        </p:sp>
        <p:sp>
          <p:nvSpPr>
            <p:cNvPr id="14" name="TextBox 13"/>
            <p:cNvSpPr txBox="1"/>
            <p:nvPr/>
          </p:nvSpPr>
          <p:spPr>
            <a:xfrm>
              <a:off x="6834606" y="4685265"/>
              <a:ext cx="872355" cy="400110"/>
            </a:xfrm>
            <a:prstGeom prst="rect">
              <a:avLst/>
            </a:prstGeom>
            <a:noFill/>
          </p:spPr>
          <p:txBody>
            <a:bodyPr wrap="none" rtlCol="0">
              <a:spAutoFit/>
            </a:bodyPr>
            <a:lstStyle/>
            <a:p>
              <a:r>
                <a:rPr lang="en-US" sz="2000" dirty="0"/>
                <a:t>0.6 </a:t>
              </a:r>
              <a:r>
                <a:rPr lang="en-US" sz="2000" dirty="0" err="1"/>
                <a:t>ms</a:t>
              </a:r>
              <a:endParaRPr lang="en-US" sz="2000" dirty="0"/>
            </a:p>
          </p:txBody>
        </p:sp>
        <p:sp>
          <p:nvSpPr>
            <p:cNvPr id="15" name="TextBox 14"/>
            <p:cNvSpPr txBox="1"/>
            <p:nvPr/>
          </p:nvSpPr>
          <p:spPr>
            <a:xfrm>
              <a:off x="7411405" y="4448825"/>
              <a:ext cx="872355" cy="400110"/>
            </a:xfrm>
            <a:prstGeom prst="rect">
              <a:avLst/>
            </a:prstGeom>
            <a:noFill/>
          </p:spPr>
          <p:txBody>
            <a:bodyPr wrap="none" rtlCol="0">
              <a:spAutoFit/>
            </a:bodyPr>
            <a:lstStyle/>
            <a:p>
              <a:r>
                <a:rPr lang="en-US" sz="2000" dirty="0"/>
                <a:t>0.8 </a:t>
              </a:r>
              <a:r>
                <a:rPr lang="en-US" sz="2000" dirty="0" err="1"/>
                <a:t>ms</a:t>
              </a:r>
              <a:endParaRPr lang="en-US" sz="2000" dirty="0"/>
            </a:p>
          </p:txBody>
        </p:sp>
        <p:cxnSp>
          <p:nvCxnSpPr>
            <p:cNvPr id="16" name="Straight Connector 15"/>
            <p:cNvCxnSpPr/>
            <p:nvPr/>
          </p:nvCxnSpPr>
          <p:spPr>
            <a:xfrm>
              <a:off x="6186237" y="5341484"/>
              <a:ext cx="0" cy="182880"/>
            </a:xfrm>
            <a:prstGeom prst="line">
              <a:avLst/>
            </a:prstGeom>
            <a:ln w="2540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35769" y="5336891"/>
              <a:ext cx="0" cy="182880"/>
            </a:xfrm>
            <a:prstGeom prst="line">
              <a:avLst/>
            </a:prstGeom>
            <a:ln w="2540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55317" y="5336891"/>
              <a:ext cx="0" cy="182880"/>
            </a:xfrm>
            <a:prstGeom prst="line">
              <a:avLst/>
            </a:prstGeom>
            <a:ln w="2540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694600" y="5342333"/>
              <a:ext cx="0" cy="182880"/>
            </a:xfrm>
            <a:prstGeom prst="line">
              <a:avLst/>
            </a:prstGeom>
            <a:ln w="2540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5821183" y="5482221"/>
                  <a:ext cx="7116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h</m:t>
                        </m:r>
                        <m:r>
                          <a:rPr lang="en-US" sz="2000" b="0" i="1" smtClean="0">
                            <a:latin typeface="Cambria Math" panose="02040503050406030204" pitchFamily="18" charset="0"/>
                          </a:rPr>
                          <m:t>[0]</m:t>
                        </m:r>
                      </m:oMath>
                    </m:oMathPara>
                  </a14:m>
                  <a:endParaRPr lang="en-US" sz="2000" i="1" dirty="0"/>
                </a:p>
              </p:txBody>
            </p:sp>
          </mc:Choice>
          <mc:Fallback xmlns="">
            <p:sp>
              <p:nvSpPr>
                <p:cNvPr id="47" name="TextBox 46"/>
                <p:cNvSpPr txBox="1">
                  <a:spLocks noRot="1" noChangeAspect="1" noMove="1" noResize="1" noEditPoints="1" noAdjustHandles="1" noChangeArrowheads="1" noChangeShapeType="1" noTextEdit="1"/>
                </p:cNvSpPr>
                <p:nvPr/>
              </p:nvSpPr>
              <p:spPr>
                <a:xfrm>
                  <a:off x="5821183" y="5482221"/>
                  <a:ext cx="711605" cy="400110"/>
                </a:xfrm>
                <a:prstGeom prst="rect">
                  <a:avLst/>
                </a:prstGeom>
                <a:blipFill>
                  <a:blip r:embed="rId4"/>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603102" y="5479792"/>
                  <a:ext cx="7116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h</m:t>
                        </m:r>
                        <m:r>
                          <a:rPr lang="en-US" sz="2000" b="0" i="1" smtClean="0">
                            <a:latin typeface="Cambria Math" panose="02040503050406030204" pitchFamily="18" charset="0"/>
                          </a:rPr>
                          <m:t>[1]</m:t>
                        </m:r>
                      </m:oMath>
                    </m:oMathPara>
                  </a14:m>
                  <a:endParaRPr lang="en-US" sz="2000" i="1" dirty="0"/>
                </a:p>
              </p:txBody>
            </p:sp>
          </mc:Choice>
          <mc:Fallback xmlns="">
            <p:sp>
              <p:nvSpPr>
                <p:cNvPr id="48" name="TextBox 47"/>
                <p:cNvSpPr txBox="1">
                  <a:spLocks noRot="1" noChangeAspect="1" noMove="1" noResize="1" noEditPoints="1" noAdjustHandles="1" noChangeArrowheads="1" noChangeShapeType="1" noTextEdit="1"/>
                </p:cNvSpPr>
                <p:nvPr/>
              </p:nvSpPr>
              <p:spPr>
                <a:xfrm>
                  <a:off x="6603102" y="5479792"/>
                  <a:ext cx="711605" cy="400110"/>
                </a:xfrm>
                <a:prstGeom prst="rect">
                  <a:avLst/>
                </a:prstGeom>
                <a:blipFill>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270854" y="5469310"/>
                  <a:ext cx="7116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h</m:t>
                        </m:r>
                        <m:r>
                          <a:rPr lang="en-US" sz="2000" b="0" i="1" smtClean="0">
                            <a:latin typeface="Cambria Math" panose="02040503050406030204" pitchFamily="18" charset="0"/>
                          </a:rPr>
                          <m:t>[2]</m:t>
                        </m:r>
                      </m:oMath>
                    </m:oMathPara>
                  </a14:m>
                  <a:endParaRPr lang="en-US" sz="2000" i="1" dirty="0"/>
                </a:p>
              </p:txBody>
            </p:sp>
          </mc:Choice>
          <mc:Fallback xmlns="">
            <p:sp>
              <p:nvSpPr>
                <p:cNvPr id="49" name="TextBox 48"/>
                <p:cNvSpPr txBox="1">
                  <a:spLocks noRot="1" noChangeAspect="1" noMove="1" noResize="1" noEditPoints="1" noAdjustHandles="1" noChangeArrowheads="1" noChangeShapeType="1" noTextEdit="1"/>
                </p:cNvSpPr>
                <p:nvPr/>
              </p:nvSpPr>
              <p:spPr>
                <a:xfrm>
                  <a:off x="7270854" y="5469310"/>
                  <a:ext cx="711605" cy="400110"/>
                </a:xfrm>
                <a:prstGeom prst="rect">
                  <a:avLst/>
                </a:prstGeom>
                <a:blipFill>
                  <a:blip r:embed="rId6"/>
                  <a:stretch>
                    <a:fillRect r="-862"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012028" y="5469310"/>
                  <a:ext cx="7116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h</m:t>
                        </m:r>
                        <m:r>
                          <a:rPr lang="en-US" sz="2000" b="0" i="1" smtClean="0">
                            <a:latin typeface="Cambria Math" panose="02040503050406030204" pitchFamily="18" charset="0"/>
                          </a:rPr>
                          <m:t>[3]</m:t>
                        </m:r>
                      </m:oMath>
                    </m:oMathPara>
                  </a14:m>
                  <a:endParaRPr lang="en-US" sz="2000" i="1" dirty="0"/>
                </a:p>
              </p:txBody>
            </p:sp>
          </mc:Choice>
          <mc:Fallback xmlns="">
            <p:sp>
              <p:nvSpPr>
                <p:cNvPr id="50" name="TextBox 49"/>
                <p:cNvSpPr txBox="1">
                  <a:spLocks noRot="1" noChangeAspect="1" noMove="1" noResize="1" noEditPoints="1" noAdjustHandles="1" noChangeArrowheads="1" noChangeShapeType="1" noTextEdit="1"/>
                </p:cNvSpPr>
                <p:nvPr/>
              </p:nvSpPr>
              <p:spPr>
                <a:xfrm>
                  <a:off x="8012028" y="5469310"/>
                  <a:ext cx="711605" cy="400110"/>
                </a:xfrm>
                <a:prstGeom prst="rect">
                  <a:avLst/>
                </a:prstGeom>
                <a:blipFill>
                  <a:blip r:embed="rId7"/>
                  <a:stretch>
                    <a:fillRect b="-15152"/>
                  </a:stretch>
                </a:blipFill>
              </p:spPr>
              <p:txBody>
                <a:bodyPr/>
                <a:lstStyle/>
                <a:p>
                  <a:r>
                    <a:rPr lang="en-US">
                      <a:noFill/>
                    </a:rPr>
                    <a:t> </a:t>
                  </a:r>
                </a:p>
              </p:txBody>
            </p:sp>
          </mc:Fallback>
        </mc:AlternateContent>
      </p:grpSp>
      <p:grpSp>
        <p:nvGrpSpPr>
          <p:cNvPr id="24" name="Group 23"/>
          <p:cNvGrpSpPr/>
          <p:nvPr/>
        </p:nvGrpSpPr>
        <p:grpSpPr>
          <a:xfrm>
            <a:off x="89959" y="3598407"/>
            <a:ext cx="4142900" cy="2945895"/>
            <a:chOff x="89959" y="3598407"/>
            <a:chExt cx="4142900" cy="2945895"/>
          </a:xfrm>
        </p:grpSpPr>
        <p:pic>
          <p:nvPicPr>
            <p:cNvPr id="25" name="Picture 2" descr="http://www.ikea.com/PIAimages/0122106_PE278491_S5.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161" r="22161"/>
            <a:stretch/>
          </p:blipFill>
          <p:spPr bwMode="auto">
            <a:xfrm>
              <a:off x="2878657" y="5407597"/>
              <a:ext cx="632892" cy="11367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rotWithShape="1">
            <a:blip r:embed="rId9" cstate="print">
              <a:extLst>
                <a:ext uri="{28A0092B-C50C-407E-A947-70E740481C1C}">
                  <a14:useLocalDpi xmlns:a14="http://schemas.microsoft.com/office/drawing/2010/main" val="0"/>
                </a:ext>
              </a:extLst>
            </a:blip>
            <a:srcRect r="11552"/>
            <a:stretch/>
          </p:blipFill>
          <p:spPr>
            <a:xfrm>
              <a:off x="89959" y="4001294"/>
              <a:ext cx="538691" cy="914400"/>
            </a:xfrm>
            <a:prstGeom prst="rect">
              <a:avLst/>
            </a:prstGeom>
          </p:spPr>
        </p:pic>
        <p:pic>
          <p:nvPicPr>
            <p:cNvPr id="27" name="Picture 2" descr="https://edc2.healthtap.com/ht-staging/user_answer/reference_image/11369/large/Trigger_finger.jpeg?1386670654"/>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815" t="21754"/>
            <a:stretch/>
          </p:blipFill>
          <p:spPr bwMode="auto">
            <a:xfrm>
              <a:off x="2674932" y="3598407"/>
              <a:ext cx="671096" cy="40152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nisci24.com/data_images/wlls/48/338049-table.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330"/>
            <a:stretch/>
          </p:blipFill>
          <p:spPr bwMode="auto">
            <a:xfrm>
              <a:off x="1896233" y="4273693"/>
              <a:ext cx="2336626" cy="1133903"/>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a:off x="733530" y="4437726"/>
              <a:ext cx="1129050" cy="24753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49148" y="4557953"/>
              <a:ext cx="2147856" cy="1170753"/>
            </a:xfrm>
            <a:prstGeom prst="straightConnector1">
              <a:avLst/>
            </a:prstGeom>
            <a:ln w="25400">
              <a:solidFill>
                <a:schemeClr val="accent3">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33530" y="3815586"/>
              <a:ext cx="1946073" cy="55201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72205" y="4245655"/>
              <a:ext cx="872355" cy="400110"/>
            </a:xfrm>
            <a:prstGeom prst="rect">
              <a:avLst/>
            </a:prstGeom>
            <a:noFill/>
          </p:spPr>
          <p:txBody>
            <a:bodyPr wrap="none" rtlCol="0">
              <a:spAutoFit/>
            </a:bodyPr>
            <a:lstStyle/>
            <a:p>
              <a:r>
                <a:rPr lang="en-US" sz="2000" dirty="0"/>
                <a:t>0.3 </a:t>
              </a:r>
              <a:r>
                <a:rPr lang="en-US" sz="2000" dirty="0" err="1"/>
                <a:t>ms</a:t>
              </a:r>
              <a:endParaRPr lang="en-US" sz="2000" dirty="0"/>
            </a:p>
          </p:txBody>
        </p:sp>
        <p:sp>
          <p:nvSpPr>
            <p:cNvPr id="33" name="TextBox 32"/>
            <p:cNvSpPr txBox="1"/>
            <p:nvPr/>
          </p:nvSpPr>
          <p:spPr>
            <a:xfrm>
              <a:off x="1344085" y="3626525"/>
              <a:ext cx="872355" cy="400110"/>
            </a:xfrm>
            <a:prstGeom prst="rect">
              <a:avLst/>
            </a:prstGeom>
            <a:noFill/>
          </p:spPr>
          <p:txBody>
            <a:bodyPr wrap="none" rtlCol="0">
              <a:spAutoFit/>
            </a:bodyPr>
            <a:lstStyle/>
            <a:p>
              <a:r>
                <a:rPr lang="en-US" sz="2000" dirty="0"/>
                <a:t>0.6 </a:t>
              </a:r>
              <a:r>
                <a:rPr lang="en-US" sz="2000" dirty="0" err="1"/>
                <a:t>ms</a:t>
              </a:r>
              <a:endParaRPr lang="en-US" sz="2000" dirty="0"/>
            </a:p>
          </p:txBody>
        </p:sp>
        <p:sp>
          <p:nvSpPr>
            <p:cNvPr id="34" name="TextBox 33"/>
            <p:cNvSpPr txBox="1"/>
            <p:nvPr/>
          </p:nvSpPr>
          <p:spPr>
            <a:xfrm>
              <a:off x="1494749" y="5251627"/>
              <a:ext cx="872355" cy="400110"/>
            </a:xfrm>
            <a:prstGeom prst="rect">
              <a:avLst/>
            </a:prstGeom>
            <a:noFill/>
          </p:spPr>
          <p:txBody>
            <a:bodyPr wrap="none" rtlCol="0">
              <a:spAutoFit/>
            </a:bodyPr>
            <a:lstStyle/>
            <a:p>
              <a:r>
                <a:rPr lang="en-US" sz="2000" dirty="0"/>
                <a:t>0.8 </a:t>
              </a:r>
              <a:r>
                <a:rPr lang="en-US" sz="2000" dirty="0" err="1"/>
                <a:t>ms</a:t>
              </a:r>
              <a:endParaRPr lang="en-US" sz="2000" dirty="0"/>
            </a:p>
          </p:txBody>
        </p:sp>
      </p:grpSp>
    </p:spTree>
    <p:extLst>
      <p:ext uri="{BB962C8B-B14F-4D97-AF65-F5344CB8AC3E}">
        <p14:creationId xmlns:p14="http://schemas.microsoft.com/office/powerpoint/2010/main" val="342743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3E2720-864E-A244-9C85-90373E5633B0}"/>
              </a:ext>
            </a:extLst>
          </p:cNvPr>
          <p:cNvPicPr>
            <a:picLocks noChangeAspect="1"/>
          </p:cNvPicPr>
          <p:nvPr/>
        </p:nvPicPr>
        <p:blipFill>
          <a:blip r:embed="rId2"/>
          <a:stretch>
            <a:fillRect/>
          </a:stretch>
        </p:blipFill>
        <p:spPr>
          <a:xfrm>
            <a:off x="3565155" y="0"/>
            <a:ext cx="5206340" cy="6744576"/>
          </a:xfrm>
          <a:prstGeom prst="rect">
            <a:avLst/>
          </a:prstGeom>
        </p:spPr>
      </p:pic>
      <p:cxnSp>
        <p:nvCxnSpPr>
          <p:cNvPr id="4" name="Straight Connector 3">
            <a:extLst>
              <a:ext uri="{FF2B5EF4-FFF2-40B4-BE49-F238E27FC236}">
                <a16:creationId xmlns:a16="http://schemas.microsoft.com/office/drawing/2014/main" id="{D15517EE-55D9-2A4A-B5ED-BA98741E47FB}"/>
              </a:ext>
            </a:extLst>
          </p:cNvPr>
          <p:cNvCxnSpPr>
            <a:cxnSpLocks/>
          </p:cNvCxnSpPr>
          <p:nvPr/>
        </p:nvCxnSpPr>
        <p:spPr>
          <a:xfrm>
            <a:off x="393684" y="4470894"/>
            <a:ext cx="2784989"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5" name="TextBox 4">
            <a:extLst>
              <a:ext uri="{FF2B5EF4-FFF2-40B4-BE49-F238E27FC236}">
                <a16:creationId xmlns:a16="http://schemas.microsoft.com/office/drawing/2014/main" id="{8FA577A9-B5A6-1648-90AC-F8CF5707CB87}"/>
              </a:ext>
            </a:extLst>
          </p:cNvPr>
          <p:cNvSpPr txBox="1"/>
          <p:nvPr/>
        </p:nvSpPr>
        <p:spPr>
          <a:xfrm>
            <a:off x="1845105" y="4587373"/>
            <a:ext cx="1891905" cy="400110"/>
          </a:xfrm>
          <a:prstGeom prst="rect">
            <a:avLst/>
          </a:prstGeom>
          <a:noFill/>
        </p:spPr>
        <p:txBody>
          <a:bodyPr wrap="square" rtlCol="0">
            <a:spAutoFit/>
          </a:bodyPr>
          <a:lstStyle/>
          <a:p>
            <a:pPr algn="ctr"/>
            <a:r>
              <a:rPr lang="en-US" sz="2000" dirty="0"/>
              <a:t>Time/Sample</a:t>
            </a:r>
          </a:p>
        </p:txBody>
      </p:sp>
      <p:cxnSp>
        <p:nvCxnSpPr>
          <p:cNvPr id="6" name="Straight Arrow Connector 5">
            <a:extLst>
              <a:ext uri="{FF2B5EF4-FFF2-40B4-BE49-F238E27FC236}">
                <a16:creationId xmlns:a16="http://schemas.microsoft.com/office/drawing/2014/main" id="{F9D75C6A-1039-A240-9805-2F5652FEBE97}"/>
              </a:ext>
            </a:extLst>
          </p:cNvPr>
          <p:cNvCxnSpPr>
            <a:cxnSpLocks/>
          </p:cNvCxnSpPr>
          <p:nvPr/>
        </p:nvCxnSpPr>
        <p:spPr>
          <a:xfrm flipV="1">
            <a:off x="1192071" y="3208150"/>
            <a:ext cx="0" cy="125330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4730F453-25E8-FB49-8503-6E933EFB958B}"/>
              </a:ext>
            </a:extLst>
          </p:cNvPr>
          <p:cNvCxnSpPr/>
          <p:nvPr/>
        </p:nvCxnSpPr>
        <p:spPr>
          <a:xfrm>
            <a:off x="3907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932CF2-9D00-DA4F-9547-FBC9A3247AB0}"/>
              </a:ext>
            </a:extLst>
          </p:cNvPr>
          <p:cNvCxnSpPr/>
          <p:nvPr/>
        </p:nvCxnSpPr>
        <p:spPr>
          <a:xfrm>
            <a:off x="6574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95751B-642F-994A-A882-1EB01EFB71C4}"/>
              </a:ext>
            </a:extLst>
          </p:cNvPr>
          <p:cNvCxnSpPr/>
          <p:nvPr/>
        </p:nvCxnSpPr>
        <p:spPr>
          <a:xfrm>
            <a:off x="9241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47E147-11AF-5549-AEBC-45C378EFC747}"/>
              </a:ext>
            </a:extLst>
          </p:cNvPr>
          <p:cNvCxnSpPr/>
          <p:nvPr/>
        </p:nvCxnSpPr>
        <p:spPr>
          <a:xfrm>
            <a:off x="11908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3A36B1-0483-0140-A582-CBFB7B286C92}"/>
              </a:ext>
            </a:extLst>
          </p:cNvPr>
          <p:cNvCxnSpPr/>
          <p:nvPr/>
        </p:nvCxnSpPr>
        <p:spPr>
          <a:xfrm>
            <a:off x="14575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B729CC-1D45-BC46-8587-36415BA13C62}"/>
              </a:ext>
            </a:extLst>
          </p:cNvPr>
          <p:cNvCxnSpPr/>
          <p:nvPr/>
        </p:nvCxnSpPr>
        <p:spPr>
          <a:xfrm>
            <a:off x="17242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8506FE-8288-CA40-A15D-6D44BF221C21}"/>
              </a:ext>
            </a:extLst>
          </p:cNvPr>
          <p:cNvCxnSpPr/>
          <p:nvPr/>
        </p:nvCxnSpPr>
        <p:spPr>
          <a:xfrm>
            <a:off x="19909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AB455D-84AC-8B48-A77B-A23D064EE627}"/>
              </a:ext>
            </a:extLst>
          </p:cNvPr>
          <p:cNvCxnSpPr/>
          <p:nvPr/>
        </p:nvCxnSpPr>
        <p:spPr>
          <a:xfrm>
            <a:off x="22576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E25163-815E-624C-9B87-902EC3DE1C1A}"/>
              </a:ext>
            </a:extLst>
          </p:cNvPr>
          <p:cNvCxnSpPr/>
          <p:nvPr/>
        </p:nvCxnSpPr>
        <p:spPr>
          <a:xfrm>
            <a:off x="25243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099925-DB46-6940-9313-BB12145107CE}"/>
              </a:ext>
            </a:extLst>
          </p:cNvPr>
          <p:cNvCxnSpPr/>
          <p:nvPr/>
        </p:nvCxnSpPr>
        <p:spPr>
          <a:xfrm>
            <a:off x="2791058"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99069-8EEC-1E48-B013-0D5BB2DC30B8}"/>
              </a:ext>
            </a:extLst>
          </p:cNvPr>
          <p:cNvCxnSpPr>
            <a:cxnSpLocks/>
          </p:cNvCxnSpPr>
          <p:nvPr/>
        </p:nvCxnSpPr>
        <p:spPr>
          <a:xfrm flipH="1">
            <a:off x="-988590" y="4470894"/>
            <a:ext cx="1361095"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8" name="Straight Connector 17">
            <a:extLst>
              <a:ext uri="{FF2B5EF4-FFF2-40B4-BE49-F238E27FC236}">
                <a16:creationId xmlns:a16="http://schemas.microsoft.com/office/drawing/2014/main" id="{2D8D2C4F-98E3-6844-BC4F-1A5A989E65C1}"/>
              </a:ext>
            </a:extLst>
          </p:cNvPr>
          <p:cNvCxnSpPr/>
          <p:nvPr/>
        </p:nvCxnSpPr>
        <p:spPr>
          <a:xfrm flipH="1">
            <a:off x="199124"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9B30BA-7203-E446-BA05-3B669FB09EC6}"/>
              </a:ext>
            </a:extLst>
          </p:cNvPr>
          <p:cNvCxnSpPr/>
          <p:nvPr/>
        </p:nvCxnSpPr>
        <p:spPr>
          <a:xfrm flipH="1">
            <a:off x="-67576"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21CDA2A-6E32-7747-8956-EA361BAE2645}"/>
              </a:ext>
            </a:extLst>
          </p:cNvPr>
          <p:cNvCxnSpPr/>
          <p:nvPr/>
        </p:nvCxnSpPr>
        <p:spPr>
          <a:xfrm flipH="1">
            <a:off x="-334276"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56323B-B353-1F41-A833-CAA4A0549900}"/>
              </a:ext>
            </a:extLst>
          </p:cNvPr>
          <p:cNvCxnSpPr/>
          <p:nvPr/>
        </p:nvCxnSpPr>
        <p:spPr>
          <a:xfrm flipH="1">
            <a:off x="-600976" y="431211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C9C6473-4030-2545-AAF5-DC39955B1014}"/>
              </a:ext>
            </a:extLst>
          </p:cNvPr>
          <p:cNvSpPr txBox="1"/>
          <p:nvPr/>
        </p:nvSpPr>
        <p:spPr>
          <a:xfrm>
            <a:off x="705940" y="4501313"/>
            <a:ext cx="462816" cy="400110"/>
          </a:xfrm>
          <a:prstGeom prst="rect">
            <a:avLst/>
          </a:prstGeom>
          <a:noFill/>
        </p:spPr>
        <p:txBody>
          <a:bodyPr wrap="square" rtlCol="0">
            <a:spAutoFit/>
          </a:bodyPr>
          <a:lstStyle/>
          <a:p>
            <a:pPr algn="ctr"/>
            <a:r>
              <a:rPr lang="en-US" sz="2000" dirty="0"/>
              <a:t>0</a:t>
            </a:r>
          </a:p>
        </p:txBody>
      </p:sp>
      <p:cxnSp>
        <p:nvCxnSpPr>
          <p:cNvPr id="23" name="Straight Arrow Connector 22">
            <a:extLst>
              <a:ext uri="{FF2B5EF4-FFF2-40B4-BE49-F238E27FC236}">
                <a16:creationId xmlns:a16="http://schemas.microsoft.com/office/drawing/2014/main" id="{1D05759C-85FF-0148-819E-E00F4EF0EE3F}"/>
              </a:ext>
            </a:extLst>
          </p:cNvPr>
          <p:cNvCxnSpPr>
            <a:cxnSpLocks/>
          </p:cNvCxnSpPr>
          <p:nvPr/>
        </p:nvCxnSpPr>
        <p:spPr>
          <a:xfrm flipV="1">
            <a:off x="1452157" y="3502617"/>
            <a:ext cx="0" cy="968278"/>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Arrow Connector 23">
            <a:extLst>
              <a:ext uri="{FF2B5EF4-FFF2-40B4-BE49-F238E27FC236}">
                <a16:creationId xmlns:a16="http://schemas.microsoft.com/office/drawing/2014/main" id="{924CCEE6-B86A-7547-A8A8-FE28C60110CA}"/>
              </a:ext>
            </a:extLst>
          </p:cNvPr>
          <p:cNvCxnSpPr>
            <a:cxnSpLocks/>
          </p:cNvCxnSpPr>
          <p:nvPr/>
        </p:nvCxnSpPr>
        <p:spPr>
          <a:xfrm flipV="1">
            <a:off x="1724258" y="4014061"/>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Arrow Connector 24">
            <a:extLst>
              <a:ext uri="{FF2B5EF4-FFF2-40B4-BE49-F238E27FC236}">
                <a16:creationId xmlns:a16="http://schemas.microsoft.com/office/drawing/2014/main" id="{18638717-34CC-AB4D-9C7C-29D670A665E4}"/>
              </a:ext>
            </a:extLst>
          </p:cNvPr>
          <p:cNvCxnSpPr>
            <a:cxnSpLocks/>
          </p:cNvCxnSpPr>
          <p:nvPr/>
        </p:nvCxnSpPr>
        <p:spPr>
          <a:xfrm flipV="1">
            <a:off x="1996359" y="3797085"/>
            <a:ext cx="0" cy="673810"/>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a:extLst>
              <a:ext uri="{FF2B5EF4-FFF2-40B4-BE49-F238E27FC236}">
                <a16:creationId xmlns:a16="http://schemas.microsoft.com/office/drawing/2014/main" id="{5784BE1A-F3A7-8040-8784-CA56D911BB0B}"/>
              </a:ext>
            </a:extLst>
          </p:cNvPr>
          <p:cNvCxnSpPr>
            <a:cxnSpLocks/>
          </p:cNvCxnSpPr>
          <p:nvPr/>
        </p:nvCxnSpPr>
        <p:spPr>
          <a:xfrm flipV="1">
            <a:off x="2268460" y="4014061"/>
            <a:ext cx="0" cy="456834"/>
          </a:xfrm>
          <a:prstGeom prst="straightConnector1">
            <a:avLst/>
          </a:prstGeom>
          <a:solidFill>
            <a:schemeClr val="accent6">
              <a:lumMod val="60000"/>
              <a:lumOff val="40000"/>
            </a:schemeClr>
          </a:solidFill>
          <a:ln w="47625">
            <a:solidFill>
              <a:schemeClr val="accent6">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7" name="TextBox 26">
            <a:extLst>
              <a:ext uri="{FF2B5EF4-FFF2-40B4-BE49-F238E27FC236}">
                <a16:creationId xmlns:a16="http://schemas.microsoft.com/office/drawing/2014/main" id="{FE731574-7DCD-3D4D-8070-E865DD074E48}"/>
              </a:ext>
            </a:extLst>
          </p:cNvPr>
          <p:cNvSpPr txBox="1"/>
          <p:nvPr/>
        </p:nvSpPr>
        <p:spPr>
          <a:xfrm>
            <a:off x="-37284" y="2315057"/>
            <a:ext cx="2412079" cy="461665"/>
          </a:xfrm>
          <a:prstGeom prst="rect">
            <a:avLst/>
          </a:prstGeom>
          <a:noFill/>
        </p:spPr>
        <p:txBody>
          <a:bodyPr wrap="square" rtlCol="0">
            <a:spAutoFit/>
          </a:bodyPr>
          <a:lstStyle/>
          <a:p>
            <a:pPr algn="ctr"/>
            <a:r>
              <a:rPr lang="en-US" sz="2400" dirty="0"/>
              <a:t>Impulse response</a:t>
            </a:r>
          </a:p>
        </p:txBody>
      </p:sp>
      <p:sp>
        <p:nvSpPr>
          <p:cNvPr id="28" name="Freeform 27">
            <a:extLst>
              <a:ext uri="{FF2B5EF4-FFF2-40B4-BE49-F238E27FC236}">
                <a16:creationId xmlns:a16="http://schemas.microsoft.com/office/drawing/2014/main" id="{D6A96D53-F1F2-944E-9A39-177A3D5702DC}"/>
              </a:ext>
            </a:extLst>
          </p:cNvPr>
          <p:cNvSpPr/>
          <p:nvPr/>
        </p:nvSpPr>
        <p:spPr>
          <a:xfrm rot="15356661">
            <a:off x="2194666" y="4558003"/>
            <a:ext cx="1718768" cy="1221069"/>
          </a:xfrm>
          <a:custGeom>
            <a:avLst/>
            <a:gdLst>
              <a:gd name="connsiteX0" fmla="*/ 1273609 w 1273609"/>
              <a:gd name="connsiteY0" fmla="*/ 0 h 1069383"/>
              <a:gd name="connsiteX1" fmla="*/ 157731 w 1273609"/>
              <a:gd name="connsiteY1" fmla="*/ 449451 h 1069383"/>
              <a:gd name="connsiteX2" fmla="*/ 33745 w 1273609"/>
              <a:gd name="connsiteY2" fmla="*/ 1069383 h 1069383"/>
            </a:gdLst>
            <a:ahLst/>
            <a:cxnLst>
              <a:cxn ang="0">
                <a:pos x="connsiteX0" y="connsiteY0"/>
              </a:cxn>
              <a:cxn ang="0">
                <a:pos x="connsiteX1" y="connsiteY1"/>
              </a:cxn>
              <a:cxn ang="0">
                <a:pos x="connsiteX2" y="connsiteY2"/>
              </a:cxn>
            </a:cxnLst>
            <a:rect l="l" t="t" r="r" b="b"/>
            <a:pathLst>
              <a:path w="1273609" h="1069383">
                <a:moveTo>
                  <a:pt x="1273609" y="0"/>
                </a:moveTo>
                <a:cubicBezTo>
                  <a:pt x="818992" y="135610"/>
                  <a:pt x="364375" y="271221"/>
                  <a:pt x="157731" y="449451"/>
                </a:cubicBezTo>
                <a:cubicBezTo>
                  <a:pt x="-48913" y="627682"/>
                  <a:pt x="-7584" y="848532"/>
                  <a:pt x="33745" y="1069383"/>
                </a:cubicBezTo>
              </a:path>
            </a:pathLst>
          </a:custGeom>
          <a:ln w="53975">
            <a:solidFill>
              <a:srgbClr val="FF0000"/>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9" name="Freeform 28">
            <a:extLst>
              <a:ext uri="{FF2B5EF4-FFF2-40B4-BE49-F238E27FC236}">
                <a16:creationId xmlns:a16="http://schemas.microsoft.com/office/drawing/2014/main" id="{F88F0614-4716-3D46-B21D-D8E395437B90}"/>
              </a:ext>
            </a:extLst>
          </p:cNvPr>
          <p:cNvSpPr/>
          <p:nvPr/>
        </p:nvSpPr>
        <p:spPr>
          <a:xfrm rot="15356661">
            <a:off x="2505437" y="3917801"/>
            <a:ext cx="1047289" cy="1835981"/>
          </a:xfrm>
          <a:custGeom>
            <a:avLst/>
            <a:gdLst>
              <a:gd name="connsiteX0" fmla="*/ 1273609 w 1273609"/>
              <a:gd name="connsiteY0" fmla="*/ 0 h 1069383"/>
              <a:gd name="connsiteX1" fmla="*/ 157731 w 1273609"/>
              <a:gd name="connsiteY1" fmla="*/ 449451 h 1069383"/>
              <a:gd name="connsiteX2" fmla="*/ 33745 w 1273609"/>
              <a:gd name="connsiteY2" fmla="*/ 1069383 h 1069383"/>
            </a:gdLst>
            <a:ahLst/>
            <a:cxnLst>
              <a:cxn ang="0">
                <a:pos x="connsiteX0" y="connsiteY0"/>
              </a:cxn>
              <a:cxn ang="0">
                <a:pos x="connsiteX1" y="connsiteY1"/>
              </a:cxn>
              <a:cxn ang="0">
                <a:pos x="connsiteX2" y="connsiteY2"/>
              </a:cxn>
            </a:cxnLst>
            <a:rect l="l" t="t" r="r" b="b"/>
            <a:pathLst>
              <a:path w="1273609" h="1069383">
                <a:moveTo>
                  <a:pt x="1273609" y="0"/>
                </a:moveTo>
                <a:cubicBezTo>
                  <a:pt x="818992" y="135610"/>
                  <a:pt x="364375" y="271221"/>
                  <a:pt x="157731" y="449451"/>
                </a:cubicBezTo>
                <a:cubicBezTo>
                  <a:pt x="-48913" y="627682"/>
                  <a:pt x="-7584" y="848532"/>
                  <a:pt x="33745" y="1069383"/>
                </a:cubicBezTo>
              </a:path>
            </a:pathLst>
          </a:custGeom>
          <a:ln w="53975">
            <a:solidFill>
              <a:srgbClr val="FF0000"/>
            </a:solidFill>
            <a:prstDash val="sysDot"/>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0" name="Rectangle 29">
            <a:extLst>
              <a:ext uri="{FF2B5EF4-FFF2-40B4-BE49-F238E27FC236}">
                <a16:creationId xmlns:a16="http://schemas.microsoft.com/office/drawing/2014/main" id="{DA059379-2033-334A-B45C-C47CC9D201F6}"/>
              </a:ext>
            </a:extLst>
          </p:cNvPr>
          <p:cNvSpPr/>
          <p:nvPr/>
        </p:nvSpPr>
        <p:spPr>
          <a:xfrm>
            <a:off x="4788976" y="5424407"/>
            <a:ext cx="1239865" cy="7260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6CAC9B5-C8CC-434F-9790-ACE4EC8C53CC}"/>
              </a:ext>
            </a:extLst>
          </p:cNvPr>
          <p:cNvSpPr/>
          <p:nvPr/>
        </p:nvSpPr>
        <p:spPr>
          <a:xfrm>
            <a:off x="5256682" y="4424397"/>
            <a:ext cx="2163060" cy="72606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243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B0E65-A5A1-4F42-8D26-E7A5E3F7FC0F}"/>
              </a:ext>
            </a:extLst>
          </p:cNvPr>
          <p:cNvSpPr txBox="1"/>
          <p:nvPr/>
        </p:nvSpPr>
        <p:spPr>
          <a:xfrm>
            <a:off x="268446" y="413715"/>
            <a:ext cx="7372218" cy="584775"/>
          </a:xfrm>
          <a:prstGeom prst="rect">
            <a:avLst/>
          </a:prstGeom>
          <a:solidFill>
            <a:schemeClr val="accent1">
              <a:lumMod val="50000"/>
            </a:schemeClr>
          </a:solidFill>
        </p:spPr>
        <p:txBody>
          <a:bodyPr wrap="square" rtlCol="0">
            <a:spAutoFit/>
          </a:bodyPr>
          <a:lstStyle/>
          <a:p>
            <a:pPr algn="ctr"/>
            <a:r>
              <a:rPr lang="en-US" sz="3200" dirty="0">
                <a:solidFill>
                  <a:schemeClr val="bg1"/>
                </a:solidFill>
              </a:rPr>
              <a:t>Distance from the phase information</a:t>
            </a:r>
          </a:p>
        </p:txBody>
      </p:sp>
      <p:grpSp>
        <p:nvGrpSpPr>
          <p:cNvPr id="35" name="Group 34">
            <a:extLst>
              <a:ext uri="{FF2B5EF4-FFF2-40B4-BE49-F238E27FC236}">
                <a16:creationId xmlns:a16="http://schemas.microsoft.com/office/drawing/2014/main" id="{81EC9900-DA38-7D4F-BF41-C7135CCEFE7B}"/>
              </a:ext>
            </a:extLst>
          </p:cNvPr>
          <p:cNvGrpSpPr/>
          <p:nvPr/>
        </p:nvGrpSpPr>
        <p:grpSpPr>
          <a:xfrm>
            <a:off x="97965" y="1536206"/>
            <a:ext cx="3718190" cy="1350521"/>
            <a:chOff x="268446" y="2094145"/>
            <a:chExt cx="3718190" cy="1350521"/>
          </a:xfrm>
        </p:grpSpPr>
        <p:cxnSp>
          <p:nvCxnSpPr>
            <p:cNvPr id="4" name="Straight Connector 3">
              <a:extLst>
                <a:ext uri="{FF2B5EF4-FFF2-40B4-BE49-F238E27FC236}">
                  <a16:creationId xmlns:a16="http://schemas.microsoft.com/office/drawing/2014/main" id="{C71F02F9-957A-D342-8EE9-3AB533925395}"/>
                </a:ext>
              </a:extLst>
            </p:cNvPr>
            <p:cNvCxnSpPr>
              <a:cxnSpLocks/>
            </p:cNvCxnSpPr>
            <p:nvPr/>
          </p:nvCxnSpPr>
          <p:spPr>
            <a:xfrm>
              <a:off x="689735" y="2876584"/>
              <a:ext cx="2797384"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 name="Straight Connector 4">
              <a:extLst>
                <a:ext uri="{FF2B5EF4-FFF2-40B4-BE49-F238E27FC236}">
                  <a16:creationId xmlns:a16="http://schemas.microsoft.com/office/drawing/2014/main" id="{D3D1C049-884D-3941-9CA1-BB097673523A}"/>
                </a:ext>
              </a:extLst>
            </p:cNvPr>
            <p:cNvCxnSpPr>
              <a:cxnSpLocks/>
            </p:cNvCxnSpPr>
            <p:nvPr/>
          </p:nvCxnSpPr>
          <p:spPr>
            <a:xfrm flipV="1">
              <a:off x="692668" y="2094145"/>
              <a:ext cx="0" cy="1350521"/>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6" name="TextBox 5">
              <a:extLst>
                <a:ext uri="{FF2B5EF4-FFF2-40B4-BE49-F238E27FC236}">
                  <a16:creationId xmlns:a16="http://schemas.microsoft.com/office/drawing/2014/main" id="{B66CB7C4-46ED-694C-8CA0-CF43F45C1266}"/>
                </a:ext>
              </a:extLst>
            </p:cNvPr>
            <p:cNvSpPr txBox="1"/>
            <p:nvPr/>
          </p:nvSpPr>
          <p:spPr>
            <a:xfrm rot="16200000">
              <a:off x="-163876" y="2555139"/>
              <a:ext cx="1264754" cy="400110"/>
            </a:xfrm>
            <a:prstGeom prst="rect">
              <a:avLst/>
            </a:prstGeom>
            <a:noFill/>
          </p:spPr>
          <p:txBody>
            <a:bodyPr wrap="square" rtlCol="0">
              <a:spAutoFit/>
            </a:bodyPr>
            <a:lstStyle/>
            <a:p>
              <a:pPr algn="ctr"/>
              <a:r>
                <a:rPr lang="en-US" sz="2000" dirty="0"/>
                <a:t>Amplitude</a:t>
              </a:r>
            </a:p>
          </p:txBody>
        </p:sp>
        <p:cxnSp>
          <p:nvCxnSpPr>
            <p:cNvPr id="7" name="Straight Connector 6">
              <a:extLst>
                <a:ext uri="{FF2B5EF4-FFF2-40B4-BE49-F238E27FC236}">
                  <a16:creationId xmlns:a16="http://schemas.microsoft.com/office/drawing/2014/main" id="{641DC64A-4476-CE4C-AE30-97CDD3E19E6E}"/>
                </a:ext>
              </a:extLst>
            </p:cNvPr>
            <p:cNvCxnSpPr/>
            <p:nvPr/>
          </p:nvCxnSpPr>
          <p:spPr>
            <a:xfrm>
              <a:off x="2057567" y="275598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95AFEB5-8AAF-F349-B0DA-D3C979E1E380}"/>
                </a:ext>
              </a:extLst>
            </p:cNvPr>
            <p:cNvGrpSpPr/>
            <p:nvPr/>
          </p:nvGrpSpPr>
          <p:grpSpPr>
            <a:xfrm>
              <a:off x="710715" y="2254039"/>
              <a:ext cx="2481391" cy="1181114"/>
              <a:chOff x="899346" y="1290862"/>
              <a:chExt cx="2481391" cy="887388"/>
            </a:xfrm>
          </p:grpSpPr>
          <p:sp>
            <p:nvSpPr>
              <p:cNvPr id="18" name="Freeform 17">
                <a:extLst>
                  <a:ext uri="{FF2B5EF4-FFF2-40B4-BE49-F238E27FC236}">
                    <a16:creationId xmlns:a16="http://schemas.microsoft.com/office/drawing/2014/main" id="{5B24158A-E4B7-BB4D-8FC9-0E011B6BDDDB}"/>
                  </a:ext>
                </a:extLst>
              </p:cNvPr>
              <p:cNvSpPr/>
              <p:nvPr/>
            </p:nvSpPr>
            <p:spPr>
              <a:xfrm>
                <a:off x="899346" y="1290862"/>
                <a:ext cx="1241634" cy="87270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sp>
            <p:nvSpPr>
              <p:cNvPr id="20" name="Freeform 19">
                <a:extLst>
                  <a:ext uri="{FF2B5EF4-FFF2-40B4-BE49-F238E27FC236}">
                    <a16:creationId xmlns:a16="http://schemas.microsoft.com/office/drawing/2014/main" id="{3D8BE5AE-FFA1-1149-859A-283063595EF5}"/>
                  </a:ext>
                </a:extLst>
              </p:cNvPr>
              <p:cNvSpPr/>
              <p:nvPr/>
            </p:nvSpPr>
            <p:spPr>
              <a:xfrm>
                <a:off x="2139103" y="1305546"/>
                <a:ext cx="1241634" cy="87270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grpSp>
        <p:sp>
          <p:nvSpPr>
            <p:cNvPr id="16" name="TextBox 15">
              <a:extLst>
                <a:ext uri="{FF2B5EF4-FFF2-40B4-BE49-F238E27FC236}">
                  <a16:creationId xmlns:a16="http://schemas.microsoft.com/office/drawing/2014/main" id="{77FF5350-9A05-4549-B5C9-D76F07A0A290}"/>
                </a:ext>
              </a:extLst>
            </p:cNvPr>
            <p:cNvSpPr txBox="1"/>
            <p:nvPr/>
          </p:nvSpPr>
          <p:spPr>
            <a:xfrm>
              <a:off x="2721882" y="2504432"/>
              <a:ext cx="1264754" cy="400110"/>
            </a:xfrm>
            <a:prstGeom prst="rect">
              <a:avLst/>
            </a:prstGeom>
            <a:noFill/>
          </p:spPr>
          <p:txBody>
            <a:bodyPr wrap="square" rtlCol="0">
              <a:spAutoFit/>
            </a:bodyPr>
            <a:lstStyle/>
            <a:p>
              <a:pPr algn="ctr"/>
              <a:r>
                <a:rPr lang="en-US" sz="2000" dirty="0"/>
                <a:t>Time (sec)</a:t>
              </a:r>
            </a:p>
          </p:txBody>
        </p:sp>
        <p:cxnSp>
          <p:nvCxnSpPr>
            <p:cNvPr id="23" name="Straight Connector 22">
              <a:extLst>
                <a:ext uri="{FF2B5EF4-FFF2-40B4-BE49-F238E27FC236}">
                  <a16:creationId xmlns:a16="http://schemas.microsoft.com/office/drawing/2014/main" id="{519AE09E-D0DF-114A-99E3-B19E1E6828F3}"/>
                </a:ext>
              </a:extLst>
            </p:cNvPr>
            <p:cNvCxnSpPr/>
            <p:nvPr/>
          </p:nvCxnSpPr>
          <p:spPr>
            <a:xfrm>
              <a:off x="1311066" y="275597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5CF0C9-F16C-2849-8DEC-D41B7D500558}"/>
                </a:ext>
              </a:extLst>
            </p:cNvPr>
            <p:cNvCxnSpPr/>
            <p:nvPr/>
          </p:nvCxnSpPr>
          <p:spPr>
            <a:xfrm>
              <a:off x="2752698" y="275975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56D9E57A-9C2D-7D4C-A2AE-259440F60F00}"/>
              </a:ext>
            </a:extLst>
          </p:cNvPr>
          <p:cNvCxnSpPr>
            <a:cxnSpLocks/>
          </p:cNvCxnSpPr>
          <p:nvPr/>
        </p:nvCxnSpPr>
        <p:spPr>
          <a:xfrm flipV="1">
            <a:off x="5410552" y="1564878"/>
            <a:ext cx="0" cy="1350521"/>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39" name="TextBox 38">
            <a:extLst>
              <a:ext uri="{FF2B5EF4-FFF2-40B4-BE49-F238E27FC236}">
                <a16:creationId xmlns:a16="http://schemas.microsoft.com/office/drawing/2014/main" id="{9106188D-3ADE-5C4C-AB97-3DB3FDFECB90}"/>
              </a:ext>
            </a:extLst>
          </p:cNvPr>
          <p:cNvSpPr txBox="1"/>
          <p:nvPr/>
        </p:nvSpPr>
        <p:spPr>
          <a:xfrm rot="16200000">
            <a:off x="4554008" y="2025872"/>
            <a:ext cx="1264754" cy="400110"/>
          </a:xfrm>
          <a:prstGeom prst="rect">
            <a:avLst/>
          </a:prstGeom>
          <a:noFill/>
        </p:spPr>
        <p:txBody>
          <a:bodyPr wrap="square" rtlCol="0">
            <a:spAutoFit/>
          </a:bodyPr>
          <a:lstStyle/>
          <a:p>
            <a:pPr algn="ctr"/>
            <a:r>
              <a:rPr lang="en-US" sz="2000" dirty="0"/>
              <a:t>Amplitude</a:t>
            </a:r>
          </a:p>
        </p:txBody>
      </p:sp>
      <p:cxnSp>
        <p:nvCxnSpPr>
          <p:cNvPr id="40" name="Straight Connector 39">
            <a:extLst>
              <a:ext uri="{FF2B5EF4-FFF2-40B4-BE49-F238E27FC236}">
                <a16:creationId xmlns:a16="http://schemas.microsoft.com/office/drawing/2014/main" id="{09235499-984C-6E43-82C6-71A514377AB7}"/>
              </a:ext>
            </a:extLst>
          </p:cNvPr>
          <p:cNvCxnSpPr/>
          <p:nvPr/>
        </p:nvCxnSpPr>
        <p:spPr>
          <a:xfrm>
            <a:off x="6775451" y="2226713"/>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24A9F7C5-25A9-2240-8779-A664CA510B1A}"/>
              </a:ext>
            </a:extLst>
          </p:cNvPr>
          <p:cNvSpPr/>
          <p:nvPr/>
        </p:nvSpPr>
        <p:spPr>
          <a:xfrm>
            <a:off x="5428599" y="1777569"/>
            <a:ext cx="1241634" cy="1055975"/>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sp>
        <p:nvSpPr>
          <p:cNvPr id="46" name="Freeform 45">
            <a:extLst>
              <a:ext uri="{FF2B5EF4-FFF2-40B4-BE49-F238E27FC236}">
                <a16:creationId xmlns:a16="http://schemas.microsoft.com/office/drawing/2014/main" id="{AD985EFF-4904-B84B-AA08-457EBE5F8FE8}"/>
              </a:ext>
            </a:extLst>
          </p:cNvPr>
          <p:cNvSpPr/>
          <p:nvPr/>
        </p:nvSpPr>
        <p:spPr>
          <a:xfrm>
            <a:off x="6668356" y="1797109"/>
            <a:ext cx="1241634" cy="105597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cxnSp>
        <p:nvCxnSpPr>
          <p:cNvPr id="43" name="Straight Connector 42">
            <a:extLst>
              <a:ext uri="{FF2B5EF4-FFF2-40B4-BE49-F238E27FC236}">
                <a16:creationId xmlns:a16="http://schemas.microsoft.com/office/drawing/2014/main" id="{9079D201-B6D1-424E-8E5E-62224F06A744}"/>
              </a:ext>
            </a:extLst>
          </p:cNvPr>
          <p:cNvCxnSpPr/>
          <p:nvPr/>
        </p:nvCxnSpPr>
        <p:spPr>
          <a:xfrm>
            <a:off x="6028950" y="222671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B3EBA73-8A61-1848-8C26-FE736C540315}"/>
              </a:ext>
            </a:extLst>
          </p:cNvPr>
          <p:cNvCxnSpPr/>
          <p:nvPr/>
        </p:nvCxnSpPr>
        <p:spPr>
          <a:xfrm>
            <a:off x="7470582" y="223048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30D63C7-1AB8-914F-8941-4ECEFFA52473}"/>
                  </a:ext>
                </a:extLst>
              </p:cNvPr>
              <p:cNvSpPr txBox="1"/>
              <p:nvPr/>
            </p:nvSpPr>
            <p:spPr>
              <a:xfrm>
                <a:off x="1045388" y="2990278"/>
                <a:ext cx="1740348" cy="369332"/>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𝑓𝑡</m:t>
                      </m:r>
                      <m:r>
                        <a:rPr lang="en-US" sz="2400" b="0" i="1" smtClean="0">
                          <a:latin typeface="Cambria Math" panose="02040503050406030204" pitchFamily="18" charset="0"/>
                        </a:rPr>
                        <m:t>)</m:t>
                      </m:r>
                    </m:oMath>
                  </m:oMathPara>
                </a14:m>
                <a:endParaRPr lang="en-US" sz="2400" dirty="0"/>
              </a:p>
            </p:txBody>
          </p:sp>
        </mc:Choice>
        <mc:Fallback xmlns="">
          <p:sp>
            <p:nvSpPr>
              <p:cNvPr id="50" name="TextBox 49">
                <a:extLst>
                  <a:ext uri="{FF2B5EF4-FFF2-40B4-BE49-F238E27FC236}">
                    <a16:creationId xmlns:a16="http://schemas.microsoft.com/office/drawing/2014/main" id="{530D63C7-1AB8-914F-8941-4ECEFFA52473}"/>
                  </a:ext>
                </a:extLst>
              </p:cNvPr>
              <p:cNvSpPr txBox="1">
                <a:spLocks noRot="1" noChangeAspect="1" noMove="1" noResize="1" noEditPoints="1" noAdjustHandles="1" noChangeArrowheads="1" noChangeShapeType="1" noTextEdit="1"/>
              </p:cNvSpPr>
              <p:nvPr/>
            </p:nvSpPr>
            <p:spPr>
              <a:xfrm>
                <a:off x="1045388" y="2990278"/>
                <a:ext cx="1740348" cy="369332"/>
              </a:xfrm>
              <a:prstGeom prst="rect">
                <a:avLst/>
              </a:prstGeom>
              <a:blipFill>
                <a:blip r:embed="rId2"/>
                <a:stretch>
                  <a:fillRect l="-2878" t="-3125" r="-5036" b="-31250"/>
                </a:stretch>
              </a:blipFill>
              <a:ln>
                <a:solidFill>
                  <a:schemeClr val="tx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10117F4-8418-F740-8E27-A6EDC9DDD069}"/>
              </a:ext>
            </a:extLst>
          </p:cNvPr>
          <p:cNvGrpSpPr/>
          <p:nvPr/>
        </p:nvGrpSpPr>
        <p:grpSpPr>
          <a:xfrm>
            <a:off x="7898375" y="1625390"/>
            <a:ext cx="1517327" cy="1466700"/>
            <a:chOff x="7898375" y="1625390"/>
            <a:chExt cx="1517327" cy="1466700"/>
          </a:xfrm>
        </p:grpSpPr>
        <p:sp>
          <p:nvSpPr>
            <p:cNvPr id="32" name="Freeform 31">
              <a:extLst>
                <a:ext uri="{FF2B5EF4-FFF2-40B4-BE49-F238E27FC236}">
                  <a16:creationId xmlns:a16="http://schemas.microsoft.com/office/drawing/2014/main" id="{DBFE5ED1-E3C0-C844-BFE2-F669C81A44B9}"/>
                </a:ext>
              </a:extLst>
            </p:cNvPr>
            <p:cNvSpPr/>
            <p:nvPr/>
          </p:nvSpPr>
          <p:spPr>
            <a:xfrm>
              <a:off x="7898375" y="1830753"/>
              <a:ext cx="1241634" cy="105597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618BA301-4C92-7340-8CB2-496CDAA76F74}"/>
                </a:ext>
              </a:extLst>
            </p:cNvPr>
            <p:cNvSpPr/>
            <p:nvPr/>
          </p:nvSpPr>
          <p:spPr>
            <a:xfrm>
              <a:off x="8225438" y="1625390"/>
              <a:ext cx="1190264" cy="14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21051A0-BDB0-4947-ADD4-EAE4CA1A0C65}"/>
                  </a:ext>
                </a:extLst>
              </p:cNvPr>
              <p:cNvSpPr txBox="1"/>
              <p:nvPr/>
            </p:nvSpPr>
            <p:spPr>
              <a:xfrm>
                <a:off x="6016196" y="3033959"/>
                <a:ext cx="2324419" cy="369332"/>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𝑓𝑡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𝚹</m:t>
                      </m:r>
                      <m:r>
                        <a:rPr lang="en-US" sz="2400" b="0" i="1" smtClean="0">
                          <a:latin typeface="Cambria Math" panose="02040503050406030204" pitchFamily="18" charset="0"/>
                        </a:rPr>
                        <m:t>)</m:t>
                      </m:r>
                    </m:oMath>
                  </m:oMathPara>
                </a14:m>
                <a:endParaRPr lang="en-US" sz="2400" dirty="0"/>
              </a:p>
            </p:txBody>
          </p:sp>
        </mc:Choice>
        <mc:Fallback xmlns="">
          <p:sp>
            <p:nvSpPr>
              <p:cNvPr id="51" name="TextBox 50">
                <a:extLst>
                  <a:ext uri="{FF2B5EF4-FFF2-40B4-BE49-F238E27FC236}">
                    <a16:creationId xmlns:a16="http://schemas.microsoft.com/office/drawing/2014/main" id="{D21051A0-BDB0-4947-ADD4-EAE4CA1A0C65}"/>
                  </a:ext>
                </a:extLst>
              </p:cNvPr>
              <p:cNvSpPr txBox="1">
                <a:spLocks noRot="1" noChangeAspect="1" noMove="1" noResize="1" noEditPoints="1" noAdjustHandles="1" noChangeArrowheads="1" noChangeShapeType="1" noTextEdit="1"/>
              </p:cNvSpPr>
              <p:nvPr/>
            </p:nvSpPr>
            <p:spPr>
              <a:xfrm>
                <a:off x="6016196" y="3033959"/>
                <a:ext cx="2324419" cy="369332"/>
              </a:xfrm>
              <a:prstGeom prst="rect">
                <a:avLst/>
              </a:prstGeom>
              <a:blipFill>
                <a:blip r:embed="rId3"/>
                <a:stretch>
                  <a:fillRect l="-2703" t="-3226" r="-3243" b="-32258"/>
                </a:stretch>
              </a:blipFill>
              <a:ln>
                <a:solidFill>
                  <a:schemeClr val="tx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4E56E3C4-616C-344A-A65D-5B0E5F60A70F}"/>
              </a:ext>
            </a:extLst>
          </p:cNvPr>
          <p:cNvCxnSpPr>
            <a:cxnSpLocks/>
          </p:cNvCxnSpPr>
          <p:nvPr/>
        </p:nvCxnSpPr>
        <p:spPr>
          <a:xfrm>
            <a:off x="5407619" y="2347317"/>
            <a:ext cx="3317927"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Tree>
    <p:extLst>
      <p:ext uri="{BB962C8B-B14F-4D97-AF65-F5344CB8AC3E}">
        <p14:creationId xmlns:p14="http://schemas.microsoft.com/office/powerpoint/2010/main" val="224647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B0E65-A5A1-4F42-8D26-E7A5E3F7FC0F}"/>
              </a:ext>
            </a:extLst>
          </p:cNvPr>
          <p:cNvSpPr txBox="1"/>
          <p:nvPr/>
        </p:nvSpPr>
        <p:spPr>
          <a:xfrm>
            <a:off x="268446" y="413715"/>
            <a:ext cx="7372218" cy="584775"/>
          </a:xfrm>
          <a:prstGeom prst="rect">
            <a:avLst/>
          </a:prstGeom>
          <a:solidFill>
            <a:schemeClr val="accent1">
              <a:lumMod val="50000"/>
            </a:schemeClr>
          </a:solidFill>
        </p:spPr>
        <p:txBody>
          <a:bodyPr wrap="square" rtlCol="0">
            <a:spAutoFit/>
          </a:bodyPr>
          <a:lstStyle/>
          <a:p>
            <a:pPr algn="ctr"/>
            <a:r>
              <a:rPr lang="en-US" sz="3200" dirty="0">
                <a:solidFill>
                  <a:schemeClr val="bg1"/>
                </a:solidFill>
              </a:rPr>
              <a:t>Distance from the phase information</a:t>
            </a:r>
          </a:p>
        </p:txBody>
      </p:sp>
      <p:grpSp>
        <p:nvGrpSpPr>
          <p:cNvPr id="35" name="Group 34">
            <a:extLst>
              <a:ext uri="{FF2B5EF4-FFF2-40B4-BE49-F238E27FC236}">
                <a16:creationId xmlns:a16="http://schemas.microsoft.com/office/drawing/2014/main" id="{81EC9900-DA38-7D4F-BF41-C7135CCEFE7B}"/>
              </a:ext>
            </a:extLst>
          </p:cNvPr>
          <p:cNvGrpSpPr/>
          <p:nvPr/>
        </p:nvGrpSpPr>
        <p:grpSpPr>
          <a:xfrm>
            <a:off x="97965" y="1536206"/>
            <a:ext cx="3718190" cy="1350521"/>
            <a:chOff x="268446" y="2094145"/>
            <a:chExt cx="3718190" cy="1350521"/>
          </a:xfrm>
        </p:grpSpPr>
        <p:cxnSp>
          <p:nvCxnSpPr>
            <p:cNvPr id="4" name="Straight Connector 3">
              <a:extLst>
                <a:ext uri="{FF2B5EF4-FFF2-40B4-BE49-F238E27FC236}">
                  <a16:creationId xmlns:a16="http://schemas.microsoft.com/office/drawing/2014/main" id="{C71F02F9-957A-D342-8EE9-3AB533925395}"/>
                </a:ext>
              </a:extLst>
            </p:cNvPr>
            <p:cNvCxnSpPr>
              <a:cxnSpLocks/>
            </p:cNvCxnSpPr>
            <p:nvPr/>
          </p:nvCxnSpPr>
          <p:spPr>
            <a:xfrm>
              <a:off x="689735" y="2876584"/>
              <a:ext cx="2797384"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5" name="Straight Connector 4">
              <a:extLst>
                <a:ext uri="{FF2B5EF4-FFF2-40B4-BE49-F238E27FC236}">
                  <a16:creationId xmlns:a16="http://schemas.microsoft.com/office/drawing/2014/main" id="{D3D1C049-884D-3941-9CA1-BB097673523A}"/>
                </a:ext>
              </a:extLst>
            </p:cNvPr>
            <p:cNvCxnSpPr>
              <a:cxnSpLocks/>
            </p:cNvCxnSpPr>
            <p:nvPr/>
          </p:nvCxnSpPr>
          <p:spPr>
            <a:xfrm flipV="1">
              <a:off x="692668" y="2094145"/>
              <a:ext cx="0" cy="1350521"/>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6" name="TextBox 5">
              <a:extLst>
                <a:ext uri="{FF2B5EF4-FFF2-40B4-BE49-F238E27FC236}">
                  <a16:creationId xmlns:a16="http://schemas.microsoft.com/office/drawing/2014/main" id="{B66CB7C4-46ED-694C-8CA0-CF43F45C1266}"/>
                </a:ext>
              </a:extLst>
            </p:cNvPr>
            <p:cNvSpPr txBox="1"/>
            <p:nvPr/>
          </p:nvSpPr>
          <p:spPr>
            <a:xfrm rot="16200000">
              <a:off x="-163876" y="2555139"/>
              <a:ext cx="1264754" cy="400110"/>
            </a:xfrm>
            <a:prstGeom prst="rect">
              <a:avLst/>
            </a:prstGeom>
            <a:noFill/>
          </p:spPr>
          <p:txBody>
            <a:bodyPr wrap="square" rtlCol="0">
              <a:spAutoFit/>
            </a:bodyPr>
            <a:lstStyle/>
            <a:p>
              <a:pPr algn="ctr"/>
              <a:r>
                <a:rPr lang="en-US" sz="2000" dirty="0"/>
                <a:t>Amplitude</a:t>
              </a:r>
            </a:p>
          </p:txBody>
        </p:sp>
        <p:cxnSp>
          <p:nvCxnSpPr>
            <p:cNvPr id="7" name="Straight Connector 6">
              <a:extLst>
                <a:ext uri="{FF2B5EF4-FFF2-40B4-BE49-F238E27FC236}">
                  <a16:creationId xmlns:a16="http://schemas.microsoft.com/office/drawing/2014/main" id="{641DC64A-4476-CE4C-AE30-97CDD3E19E6E}"/>
                </a:ext>
              </a:extLst>
            </p:cNvPr>
            <p:cNvCxnSpPr/>
            <p:nvPr/>
          </p:nvCxnSpPr>
          <p:spPr>
            <a:xfrm>
              <a:off x="2057567" y="275598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95AFEB5-8AAF-F349-B0DA-D3C979E1E380}"/>
                </a:ext>
              </a:extLst>
            </p:cNvPr>
            <p:cNvGrpSpPr/>
            <p:nvPr/>
          </p:nvGrpSpPr>
          <p:grpSpPr>
            <a:xfrm>
              <a:off x="710715" y="2254039"/>
              <a:ext cx="2481391" cy="1181114"/>
              <a:chOff x="899346" y="1290862"/>
              <a:chExt cx="2481391" cy="887388"/>
            </a:xfrm>
          </p:grpSpPr>
          <p:sp>
            <p:nvSpPr>
              <p:cNvPr id="18" name="Freeform 17">
                <a:extLst>
                  <a:ext uri="{FF2B5EF4-FFF2-40B4-BE49-F238E27FC236}">
                    <a16:creationId xmlns:a16="http://schemas.microsoft.com/office/drawing/2014/main" id="{5B24158A-E4B7-BB4D-8FC9-0E011B6BDDDB}"/>
                  </a:ext>
                </a:extLst>
              </p:cNvPr>
              <p:cNvSpPr/>
              <p:nvPr/>
            </p:nvSpPr>
            <p:spPr>
              <a:xfrm>
                <a:off x="899346" y="1290862"/>
                <a:ext cx="1241634" cy="87270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sp>
            <p:nvSpPr>
              <p:cNvPr id="20" name="Freeform 19">
                <a:extLst>
                  <a:ext uri="{FF2B5EF4-FFF2-40B4-BE49-F238E27FC236}">
                    <a16:creationId xmlns:a16="http://schemas.microsoft.com/office/drawing/2014/main" id="{3D8BE5AE-FFA1-1149-859A-283063595EF5}"/>
                  </a:ext>
                </a:extLst>
              </p:cNvPr>
              <p:cNvSpPr/>
              <p:nvPr/>
            </p:nvSpPr>
            <p:spPr>
              <a:xfrm>
                <a:off x="2139103" y="1305546"/>
                <a:ext cx="1241634" cy="87270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grpSp>
        <p:sp>
          <p:nvSpPr>
            <p:cNvPr id="16" name="TextBox 15">
              <a:extLst>
                <a:ext uri="{FF2B5EF4-FFF2-40B4-BE49-F238E27FC236}">
                  <a16:creationId xmlns:a16="http://schemas.microsoft.com/office/drawing/2014/main" id="{77FF5350-9A05-4549-B5C9-D76F07A0A290}"/>
                </a:ext>
              </a:extLst>
            </p:cNvPr>
            <p:cNvSpPr txBox="1"/>
            <p:nvPr/>
          </p:nvSpPr>
          <p:spPr>
            <a:xfrm>
              <a:off x="2721882" y="2504432"/>
              <a:ext cx="1264754" cy="400110"/>
            </a:xfrm>
            <a:prstGeom prst="rect">
              <a:avLst/>
            </a:prstGeom>
            <a:noFill/>
          </p:spPr>
          <p:txBody>
            <a:bodyPr wrap="square" rtlCol="0">
              <a:spAutoFit/>
            </a:bodyPr>
            <a:lstStyle/>
            <a:p>
              <a:pPr algn="ctr"/>
              <a:r>
                <a:rPr lang="en-US" sz="2000" dirty="0"/>
                <a:t>Time (sec)</a:t>
              </a:r>
            </a:p>
          </p:txBody>
        </p:sp>
        <p:cxnSp>
          <p:nvCxnSpPr>
            <p:cNvPr id="23" name="Straight Connector 22">
              <a:extLst>
                <a:ext uri="{FF2B5EF4-FFF2-40B4-BE49-F238E27FC236}">
                  <a16:creationId xmlns:a16="http://schemas.microsoft.com/office/drawing/2014/main" id="{519AE09E-D0DF-114A-99E3-B19E1E6828F3}"/>
                </a:ext>
              </a:extLst>
            </p:cNvPr>
            <p:cNvCxnSpPr/>
            <p:nvPr/>
          </p:nvCxnSpPr>
          <p:spPr>
            <a:xfrm>
              <a:off x="1311066" y="275597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5CF0C9-F16C-2849-8DEC-D41B7D500558}"/>
                </a:ext>
              </a:extLst>
            </p:cNvPr>
            <p:cNvCxnSpPr/>
            <p:nvPr/>
          </p:nvCxnSpPr>
          <p:spPr>
            <a:xfrm>
              <a:off x="2752698" y="275975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56D9E57A-9C2D-7D4C-A2AE-259440F60F00}"/>
              </a:ext>
            </a:extLst>
          </p:cNvPr>
          <p:cNvCxnSpPr>
            <a:cxnSpLocks/>
          </p:cNvCxnSpPr>
          <p:nvPr/>
        </p:nvCxnSpPr>
        <p:spPr>
          <a:xfrm flipV="1">
            <a:off x="5410552" y="1564878"/>
            <a:ext cx="0" cy="1350521"/>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39" name="TextBox 38">
            <a:extLst>
              <a:ext uri="{FF2B5EF4-FFF2-40B4-BE49-F238E27FC236}">
                <a16:creationId xmlns:a16="http://schemas.microsoft.com/office/drawing/2014/main" id="{9106188D-3ADE-5C4C-AB97-3DB3FDFECB90}"/>
              </a:ext>
            </a:extLst>
          </p:cNvPr>
          <p:cNvSpPr txBox="1"/>
          <p:nvPr/>
        </p:nvSpPr>
        <p:spPr>
          <a:xfrm rot="16200000">
            <a:off x="4554008" y="2025872"/>
            <a:ext cx="1264754" cy="400110"/>
          </a:xfrm>
          <a:prstGeom prst="rect">
            <a:avLst/>
          </a:prstGeom>
          <a:noFill/>
        </p:spPr>
        <p:txBody>
          <a:bodyPr wrap="square" rtlCol="0">
            <a:spAutoFit/>
          </a:bodyPr>
          <a:lstStyle/>
          <a:p>
            <a:pPr algn="ctr"/>
            <a:r>
              <a:rPr lang="en-US" sz="2000" dirty="0"/>
              <a:t>Amplitude</a:t>
            </a:r>
          </a:p>
        </p:txBody>
      </p:sp>
      <p:cxnSp>
        <p:nvCxnSpPr>
          <p:cNvPr id="40" name="Straight Connector 39">
            <a:extLst>
              <a:ext uri="{FF2B5EF4-FFF2-40B4-BE49-F238E27FC236}">
                <a16:creationId xmlns:a16="http://schemas.microsoft.com/office/drawing/2014/main" id="{09235499-984C-6E43-82C6-71A514377AB7}"/>
              </a:ext>
            </a:extLst>
          </p:cNvPr>
          <p:cNvCxnSpPr/>
          <p:nvPr/>
        </p:nvCxnSpPr>
        <p:spPr>
          <a:xfrm>
            <a:off x="6775451" y="2226713"/>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24A9F7C5-25A9-2240-8779-A664CA510B1A}"/>
              </a:ext>
            </a:extLst>
          </p:cNvPr>
          <p:cNvSpPr/>
          <p:nvPr/>
        </p:nvSpPr>
        <p:spPr>
          <a:xfrm>
            <a:off x="5428599" y="1777569"/>
            <a:ext cx="1241634" cy="1055975"/>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sp>
        <p:nvSpPr>
          <p:cNvPr id="46" name="Freeform 45">
            <a:extLst>
              <a:ext uri="{FF2B5EF4-FFF2-40B4-BE49-F238E27FC236}">
                <a16:creationId xmlns:a16="http://schemas.microsoft.com/office/drawing/2014/main" id="{AD985EFF-4904-B84B-AA08-457EBE5F8FE8}"/>
              </a:ext>
            </a:extLst>
          </p:cNvPr>
          <p:cNvSpPr/>
          <p:nvPr/>
        </p:nvSpPr>
        <p:spPr>
          <a:xfrm>
            <a:off x="6668356" y="1797109"/>
            <a:ext cx="1241634" cy="105597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cxnSp>
        <p:nvCxnSpPr>
          <p:cNvPr id="43" name="Straight Connector 42">
            <a:extLst>
              <a:ext uri="{FF2B5EF4-FFF2-40B4-BE49-F238E27FC236}">
                <a16:creationId xmlns:a16="http://schemas.microsoft.com/office/drawing/2014/main" id="{9079D201-B6D1-424E-8E5E-62224F06A744}"/>
              </a:ext>
            </a:extLst>
          </p:cNvPr>
          <p:cNvCxnSpPr/>
          <p:nvPr/>
        </p:nvCxnSpPr>
        <p:spPr>
          <a:xfrm>
            <a:off x="6028950" y="2226712"/>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B3EBA73-8A61-1848-8C26-FE736C540315}"/>
              </a:ext>
            </a:extLst>
          </p:cNvPr>
          <p:cNvCxnSpPr/>
          <p:nvPr/>
        </p:nvCxnSpPr>
        <p:spPr>
          <a:xfrm>
            <a:off x="7470582" y="223048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30D63C7-1AB8-914F-8941-4ECEFFA52473}"/>
                  </a:ext>
                </a:extLst>
              </p:cNvPr>
              <p:cNvSpPr txBox="1"/>
              <p:nvPr/>
            </p:nvSpPr>
            <p:spPr>
              <a:xfrm>
                <a:off x="1045388" y="2990278"/>
                <a:ext cx="1740348" cy="369332"/>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𝑓𝑡</m:t>
                      </m:r>
                      <m:r>
                        <a:rPr lang="en-US" sz="2400" b="0" i="1" smtClean="0">
                          <a:latin typeface="Cambria Math" panose="02040503050406030204" pitchFamily="18" charset="0"/>
                        </a:rPr>
                        <m:t>)</m:t>
                      </m:r>
                    </m:oMath>
                  </m:oMathPara>
                </a14:m>
                <a:endParaRPr lang="en-US" sz="2400" dirty="0"/>
              </a:p>
            </p:txBody>
          </p:sp>
        </mc:Choice>
        <mc:Fallback xmlns="">
          <p:sp>
            <p:nvSpPr>
              <p:cNvPr id="50" name="TextBox 49">
                <a:extLst>
                  <a:ext uri="{FF2B5EF4-FFF2-40B4-BE49-F238E27FC236}">
                    <a16:creationId xmlns:a16="http://schemas.microsoft.com/office/drawing/2014/main" id="{530D63C7-1AB8-914F-8941-4ECEFFA52473}"/>
                  </a:ext>
                </a:extLst>
              </p:cNvPr>
              <p:cNvSpPr txBox="1">
                <a:spLocks noRot="1" noChangeAspect="1" noMove="1" noResize="1" noEditPoints="1" noAdjustHandles="1" noChangeArrowheads="1" noChangeShapeType="1" noTextEdit="1"/>
              </p:cNvSpPr>
              <p:nvPr/>
            </p:nvSpPr>
            <p:spPr>
              <a:xfrm>
                <a:off x="1045388" y="2990278"/>
                <a:ext cx="1740348" cy="369332"/>
              </a:xfrm>
              <a:prstGeom prst="rect">
                <a:avLst/>
              </a:prstGeom>
              <a:blipFill>
                <a:blip r:embed="rId2"/>
                <a:stretch>
                  <a:fillRect l="-2878" t="-3125" r="-5036" b="-31250"/>
                </a:stretch>
              </a:blipFill>
              <a:ln>
                <a:solidFill>
                  <a:schemeClr val="tx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10117F4-8418-F740-8E27-A6EDC9DDD069}"/>
              </a:ext>
            </a:extLst>
          </p:cNvPr>
          <p:cNvGrpSpPr/>
          <p:nvPr/>
        </p:nvGrpSpPr>
        <p:grpSpPr>
          <a:xfrm>
            <a:off x="7898375" y="1625390"/>
            <a:ext cx="1517327" cy="1466700"/>
            <a:chOff x="7898375" y="1625390"/>
            <a:chExt cx="1517327" cy="1466700"/>
          </a:xfrm>
        </p:grpSpPr>
        <p:sp>
          <p:nvSpPr>
            <p:cNvPr id="32" name="Freeform 31">
              <a:extLst>
                <a:ext uri="{FF2B5EF4-FFF2-40B4-BE49-F238E27FC236}">
                  <a16:creationId xmlns:a16="http://schemas.microsoft.com/office/drawing/2014/main" id="{DBFE5ED1-E3C0-C844-BFE2-F669C81A44B9}"/>
                </a:ext>
              </a:extLst>
            </p:cNvPr>
            <p:cNvSpPr/>
            <p:nvPr/>
          </p:nvSpPr>
          <p:spPr>
            <a:xfrm>
              <a:off x="7898375" y="1830753"/>
              <a:ext cx="1241634" cy="1055974"/>
            </a:xfrm>
            <a:custGeom>
              <a:avLst/>
              <a:gdLst>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0 h 12192"/>
                <a:gd name="connsiteX1" fmla="*/ 1438656 w 2889504"/>
                <a:gd name="connsiteY1" fmla="*/ 12192 h 12192"/>
                <a:gd name="connsiteX2" fmla="*/ 2889504 w 2889504"/>
                <a:gd name="connsiteY2" fmla="*/ 12192 h 12192"/>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414103"/>
                <a:gd name="connsiteX1" fmla="*/ 1438656 w 2889504"/>
                <a:gd name="connsiteY1" fmla="*/ 208194 h 414103"/>
                <a:gd name="connsiteX2" fmla="*/ 2889504 w 2889504"/>
                <a:gd name="connsiteY2" fmla="*/ 208194 h 414103"/>
                <a:gd name="connsiteX0" fmla="*/ 0 w 2889504"/>
                <a:gd name="connsiteY0" fmla="*/ 196002 h 656758"/>
                <a:gd name="connsiteX1" fmla="*/ 1438656 w 2889504"/>
                <a:gd name="connsiteY1" fmla="*/ 208194 h 656758"/>
                <a:gd name="connsiteX2" fmla="*/ 2889504 w 2889504"/>
                <a:gd name="connsiteY2" fmla="*/ 208194 h 656758"/>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196002 h 661760"/>
                <a:gd name="connsiteX1" fmla="*/ 1438656 w 2889504"/>
                <a:gd name="connsiteY1" fmla="*/ 208194 h 661760"/>
                <a:gd name="connsiteX2" fmla="*/ 2889504 w 2889504"/>
                <a:gd name="connsiteY2" fmla="*/ 208194 h 661760"/>
                <a:gd name="connsiteX0" fmla="*/ 0 w 2889504"/>
                <a:gd name="connsiteY0" fmla="*/ 406946 h 872704"/>
                <a:gd name="connsiteX1" fmla="*/ 1438656 w 2889504"/>
                <a:gd name="connsiteY1" fmla="*/ 419138 h 872704"/>
                <a:gd name="connsiteX2" fmla="*/ 2889504 w 2889504"/>
                <a:gd name="connsiteY2" fmla="*/ 419138 h 872704"/>
              </a:gdLst>
              <a:ahLst/>
              <a:cxnLst>
                <a:cxn ang="0">
                  <a:pos x="connsiteX0" y="connsiteY0"/>
                </a:cxn>
                <a:cxn ang="0">
                  <a:pos x="connsiteX1" y="connsiteY1"/>
                </a:cxn>
                <a:cxn ang="0">
                  <a:pos x="connsiteX2" y="connsiteY2"/>
                </a:cxn>
              </a:cxnLst>
              <a:rect l="l" t="t" r="r" b="b"/>
              <a:pathLst>
                <a:path w="2889504" h="872704">
                  <a:moveTo>
                    <a:pt x="0" y="406946"/>
                  </a:moveTo>
                  <a:cubicBezTo>
                    <a:pt x="589280" y="-222974"/>
                    <a:pt x="1089152" y="-44158"/>
                    <a:pt x="1438656" y="419138"/>
                  </a:cubicBezTo>
                  <a:cubicBezTo>
                    <a:pt x="1788160" y="882434"/>
                    <a:pt x="2320544" y="1150658"/>
                    <a:pt x="2889504" y="419138"/>
                  </a:cubicBezTo>
                </a:path>
              </a:pathLst>
            </a:custGeom>
            <a:ln w="28575" cmpd="sng">
              <a:solidFill>
                <a:srgbClr val="31859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618BA301-4C92-7340-8CB2-496CDAA76F74}"/>
                </a:ext>
              </a:extLst>
            </p:cNvPr>
            <p:cNvSpPr/>
            <p:nvPr/>
          </p:nvSpPr>
          <p:spPr>
            <a:xfrm>
              <a:off x="8225438" y="1625390"/>
              <a:ext cx="1190264" cy="14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D21051A0-BDB0-4947-ADD4-EAE4CA1A0C65}"/>
                  </a:ext>
                </a:extLst>
              </p:cNvPr>
              <p:cNvSpPr txBox="1"/>
              <p:nvPr/>
            </p:nvSpPr>
            <p:spPr>
              <a:xfrm>
                <a:off x="6016196" y="3033959"/>
                <a:ext cx="2324419" cy="369332"/>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𝑓𝑡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𝚹</m:t>
                      </m:r>
                      <m:r>
                        <a:rPr lang="en-US" sz="2400" b="0" i="1" smtClean="0">
                          <a:latin typeface="Cambria Math" panose="02040503050406030204" pitchFamily="18" charset="0"/>
                        </a:rPr>
                        <m:t>)</m:t>
                      </m:r>
                    </m:oMath>
                  </m:oMathPara>
                </a14:m>
                <a:endParaRPr lang="en-US" sz="2400" dirty="0"/>
              </a:p>
            </p:txBody>
          </p:sp>
        </mc:Choice>
        <mc:Fallback xmlns="">
          <p:sp>
            <p:nvSpPr>
              <p:cNvPr id="51" name="TextBox 50">
                <a:extLst>
                  <a:ext uri="{FF2B5EF4-FFF2-40B4-BE49-F238E27FC236}">
                    <a16:creationId xmlns:a16="http://schemas.microsoft.com/office/drawing/2014/main" id="{D21051A0-BDB0-4947-ADD4-EAE4CA1A0C65}"/>
                  </a:ext>
                </a:extLst>
              </p:cNvPr>
              <p:cNvSpPr txBox="1">
                <a:spLocks noRot="1" noChangeAspect="1" noMove="1" noResize="1" noEditPoints="1" noAdjustHandles="1" noChangeArrowheads="1" noChangeShapeType="1" noTextEdit="1"/>
              </p:cNvSpPr>
              <p:nvPr/>
            </p:nvSpPr>
            <p:spPr>
              <a:xfrm>
                <a:off x="6016196" y="3033959"/>
                <a:ext cx="2324419" cy="369332"/>
              </a:xfrm>
              <a:prstGeom prst="rect">
                <a:avLst/>
              </a:prstGeom>
              <a:blipFill>
                <a:blip r:embed="rId3"/>
                <a:stretch>
                  <a:fillRect l="-2703" t="-3226" r="-3243" b="-32258"/>
                </a:stretch>
              </a:blipFill>
              <a:ln>
                <a:solidFill>
                  <a:schemeClr val="tx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4E56E3C4-616C-344A-A65D-5B0E5F60A70F}"/>
              </a:ext>
            </a:extLst>
          </p:cNvPr>
          <p:cNvCxnSpPr>
            <a:cxnSpLocks/>
          </p:cNvCxnSpPr>
          <p:nvPr/>
        </p:nvCxnSpPr>
        <p:spPr>
          <a:xfrm>
            <a:off x="5407619" y="2347317"/>
            <a:ext cx="3317927"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3" name="Oval 2">
            <a:extLst>
              <a:ext uri="{FF2B5EF4-FFF2-40B4-BE49-F238E27FC236}">
                <a16:creationId xmlns:a16="http://schemas.microsoft.com/office/drawing/2014/main" id="{E3A3D8D6-F186-0148-9FE9-8A689576280D}"/>
              </a:ext>
            </a:extLst>
          </p:cNvPr>
          <p:cNvSpPr/>
          <p:nvPr/>
        </p:nvSpPr>
        <p:spPr>
          <a:xfrm>
            <a:off x="2878823" y="2183439"/>
            <a:ext cx="248020" cy="27897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0E5D1D5-EF87-174B-B692-C24F179574BF}"/>
              </a:ext>
            </a:extLst>
          </p:cNvPr>
          <p:cNvSpPr/>
          <p:nvPr/>
        </p:nvSpPr>
        <p:spPr>
          <a:xfrm>
            <a:off x="8101428" y="1683521"/>
            <a:ext cx="248020" cy="278970"/>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660F665F-1A34-6241-840A-512D154EA854}"/>
              </a:ext>
            </a:extLst>
          </p:cNvPr>
          <p:cNvCxnSpPr>
            <a:cxnSpLocks/>
          </p:cNvCxnSpPr>
          <p:nvPr/>
        </p:nvCxnSpPr>
        <p:spPr>
          <a:xfrm flipH="1" flipV="1">
            <a:off x="3126843" y="2588217"/>
            <a:ext cx="1951708" cy="2194439"/>
          </a:xfrm>
          <a:prstGeom prst="line">
            <a:avLst/>
          </a:prstGeom>
          <a:ln w="44450">
            <a:solidFill>
              <a:srgbClr val="FF0000"/>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025C2D-4F23-194A-BB39-9E3D7E2113ED}"/>
              </a:ext>
            </a:extLst>
          </p:cNvPr>
          <p:cNvCxnSpPr>
            <a:cxnSpLocks/>
          </p:cNvCxnSpPr>
          <p:nvPr/>
        </p:nvCxnSpPr>
        <p:spPr>
          <a:xfrm flipV="1">
            <a:off x="5386440" y="2075345"/>
            <a:ext cx="2712172" cy="2707311"/>
          </a:xfrm>
          <a:prstGeom prst="line">
            <a:avLst/>
          </a:prstGeom>
          <a:ln w="44450">
            <a:solidFill>
              <a:srgbClr val="FF0000"/>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8532304-C25B-B94B-BA2B-B6BE83B1ABC5}"/>
                  </a:ext>
                </a:extLst>
              </p:cNvPr>
              <p:cNvSpPr txBox="1"/>
              <p:nvPr/>
            </p:nvSpPr>
            <p:spPr>
              <a:xfrm>
                <a:off x="2848900" y="4757992"/>
                <a:ext cx="4264822" cy="523220"/>
              </a:xfrm>
              <a:prstGeom prst="rect">
                <a:avLst/>
              </a:prstGeom>
              <a:noFill/>
            </p:spPr>
            <p:txBody>
              <a:bodyPr wrap="square" rtlCol="0">
                <a:spAutoFit/>
              </a:bodyPr>
              <a:lstStyle/>
              <a:p>
                <a:r>
                  <a:rPr lang="en-US" sz="2800" dirty="0"/>
                  <a:t>Phase difference, </a:t>
                </a:r>
                <a14:m>
                  <m:oMath xmlns:m="http://schemas.openxmlformats.org/officeDocument/2006/math">
                    <m:r>
                      <a:rPr lang="en-US" sz="2800" i="1">
                        <a:latin typeface="Cambria Math" panose="02040503050406030204" pitchFamily="18" charset="0"/>
                        <a:ea typeface="Cambria Math" panose="02040503050406030204" pitchFamily="18" charset="0"/>
                      </a:rPr>
                      <m:t>𝚹</m:t>
                    </m:r>
                  </m:oMath>
                </a14:m>
                <a:endParaRPr lang="en-US" sz="2800" dirty="0"/>
              </a:p>
            </p:txBody>
          </p:sp>
        </mc:Choice>
        <mc:Fallback xmlns="">
          <p:sp>
            <p:nvSpPr>
              <p:cNvPr id="41" name="TextBox 40">
                <a:extLst>
                  <a:ext uri="{FF2B5EF4-FFF2-40B4-BE49-F238E27FC236}">
                    <a16:creationId xmlns:a16="http://schemas.microsoft.com/office/drawing/2014/main" id="{98532304-C25B-B94B-BA2B-B6BE83B1ABC5}"/>
                  </a:ext>
                </a:extLst>
              </p:cNvPr>
              <p:cNvSpPr txBox="1">
                <a:spLocks noRot="1" noChangeAspect="1" noMove="1" noResize="1" noEditPoints="1" noAdjustHandles="1" noChangeArrowheads="1" noChangeShapeType="1" noTextEdit="1"/>
              </p:cNvSpPr>
              <p:nvPr/>
            </p:nvSpPr>
            <p:spPr>
              <a:xfrm>
                <a:off x="2848900" y="4757992"/>
                <a:ext cx="4264822" cy="523220"/>
              </a:xfrm>
              <a:prstGeom prst="rect">
                <a:avLst/>
              </a:prstGeom>
              <a:blipFill>
                <a:blip r:embed="rId4"/>
                <a:stretch>
                  <a:fillRect l="-2671" t="-11905" b="-28571"/>
                </a:stretch>
              </a:blipFill>
            </p:spPr>
            <p:txBody>
              <a:bodyPr/>
              <a:lstStyle/>
              <a:p>
                <a:r>
                  <a:rPr lang="en-US">
                    <a:noFill/>
                  </a:rPr>
                  <a:t> </a:t>
                </a:r>
              </a:p>
            </p:txBody>
          </p:sp>
        </mc:Fallback>
      </mc:AlternateContent>
    </p:spTree>
    <p:extLst>
      <p:ext uri="{BB962C8B-B14F-4D97-AF65-F5344CB8AC3E}">
        <p14:creationId xmlns:p14="http://schemas.microsoft.com/office/powerpoint/2010/main" val="339770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B0E65-A5A1-4F42-8D26-E7A5E3F7FC0F}"/>
              </a:ext>
            </a:extLst>
          </p:cNvPr>
          <p:cNvSpPr txBox="1"/>
          <p:nvPr/>
        </p:nvSpPr>
        <p:spPr>
          <a:xfrm>
            <a:off x="268446" y="413715"/>
            <a:ext cx="7372218" cy="584775"/>
          </a:xfrm>
          <a:prstGeom prst="rect">
            <a:avLst/>
          </a:prstGeom>
          <a:solidFill>
            <a:schemeClr val="accent1">
              <a:lumMod val="50000"/>
            </a:schemeClr>
          </a:solidFill>
        </p:spPr>
        <p:txBody>
          <a:bodyPr wrap="square" rtlCol="0">
            <a:spAutoFit/>
          </a:bodyPr>
          <a:lstStyle/>
          <a:p>
            <a:pPr algn="ctr"/>
            <a:r>
              <a:rPr lang="en-US" sz="3200" dirty="0">
                <a:solidFill>
                  <a:schemeClr val="bg1"/>
                </a:solidFill>
              </a:rPr>
              <a:t>Distance from the phase information</a:t>
            </a:r>
          </a:p>
        </p:txBody>
      </p:sp>
      <p:sp>
        <p:nvSpPr>
          <p:cNvPr id="4" name="Oval 3">
            <a:extLst>
              <a:ext uri="{FF2B5EF4-FFF2-40B4-BE49-F238E27FC236}">
                <a16:creationId xmlns:a16="http://schemas.microsoft.com/office/drawing/2014/main" id="{34A4F34B-D212-6F42-9E52-5ADFBFCEF097}"/>
              </a:ext>
            </a:extLst>
          </p:cNvPr>
          <p:cNvSpPr/>
          <p:nvPr/>
        </p:nvSpPr>
        <p:spPr>
          <a:xfrm>
            <a:off x="2526223" y="3114611"/>
            <a:ext cx="542440" cy="51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4694D47-0EC7-0C4D-8A7F-21C9A66A7287}"/>
              </a:ext>
            </a:extLst>
          </p:cNvPr>
          <p:cNvCxnSpPr>
            <a:cxnSpLocks/>
          </p:cNvCxnSpPr>
          <p:nvPr/>
        </p:nvCxnSpPr>
        <p:spPr>
          <a:xfrm flipV="1">
            <a:off x="3325407" y="3292844"/>
            <a:ext cx="2515656" cy="1"/>
          </a:xfrm>
          <a:prstGeom prst="line">
            <a:avLst/>
          </a:prstGeom>
          <a:ln w="44450">
            <a:solidFill>
              <a:schemeClr val="accent2">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87381A-4FE7-4049-A641-F056F3C92356}"/>
              </a:ext>
            </a:extLst>
          </p:cNvPr>
          <p:cNvSpPr txBox="1"/>
          <p:nvPr/>
        </p:nvSpPr>
        <p:spPr>
          <a:xfrm>
            <a:off x="1885672" y="3626055"/>
            <a:ext cx="1823542" cy="707886"/>
          </a:xfrm>
          <a:prstGeom prst="rect">
            <a:avLst/>
          </a:prstGeom>
          <a:noFill/>
        </p:spPr>
        <p:txBody>
          <a:bodyPr wrap="square" rtlCol="0">
            <a:spAutoFit/>
          </a:bodyPr>
          <a:lstStyle/>
          <a:p>
            <a:pPr algn="ctr"/>
            <a:r>
              <a:rPr lang="en-US" sz="2000" dirty="0"/>
              <a:t>Signal source</a:t>
            </a:r>
          </a:p>
          <a:p>
            <a:pPr algn="ctr"/>
            <a:r>
              <a:rPr lang="en-US" sz="2000" dirty="0"/>
              <a:t>+ observer</a:t>
            </a:r>
          </a:p>
        </p:txBody>
      </p:sp>
      <p:sp>
        <p:nvSpPr>
          <p:cNvPr id="7" name="TextBox 6">
            <a:extLst>
              <a:ext uri="{FF2B5EF4-FFF2-40B4-BE49-F238E27FC236}">
                <a16:creationId xmlns:a16="http://schemas.microsoft.com/office/drawing/2014/main" id="{C17C6794-68CB-BB49-B212-887A0B779EA9}"/>
              </a:ext>
            </a:extLst>
          </p:cNvPr>
          <p:cNvSpPr txBox="1"/>
          <p:nvPr/>
        </p:nvSpPr>
        <p:spPr>
          <a:xfrm>
            <a:off x="5274681" y="3894789"/>
            <a:ext cx="1823542" cy="400110"/>
          </a:xfrm>
          <a:prstGeom prst="rect">
            <a:avLst/>
          </a:prstGeom>
          <a:noFill/>
        </p:spPr>
        <p:txBody>
          <a:bodyPr wrap="square" rtlCol="0">
            <a:spAutoFit/>
          </a:bodyPr>
          <a:lstStyle/>
          <a:p>
            <a:pPr algn="ctr"/>
            <a:r>
              <a:rPr lang="en-US" sz="2000" dirty="0"/>
              <a:t>Reflector</a:t>
            </a:r>
          </a:p>
        </p:txBody>
      </p:sp>
      <p:sp>
        <p:nvSpPr>
          <p:cNvPr id="8" name="Rectangle 7">
            <a:extLst>
              <a:ext uri="{FF2B5EF4-FFF2-40B4-BE49-F238E27FC236}">
                <a16:creationId xmlns:a16="http://schemas.microsoft.com/office/drawing/2014/main" id="{20E197C2-1729-A049-B3E1-789CAE4971C7}"/>
              </a:ext>
            </a:extLst>
          </p:cNvPr>
          <p:cNvSpPr/>
          <p:nvPr/>
        </p:nvSpPr>
        <p:spPr>
          <a:xfrm>
            <a:off x="6088766" y="2997524"/>
            <a:ext cx="204062" cy="838605"/>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E379499-9662-1D4D-8F3F-70CAE3C6C6BE}"/>
              </a:ext>
            </a:extLst>
          </p:cNvPr>
          <p:cNvCxnSpPr>
            <a:cxnSpLocks/>
          </p:cNvCxnSpPr>
          <p:nvPr/>
        </p:nvCxnSpPr>
        <p:spPr>
          <a:xfrm flipH="1" flipV="1">
            <a:off x="3368080" y="3638515"/>
            <a:ext cx="2448001" cy="1"/>
          </a:xfrm>
          <a:prstGeom prst="line">
            <a:avLst/>
          </a:prstGeom>
          <a:ln w="44450">
            <a:solidFill>
              <a:schemeClr val="accent2">
                <a:lumMod val="75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id="{A443B680-23AA-1446-BE59-20CA473B7537}"/>
              </a:ext>
            </a:extLst>
          </p:cNvPr>
          <p:cNvSpPr/>
          <p:nvPr/>
        </p:nvSpPr>
        <p:spPr>
          <a:xfrm rot="5002448">
            <a:off x="5596349" y="3217715"/>
            <a:ext cx="347833" cy="511425"/>
          </a:xfrm>
          <a:prstGeom prst="arc">
            <a:avLst>
              <a:gd name="adj1" fmla="val 11680588"/>
              <a:gd name="adj2" fmla="val 0"/>
            </a:avLst>
          </a:prstGeom>
          <a:ln w="44450">
            <a:solidFill>
              <a:schemeClr val="accent2">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110E2AA-CE19-2642-A9FF-298D3A94837D}"/>
                  </a:ext>
                </a:extLst>
              </p:cNvPr>
              <p:cNvSpPr txBox="1"/>
              <p:nvPr/>
            </p:nvSpPr>
            <p:spPr>
              <a:xfrm>
                <a:off x="2438996" y="2830352"/>
                <a:ext cx="1740348" cy="369332"/>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𝑓𝑡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B110E2AA-CE19-2642-A9FF-298D3A94837D}"/>
                  </a:ext>
                </a:extLst>
              </p:cNvPr>
              <p:cNvSpPr txBox="1">
                <a:spLocks noRot="1" noChangeAspect="1" noMove="1" noResize="1" noEditPoints="1" noAdjustHandles="1" noChangeArrowheads="1" noChangeShapeType="1" noTextEdit="1"/>
              </p:cNvSpPr>
              <p:nvPr/>
            </p:nvSpPr>
            <p:spPr>
              <a:xfrm>
                <a:off x="2438996" y="2830352"/>
                <a:ext cx="1740348" cy="369332"/>
              </a:xfrm>
              <a:prstGeom prst="rect">
                <a:avLst/>
              </a:prstGeom>
              <a:blipFill>
                <a:blip r:embed="rId2"/>
                <a:stretch>
                  <a:fillRect l="-3623" t="-6452" r="-4348" b="-3225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1D24582-E857-3F42-9F85-CBBB889E428E}"/>
                  </a:ext>
                </a:extLst>
              </p:cNvPr>
              <p:cNvSpPr txBox="1"/>
              <p:nvPr/>
            </p:nvSpPr>
            <p:spPr>
              <a:xfrm>
                <a:off x="1585059" y="2658764"/>
                <a:ext cx="2324419" cy="369332"/>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𝑓𝑡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𝚹</m:t>
                      </m:r>
                      <m:r>
                        <a:rPr lang="en-US" sz="2400" b="0" i="1" smtClean="0">
                          <a:latin typeface="Cambria Math" panose="02040503050406030204" pitchFamily="18" charset="0"/>
                        </a:rPr>
                        <m:t>)</m:t>
                      </m:r>
                    </m:oMath>
                  </m:oMathPara>
                </a14:m>
                <a:endParaRPr lang="en-US" sz="2400" dirty="0"/>
              </a:p>
            </p:txBody>
          </p:sp>
        </mc:Choice>
        <mc:Fallback xmlns="">
          <p:sp>
            <p:nvSpPr>
              <p:cNvPr id="23" name="TextBox 22">
                <a:extLst>
                  <a:ext uri="{FF2B5EF4-FFF2-40B4-BE49-F238E27FC236}">
                    <a16:creationId xmlns:a16="http://schemas.microsoft.com/office/drawing/2014/main" id="{61D24582-E857-3F42-9F85-CBBB889E428E}"/>
                  </a:ext>
                </a:extLst>
              </p:cNvPr>
              <p:cNvSpPr txBox="1">
                <a:spLocks noRot="1" noChangeAspect="1" noMove="1" noResize="1" noEditPoints="1" noAdjustHandles="1" noChangeArrowheads="1" noChangeShapeType="1" noTextEdit="1"/>
              </p:cNvSpPr>
              <p:nvPr/>
            </p:nvSpPr>
            <p:spPr>
              <a:xfrm>
                <a:off x="1585059" y="2658764"/>
                <a:ext cx="2324419" cy="369332"/>
              </a:xfrm>
              <a:prstGeom prst="rect">
                <a:avLst/>
              </a:prstGeom>
              <a:blipFill>
                <a:blip r:embed="rId3"/>
                <a:stretch>
                  <a:fillRect l="-2162" t="-3226" r="-3243" b="-3548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1EE8F41-47DC-A541-B66D-F574B9AE06ED}"/>
                  </a:ext>
                </a:extLst>
              </p:cNvPr>
              <p:cNvSpPr txBox="1"/>
              <p:nvPr/>
            </p:nvSpPr>
            <p:spPr>
              <a:xfrm>
                <a:off x="1925535" y="5063979"/>
                <a:ext cx="4264822" cy="523220"/>
              </a:xfrm>
              <a:prstGeom prst="rect">
                <a:avLst/>
              </a:prstGeom>
              <a:noFill/>
            </p:spPr>
            <p:txBody>
              <a:bodyPr wrap="square" rtlCol="0">
                <a:spAutoFit/>
              </a:bodyPr>
              <a:lstStyle/>
              <a:p>
                <a:r>
                  <a:rPr lang="en-US" sz="2800" dirty="0"/>
                  <a:t>Phase difference, </a:t>
                </a:r>
                <a14:m>
                  <m:oMath xmlns:m="http://schemas.openxmlformats.org/officeDocument/2006/math">
                    <m:r>
                      <a:rPr lang="en-US" sz="2800" i="1">
                        <a:latin typeface="Cambria Math" panose="02040503050406030204" pitchFamily="18" charset="0"/>
                        <a:ea typeface="Cambria Math" panose="02040503050406030204" pitchFamily="18" charset="0"/>
                      </a:rPr>
                      <m:t>𝚹</m:t>
                    </m:r>
                  </m:oMath>
                </a14:m>
                <a:endParaRPr lang="en-US" sz="2800" dirty="0"/>
              </a:p>
            </p:txBody>
          </p:sp>
        </mc:Choice>
        <mc:Fallback xmlns="">
          <p:sp>
            <p:nvSpPr>
              <p:cNvPr id="24" name="TextBox 23">
                <a:extLst>
                  <a:ext uri="{FF2B5EF4-FFF2-40B4-BE49-F238E27FC236}">
                    <a16:creationId xmlns:a16="http://schemas.microsoft.com/office/drawing/2014/main" id="{E1EE8F41-47DC-A541-B66D-F574B9AE06ED}"/>
                  </a:ext>
                </a:extLst>
              </p:cNvPr>
              <p:cNvSpPr txBox="1">
                <a:spLocks noRot="1" noChangeAspect="1" noMove="1" noResize="1" noEditPoints="1" noAdjustHandles="1" noChangeArrowheads="1" noChangeShapeType="1" noTextEdit="1"/>
              </p:cNvSpPr>
              <p:nvPr/>
            </p:nvSpPr>
            <p:spPr>
              <a:xfrm>
                <a:off x="1925535" y="5063979"/>
                <a:ext cx="4264822" cy="523220"/>
              </a:xfrm>
              <a:prstGeom prst="rect">
                <a:avLst/>
              </a:prstGeom>
              <a:blipFill>
                <a:blip r:embed="rId4"/>
                <a:stretch>
                  <a:fillRect l="-2976" t="-1190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9EED367-068B-1B46-AA9C-D8D702B6DC42}"/>
                  </a:ext>
                </a:extLst>
              </p:cNvPr>
              <p:cNvSpPr txBox="1"/>
              <p:nvPr/>
            </p:nvSpPr>
            <p:spPr>
              <a:xfrm>
                <a:off x="4883365" y="4983443"/>
                <a:ext cx="2899255" cy="709105"/>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𝑑</m:t>
                              </m:r>
                            </m:num>
                            <m:den>
                              <m:r>
                                <a:rPr lang="en-US" sz="2400" b="0" i="1" smtClean="0">
                                  <a:latin typeface="Cambria Math" panose="02040503050406030204" pitchFamily="18" charset="0"/>
                                  <a:ea typeface="Cambria Math" panose="02040503050406030204" pitchFamily="18" charset="0"/>
                                </a:rPr>
                                <m:t>𝐶</m:t>
                              </m:r>
                            </m:den>
                          </m:f>
                        </m:e>
                      </m:d>
                      <m:r>
                        <a:rPr lang="en-US" sz="2400" b="0" i="1" smtClean="0">
                          <a:latin typeface="Cambria Math" panose="02040503050406030204" pitchFamily="18" charset="0"/>
                          <a:ea typeface="Cambria Math" panose="02040503050406030204" pitchFamily="18" charset="0"/>
                        </a:rPr>
                        <m:t>𝑓</m:t>
                      </m:r>
                      <m:r>
                        <m:rPr>
                          <m:nor/>
                        </m:rPr>
                        <a:rPr lang="en-US" sz="2400" b="0" i="0" smtClean="0">
                          <a:latin typeface="Cambria Math" panose="02040503050406030204" pitchFamily="18" charset="0"/>
                          <a:ea typeface="Cambria Math" panose="02040503050406030204" pitchFamily="18" charset="0"/>
                        </a:rPr>
                        <m:t>      </m:t>
                      </m:r>
                      <m:r>
                        <m:rPr>
                          <m:nor/>
                        </m:rPr>
                        <a:rPr lang="en-US" sz="2400" dirty="0"/>
                        <m:t>radians</m:t>
                      </m:r>
                    </m:oMath>
                  </m:oMathPara>
                </a14:m>
                <a:endParaRPr lang="en-US" sz="2400" dirty="0"/>
              </a:p>
            </p:txBody>
          </p:sp>
        </mc:Choice>
        <mc:Fallback xmlns="">
          <p:sp>
            <p:nvSpPr>
              <p:cNvPr id="25" name="TextBox 24">
                <a:extLst>
                  <a:ext uri="{FF2B5EF4-FFF2-40B4-BE49-F238E27FC236}">
                    <a16:creationId xmlns:a16="http://schemas.microsoft.com/office/drawing/2014/main" id="{19EED367-068B-1B46-AA9C-D8D702B6DC42}"/>
                  </a:ext>
                </a:extLst>
              </p:cNvPr>
              <p:cNvSpPr txBox="1">
                <a:spLocks noRot="1" noChangeAspect="1" noMove="1" noResize="1" noEditPoints="1" noAdjustHandles="1" noChangeArrowheads="1" noChangeShapeType="1" noTextEdit="1"/>
              </p:cNvSpPr>
              <p:nvPr/>
            </p:nvSpPr>
            <p:spPr>
              <a:xfrm>
                <a:off x="4883365" y="4983443"/>
                <a:ext cx="2899255" cy="709105"/>
              </a:xfrm>
              <a:prstGeom prst="rect">
                <a:avLst/>
              </a:prstGeom>
              <a:blipFill>
                <a:blip r:embed="rId5"/>
                <a:stretch>
                  <a:fillRect l="-437" t="-1754" r="-1747" b="-1052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4FF959D-DC7C-1649-BEAB-111F578E4D86}"/>
                  </a:ext>
                </a:extLst>
              </p:cNvPr>
              <p:cNvSpPr txBox="1"/>
              <p:nvPr/>
            </p:nvSpPr>
            <p:spPr>
              <a:xfrm>
                <a:off x="4883365" y="5797500"/>
                <a:ext cx="2599109"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m:rPr>
                          <m:nor/>
                        </m:rPr>
                        <a:rPr lang="en-US" sz="2400" dirty="0"/>
                        <m:t>λ</m:t>
                      </m:r>
                      <m:r>
                        <m:rPr>
                          <m:nor/>
                        </m:rPr>
                        <a:rPr lang="en-US" sz="2400" b="0" i="0" smtClean="0">
                          <a:latin typeface="Cambria Math" panose="02040503050406030204" pitchFamily="18" charset="0"/>
                          <a:ea typeface="Cambria Math" panose="02040503050406030204" pitchFamily="18" charset="0"/>
                        </a:rPr>
                        <m:t>      </m:t>
                      </m:r>
                      <m:r>
                        <m:rPr>
                          <m:nor/>
                        </m:rPr>
                        <a:rPr lang="en-US" sz="2400" dirty="0"/>
                        <m:t>radians</m:t>
                      </m:r>
                    </m:oMath>
                  </m:oMathPara>
                </a14:m>
                <a:endParaRPr lang="en-US" sz="2400" dirty="0"/>
              </a:p>
            </p:txBody>
          </p:sp>
        </mc:Choice>
        <mc:Fallback xmlns="">
          <p:sp>
            <p:nvSpPr>
              <p:cNvPr id="26" name="TextBox 25">
                <a:extLst>
                  <a:ext uri="{FF2B5EF4-FFF2-40B4-BE49-F238E27FC236}">
                    <a16:creationId xmlns:a16="http://schemas.microsoft.com/office/drawing/2014/main" id="{A4FF959D-DC7C-1649-BEAB-111F578E4D86}"/>
                  </a:ext>
                </a:extLst>
              </p:cNvPr>
              <p:cNvSpPr txBox="1">
                <a:spLocks noRot="1" noChangeAspect="1" noMove="1" noResize="1" noEditPoints="1" noAdjustHandles="1" noChangeArrowheads="1" noChangeShapeType="1" noTextEdit="1"/>
              </p:cNvSpPr>
              <p:nvPr/>
            </p:nvSpPr>
            <p:spPr>
              <a:xfrm>
                <a:off x="4883365" y="5797500"/>
                <a:ext cx="2599109" cy="369332"/>
              </a:xfrm>
              <a:prstGeom prst="rect">
                <a:avLst/>
              </a:prstGeom>
              <a:blipFill>
                <a:blip r:embed="rId6"/>
                <a:stretch>
                  <a:fillRect l="-488" t="-6667" r="-1951" b="-3666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6800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grpId="0" nodeType="clickEffect">
                                  <p:stCondLst>
                                    <p:cond delay="0"/>
                                  </p:stCondLst>
                                  <p:childTnLst>
                                    <p:animMotion origin="layout" path="M 4.44444E-6 -3.33333E-6 C 0.15086 0.01482 0.30156 0.02963 0.29982 0.06088 C 0.29826 0.09213 0.14409 0.13982 -0.01007 0.1875 " pathEditMode="relative" rAng="0" ptsTypes="AAA">
                                      <p:cBhvr>
                                        <p:cTn id="6" dur="2000" fill="hold"/>
                                        <p:tgtEl>
                                          <p:spTgt spid="22"/>
                                        </p:tgtEl>
                                        <p:attrNameLst>
                                          <p:attrName>ppt_x</p:attrName>
                                          <p:attrName>ppt_y</p:attrName>
                                        </p:attrNameLst>
                                      </p:cBhvr>
                                      <p:rCtr x="14479" y="9375"/>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B0E65-A5A1-4F42-8D26-E7A5E3F7FC0F}"/>
              </a:ext>
            </a:extLst>
          </p:cNvPr>
          <p:cNvSpPr txBox="1"/>
          <p:nvPr/>
        </p:nvSpPr>
        <p:spPr>
          <a:xfrm>
            <a:off x="268446" y="413715"/>
            <a:ext cx="7372218" cy="584775"/>
          </a:xfrm>
          <a:prstGeom prst="rect">
            <a:avLst/>
          </a:prstGeom>
          <a:solidFill>
            <a:schemeClr val="accent1">
              <a:lumMod val="50000"/>
            </a:schemeClr>
          </a:solidFill>
        </p:spPr>
        <p:txBody>
          <a:bodyPr wrap="square" rtlCol="0">
            <a:spAutoFit/>
          </a:bodyPr>
          <a:lstStyle/>
          <a:p>
            <a:pPr algn="ctr"/>
            <a:r>
              <a:rPr lang="en-US" sz="3200" dirty="0">
                <a:solidFill>
                  <a:schemeClr val="bg1"/>
                </a:solidFill>
              </a:rPr>
              <a:t>Distance from the phase information</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1EE8F41-47DC-A541-B66D-F574B9AE06ED}"/>
                  </a:ext>
                </a:extLst>
              </p:cNvPr>
              <p:cNvSpPr txBox="1"/>
              <p:nvPr/>
            </p:nvSpPr>
            <p:spPr>
              <a:xfrm>
                <a:off x="716668" y="1948819"/>
                <a:ext cx="4264822" cy="523220"/>
              </a:xfrm>
              <a:prstGeom prst="rect">
                <a:avLst/>
              </a:prstGeom>
              <a:noFill/>
            </p:spPr>
            <p:txBody>
              <a:bodyPr wrap="square" rtlCol="0">
                <a:spAutoFit/>
              </a:bodyPr>
              <a:lstStyle/>
              <a:p>
                <a:r>
                  <a:rPr lang="en-US" sz="2800" dirty="0"/>
                  <a:t>Phase difference, </a:t>
                </a:r>
                <a14:m>
                  <m:oMath xmlns:m="http://schemas.openxmlformats.org/officeDocument/2006/math">
                    <m:r>
                      <a:rPr lang="en-US" sz="2800" i="1">
                        <a:latin typeface="Cambria Math" panose="02040503050406030204" pitchFamily="18" charset="0"/>
                        <a:ea typeface="Cambria Math" panose="02040503050406030204" pitchFamily="18" charset="0"/>
                      </a:rPr>
                      <m:t>𝚹</m:t>
                    </m:r>
                  </m:oMath>
                </a14:m>
                <a:endParaRPr lang="en-US" sz="2800" dirty="0"/>
              </a:p>
            </p:txBody>
          </p:sp>
        </mc:Choice>
        <mc:Fallback xmlns="">
          <p:sp>
            <p:nvSpPr>
              <p:cNvPr id="24" name="TextBox 23">
                <a:extLst>
                  <a:ext uri="{FF2B5EF4-FFF2-40B4-BE49-F238E27FC236}">
                    <a16:creationId xmlns:a16="http://schemas.microsoft.com/office/drawing/2014/main" id="{E1EE8F41-47DC-A541-B66D-F574B9AE06ED}"/>
                  </a:ext>
                </a:extLst>
              </p:cNvPr>
              <p:cNvSpPr txBox="1">
                <a:spLocks noRot="1" noChangeAspect="1" noMove="1" noResize="1" noEditPoints="1" noAdjustHandles="1" noChangeArrowheads="1" noChangeShapeType="1" noTextEdit="1"/>
              </p:cNvSpPr>
              <p:nvPr/>
            </p:nvSpPr>
            <p:spPr>
              <a:xfrm>
                <a:off x="716668" y="1948819"/>
                <a:ext cx="4264822" cy="523220"/>
              </a:xfrm>
              <a:prstGeom prst="rect">
                <a:avLst/>
              </a:prstGeom>
              <a:blipFill>
                <a:blip r:embed="rId2"/>
                <a:stretch>
                  <a:fillRect l="-2671" t="-9302"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F74BACA-6CC7-6443-9AF3-476A2DBF9D27}"/>
                  </a:ext>
                </a:extLst>
              </p:cNvPr>
              <p:cNvSpPr txBox="1"/>
              <p:nvPr/>
            </p:nvSpPr>
            <p:spPr>
              <a:xfrm>
                <a:off x="716668" y="2569964"/>
                <a:ext cx="4264822" cy="523220"/>
              </a:xfrm>
              <a:prstGeom prst="rect">
                <a:avLst/>
              </a:prstGeom>
              <a:noFill/>
            </p:spPr>
            <p:txBody>
              <a:bodyPr wrap="square" rtlCol="0">
                <a:spAutoFit/>
              </a:bodyPr>
              <a:lstStyle/>
              <a:p>
                <a:r>
                  <a:rPr lang="en-US" sz="2800" dirty="0"/>
                  <a:t>0 ≤ </a:t>
                </a:r>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phase</m:t>
                    </m:r>
                    <m:r>
                      <m:rPr>
                        <m:nor/>
                      </m:rPr>
                      <a:rPr lang="en-US" sz="2800" b="0" i="0" smtClean="0">
                        <a:latin typeface="Cambria Math" panose="02040503050406030204" pitchFamily="18" charset="0"/>
                        <a:ea typeface="Cambria Math" panose="02040503050406030204" pitchFamily="18" charset="0"/>
                      </a:rPr>
                      <m:t> </m:t>
                    </m:r>
                    <m:r>
                      <m:rPr>
                        <m:nor/>
                      </m:rPr>
                      <a:rPr lang="en-US" sz="2800" dirty="0"/>
                      <m:t>≤</m:t>
                    </m:r>
                    <m:r>
                      <m:rPr>
                        <m:nor/>
                      </m:rPr>
                      <a:rPr lang="en-US" sz="2800" b="0" i="0" dirty="0" smtClean="0"/>
                      <m:t> </m:t>
                    </m:r>
                    <m:r>
                      <a:rPr lang="en-US" sz="2800" b="0" i="0" smtClean="0">
                        <a:latin typeface="Cambria Math" panose="02040503050406030204" pitchFamily="18" charset="0"/>
                        <a:ea typeface="Cambria Math" panose="02040503050406030204" pitchFamily="18" charset="0"/>
                      </a:rPr>
                      <m:t>2</m:t>
                    </m:r>
                    <m:r>
                      <m:rPr>
                        <m:sty m:val="p"/>
                      </m:rPr>
                      <a:rPr lang="en-US" sz="2800" b="0" i="0" smtClean="0">
                        <a:latin typeface="Cambria Math" panose="02040503050406030204" pitchFamily="18" charset="0"/>
                        <a:ea typeface="Cambria Math" panose="02040503050406030204" pitchFamily="18" charset="0"/>
                      </a:rPr>
                      <m:t>Π</m:t>
                    </m:r>
                  </m:oMath>
                </a14:m>
                <a:endParaRPr lang="en-US" sz="2800" dirty="0"/>
              </a:p>
            </p:txBody>
          </p:sp>
        </mc:Choice>
        <mc:Fallback xmlns="">
          <p:sp>
            <p:nvSpPr>
              <p:cNvPr id="15" name="TextBox 14">
                <a:extLst>
                  <a:ext uri="{FF2B5EF4-FFF2-40B4-BE49-F238E27FC236}">
                    <a16:creationId xmlns:a16="http://schemas.microsoft.com/office/drawing/2014/main" id="{FF74BACA-6CC7-6443-9AF3-476A2DBF9D27}"/>
                  </a:ext>
                </a:extLst>
              </p:cNvPr>
              <p:cNvSpPr txBox="1">
                <a:spLocks noRot="1" noChangeAspect="1" noMove="1" noResize="1" noEditPoints="1" noAdjustHandles="1" noChangeArrowheads="1" noChangeShapeType="1" noTextEdit="1"/>
              </p:cNvSpPr>
              <p:nvPr/>
            </p:nvSpPr>
            <p:spPr>
              <a:xfrm>
                <a:off x="716668" y="2569964"/>
                <a:ext cx="4264822" cy="523220"/>
              </a:xfrm>
              <a:prstGeom prst="rect">
                <a:avLst/>
              </a:prstGeom>
              <a:blipFill>
                <a:blip r:embed="rId3"/>
                <a:stretch>
                  <a:fillRect l="-2671" t="-9302" b="-2790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4F47E5E-3A4F-CF46-8BC7-3EE9CC2B045B}"/>
              </a:ext>
            </a:extLst>
          </p:cNvPr>
          <p:cNvSpPr txBox="1"/>
          <p:nvPr/>
        </p:nvSpPr>
        <p:spPr>
          <a:xfrm>
            <a:off x="268447" y="1096415"/>
            <a:ext cx="2273276" cy="584775"/>
          </a:xfrm>
          <a:prstGeom prst="rect">
            <a:avLst/>
          </a:prstGeom>
          <a:solidFill>
            <a:schemeClr val="accent1">
              <a:lumMod val="50000"/>
            </a:schemeClr>
          </a:solidFill>
        </p:spPr>
        <p:txBody>
          <a:bodyPr wrap="square" rtlCol="0">
            <a:spAutoFit/>
          </a:bodyPr>
          <a:lstStyle/>
          <a:p>
            <a:r>
              <a:rPr lang="en-US" sz="3200" dirty="0">
                <a:solidFill>
                  <a:schemeClr val="bg1"/>
                </a:solidFill>
              </a:rPr>
              <a:t>Phase wrap</a:t>
            </a:r>
          </a:p>
        </p:txBody>
      </p:sp>
    </p:spTree>
    <p:extLst>
      <p:ext uri="{BB962C8B-B14F-4D97-AF65-F5344CB8AC3E}">
        <p14:creationId xmlns:p14="http://schemas.microsoft.com/office/powerpoint/2010/main" val="321701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B0E65-A5A1-4F42-8D26-E7A5E3F7FC0F}"/>
              </a:ext>
            </a:extLst>
          </p:cNvPr>
          <p:cNvSpPr txBox="1"/>
          <p:nvPr/>
        </p:nvSpPr>
        <p:spPr>
          <a:xfrm>
            <a:off x="268446" y="413715"/>
            <a:ext cx="7372218" cy="584775"/>
          </a:xfrm>
          <a:prstGeom prst="rect">
            <a:avLst/>
          </a:prstGeom>
          <a:solidFill>
            <a:schemeClr val="accent1">
              <a:lumMod val="50000"/>
            </a:schemeClr>
          </a:solidFill>
        </p:spPr>
        <p:txBody>
          <a:bodyPr wrap="square" rtlCol="0">
            <a:spAutoFit/>
          </a:bodyPr>
          <a:lstStyle/>
          <a:p>
            <a:pPr algn="ctr"/>
            <a:r>
              <a:rPr lang="en-US" sz="3200" dirty="0">
                <a:solidFill>
                  <a:schemeClr val="bg1"/>
                </a:solidFill>
              </a:rPr>
              <a:t>Distance from the phase information</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1EE8F41-47DC-A541-B66D-F574B9AE06ED}"/>
                  </a:ext>
                </a:extLst>
              </p:cNvPr>
              <p:cNvSpPr txBox="1"/>
              <p:nvPr/>
            </p:nvSpPr>
            <p:spPr>
              <a:xfrm>
                <a:off x="716668" y="1948819"/>
                <a:ext cx="4264822" cy="523220"/>
              </a:xfrm>
              <a:prstGeom prst="rect">
                <a:avLst/>
              </a:prstGeom>
              <a:noFill/>
            </p:spPr>
            <p:txBody>
              <a:bodyPr wrap="square" rtlCol="0">
                <a:spAutoFit/>
              </a:bodyPr>
              <a:lstStyle/>
              <a:p>
                <a:r>
                  <a:rPr lang="en-US" sz="2800" dirty="0"/>
                  <a:t>Phase difference, </a:t>
                </a:r>
                <a14:m>
                  <m:oMath xmlns:m="http://schemas.openxmlformats.org/officeDocument/2006/math">
                    <m:r>
                      <a:rPr lang="en-US" sz="2800" i="1">
                        <a:latin typeface="Cambria Math" panose="02040503050406030204" pitchFamily="18" charset="0"/>
                        <a:ea typeface="Cambria Math" panose="02040503050406030204" pitchFamily="18" charset="0"/>
                      </a:rPr>
                      <m:t>𝚹</m:t>
                    </m:r>
                  </m:oMath>
                </a14:m>
                <a:endParaRPr lang="en-US" sz="2800" dirty="0"/>
              </a:p>
            </p:txBody>
          </p:sp>
        </mc:Choice>
        <mc:Fallback xmlns="">
          <p:sp>
            <p:nvSpPr>
              <p:cNvPr id="24" name="TextBox 23">
                <a:extLst>
                  <a:ext uri="{FF2B5EF4-FFF2-40B4-BE49-F238E27FC236}">
                    <a16:creationId xmlns:a16="http://schemas.microsoft.com/office/drawing/2014/main" id="{E1EE8F41-47DC-A541-B66D-F574B9AE06ED}"/>
                  </a:ext>
                </a:extLst>
              </p:cNvPr>
              <p:cNvSpPr txBox="1">
                <a:spLocks noRot="1" noChangeAspect="1" noMove="1" noResize="1" noEditPoints="1" noAdjustHandles="1" noChangeArrowheads="1" noChangeShapeType="1" noTextEdit="1"/>
              </p:cNvSpPr>
              <p:nvPr/>
            </p:nvSpPr>
            <p:spPr>
              <a:xfrm>
                <a:off x="716668" y="1948819"/>
                <a:ext cx="4264822" cy="523220"/>
              </a:xfrm>
              <a:prstGeom prst="rect">
                <a:avLst/>
              </a:prstGeom>
              <a:blipFill>
                <a:blip r:embed="rId2"/>
                <a:stretch>
                  <a:fillRect l="-2671" t="-9302"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F74BACA-6CC7-6443-9AF3-476A2DBF9D27}"/>
                  </a:ext>
                </a:extLst>
              </p:cNvPr>
              <p:cNvSpPr txBox="1"/>
              <p:nvPr/>
            </p:nvSpPr>
            <p:spPr>
              <a:xfrm>
                <a:off x="716668" y="2569964"/>
                <a:ext cx="4264822" cy="523220"/>
              </a:xfrm>
              <a:prstGeom prst="rect">
                <a:avLst/>
              </a:prstGeom>
              <a:noFill/>
            </p:spPr>
            <p:txBody>
              <a:bodyPr wrap="square" rtlCol="0">
                <a:spAutoFit/>
              </a:bodyPr>
              <a:lstStyle/>
              <a:p>
                <a:r>
                  <a:rPr lang="en-US" sz="2800" dirty="0"/>
                  <a:t>0 ≤ </a:t>
                </a:r>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phase</m:t>
                    </m:r>
                    <m:r>
                      <m:rPr>
                        <m:nor/>
                      </m:rPr>
                      <a:rPr lang="en-US" sz="2800" b="0" i="0" smtClean="0">
                        <a:latin typeface="Cambria Math" panose="02040503050406030204" pitchFamily="18" charset="0"/>
                        <a:ea typeface="Cambria Math" panose="02040503050406030204" pitchFamily="18" charset="0"/>
                      </a:rPr>
                      <m:t> </m:t>
                    </m:r>
                    <m:r>
                      <m:rPr>
                        <m:nor/>
                      </m:rPr>
                      <a:rPr lang="en-US" sz="2800" dirty="0"/>
                      <m:t>≤</m:t>
                    </m:r>
                    <m:r>
                      <m:rPr>
                        <m:nor/>
                      </m:rPr>
                      <a:rPr lang="en-US" sz="2800" b="0" i="0" dirty="0" smtClean="0"/>
                      <m:t> </m:t>
                    </m:r>
                    <m:r>
                      <a:rPr lang="en-US" sz="2800" b="0" i="0" smtClean="0">
                        <a:latin typeface="Cambria Math" panose="02040503050406030204" pitchFamily="18" charset="0"/>
                        <a:ea typeface="Cambria Math" panose="02040503050406030204" pitchFamily="18" charset="0"/>
                      </a:rPr>
                      <m:t>2</m:t>
                    </m:r>
                    <m:r>
                      <m:rPr>
                        <m:sty m:val="p"/>
                      </m:rPr>
                      <a:rPr lang="en-US" sz="2800" b="0" i="0" smtClean="0">
                        <a:latin typeface="Cambria Math" panose="02040503050406030204" pitchFamily="18" charset="0"/>
                        <a:ea typeface="Cambria Math" panose="02040503050406030204" pitchFamily="18" charset="0"/>
                      </a:rPr>
                      <m:t>Π</m:t>
                    </m:r>
                  </m:oMath>
                </a14:m>
                <a:endParaRPr lang="en-US" sz="2800" dirty="0"/>
              </a:p>
            </p:txBody>
          </p:sp>
        </mc:Choice>
        <mc:Fallback xmlns="">
          <p:sp>
            <p:nvSpPr>
              <p:cNvPr id="15" name="TextBox 14">
                <a:extLst>
                  <a:ext uri="{FF2B5EF4-FFF2-40B4-BE49-F238E27FC236}">
                    <a16:creationId xmlns:a16="http://schemas.microsoft.com/office/drawing/2014/main" id="{FF74BACA-6CC7-6443-9AF3-476A2DBF9D27}"/>
                  </a:ext>
                </a:extLst>
              </p:cNvPr>
              <p:cNvSpPr txBox="1">
                <a:spLocks noRot="1" noChangeAspect="1" noMove="1" noResize="1" noEditPoints="1" noAdjustHandles="1" noChangeArrowheads="1" noChangeShapeType="1" noTextEdit="1"/>
              </p:cNvSpPr>
              <p:nvPr/>
            </p:nvSpPr>
            <p:spPr>
              <a:xfrm>
                <a:off x="716668" y="2569964"/>
                <a:ext cx="4264822" cy="523220"/>
              </a:xfrm>
              <a:prstGeom prst="rect">
                <a:avLst/>
              </a:prstGeom>
              <a:blipFill>
                <a:blip r:embed="rId3"/>
                <a:stretch>
                  <a:fillRect l="-2671" t="-9302" b="-2790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4F47E5E-3A4F-CF46-8BC7-3EE9CC2B045B}"/>
              </a:ext>
            </a:extLst>
          </p:cNvPr>
          <p:cNvSpPr txBox="1"/>
          <p:nvPr/>
        </p:nvSpPr>
        <p:spPr>
          <a:xfrm>
            <a:off x="268447" y="1096415"/>
            <a:ext cx="2273276" cy="584775"/>
          </a:xfrm>
          <a:prstGeom prst="rect">
            <a:avLst/>
          </a:prstGeom>
          <a:solidFill>
            <a:schemeClr val="accent1">
              <a:lumMod val="50000"/>
            </a:schemeClr>
          </a:solidFill>
        </p:spPr>
        <p:txBody>
          <a:bodyPr wrap="square" rtlCol="0">
            <a:spAutoFit/>
          </a:bodyPr>
          <a:lstStyle/>
          <a:p>
            <a:r>
              <a:rPr lang="en-US" sz="3200" dirty="0">
                <a:solidFill>
                  <a:schemeClr val="bg1"/>
                </a:solidFill>
              </a:rPr>
              <a:t>Phase wrap</a:t>
            </a:r>
          </a:p>
        </p:txBody>
      </p:sp>
      <p:grpSp>
        <p:nvGrpSpPr>
          <p:cNvPr id="17" name="Group 16">
            <a:extLst>
              <a:ext uri="{FF2B5EF4-FFF2-40B4-BE49-F238E27FC236}">
                <a16:creationId xmlns:a16="http://schemas.microsoft.com/office/drawing/2014/main" id="{743A253B-76A0-164B-8B3A-5C8E03273B46}"/>
              </a:ext>
            </a:extLst>
          </p:cNvPr>
          <p:cNvGrpSpPr/>
          <p:nvPr/>
        </p:nvGrpSpPr>
        <p:grpSpPr>
          <a:xfrm>
            <a:off x="2262756" y="3467100"/>
            <a:ext cx="3855372" cy="1977166"/>
            <a:chOff x="-10521" y="1487838"/>
            <a:chExt cx="3855372" cy="1977166"/>
          </a:xfrm>
        </p:grpSpPr>
        <p:cxnSp>
          <p:nvCxnSpPr>
            <p:cNvPr id="18" name="Straight Connector 17">
              <a:extLst>
                <a:ext uri="{FF2B5EF4-FFF2-40B4-BE49-F238E27FC236}">
                  <a16:creationId xmlns:a16="http://schemas.microsoft.com/office/drawing/2014/main" id="{D66C8813-F215-9A40-83E3-A38D3D86066D}"/>
                </a:ext>
              </a:extLst>
            </p:cNvPr>
            <p:cNvCxnSpPr>
              <a:cxnSpLocks/>
            </p:cNvCxnSpPr>
            <p:nvPr/>
          </p:nvCxnSpPr>
          <p:spPr>
            <a:xfrm>
              <a:off x="689735" y="2876584"/>
              <a:ext cx="2745626" cy="0"/>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cxnSp>
          <p:nvCxnSpPr>
            <p:cNvPr id="19" name="Straight Connector 18">
              <a:extLst>
                <a:ext uri="{FF2B5EF4-FFF2-40B4-BE49-F238E27FC236}">
                  <a16:creationId xmlns:a16="http://schemas.microsoft.com/office/drawing/2014/main" id="{B34946DA-95C4-7049-AFD8-8BC41704B033}"/>
                </a:ext>
              </a:extLst>
            </p:cNvPr>
            <p:cNvCxnSpPr>
              <a:cxnSpLocks/>
            </p:cNvCxnSpPr>
            <p:nvPr/>
          </p:nvCxnSpPr>
          <p:spPr>
            <a:xfrm flipV="1">
              <a:off x="692668" y="1487838"/>
              <a:ext cx="0" cy="1956829"/>
            </a:xfrm>
            <a:prstGeom prst="line">
              <a:avLst/>
            </a:prstGeom>
            <a:noFill/>
            <a:ln w="38100" cmpd="sng">
              <a:solidFill>
                <a:srgbClr val="000000"/>
              </a:solidFill>
              <a:headEnd type="none"/>
              <a:tailEnd type="arrow"/>
            </a:ln>
            <a:effectLst/>
          </p:spPr>
          <p:style>
            <a:lnRef idx="1">
              <a:schemeClr val="accent1"/>
            </a:lnRef>
            <a:fillRef idx="3">
              <a:schemeClr val="accent1"/>
            </a:fillRef>
            <a:effectRef idx="2">
              <a:schemeClr val="accent1"/>
            </a:effectRef>
            <a:fontRef idx="minor">
              <a:schemeClr val="lt1"/>
            </a:fontRef>
          </p:style>
        </p:cxnSp>
        <p:sp>
          <p:nvSpPr>
            <p:cNvPr id="20" name="TextBox 19">
              <a:extLst>
                <a:ext uri="{FF2B5EF4-FFF2-40B4-BE49-F238E27FC236}">
                  <a16:creationId xmlns:a16="http://schemas.microsoft.com/office/drawing/2014/main" id="{8D5FE034-1C43-0040-8269-066A88CC2A37}"/>
                </a:ext>
              </a:extLst>
            </p:cNvPr>
            <p:cNvSpPr txBox="1"/>
            <p:nvPr/>
          </p:nvSpPr>
          <p:spPr>
            <a:xfrm rot="16200000">
              <a:off x="-672832" y="2154669"/>
              <a:ext cx="1724732" cy="400110"/>
            </a:xfrm>
            <a:prstGeom prst="rect">
              <a:avLst/>
            </a:prstGeom>
            <a:noFill/>
          </p:spPr>
          <p:txBody>
            <a:bodyPr wrap="square" rtlCol="0">
              <a:spAutoFit/>
            </a:bodyPr>
            <a:lstStyle/>
            <a:p>
              <a:pPr algn="ctr"/>
              <a:r>
                <a:rPr lang="en-US" sz="2000" dirty="0"/>
                <a:t>Phase(radian)</a:t>
              </a:r>
            </a:p>
          </p:txBody>
        </p:sp>
        <p:cxnSp>
          <p:nvCxnSpPr>
            <p:cNvPr id="21" name="Straight Connector 20">
              <a:extLst>
                <a:ext uri="{FF2B5EF4-FFF2-40B4-BE49-F238E27FC236}">
                  <a16:creationId xmlns:a16="http://schemas.microsoft.com/office/drawing/2014/main" id="{5A6B9584-99F3-5D4E-A26B-26931204991B}"/>
                </a:ext>
              </a:extLst>
            </p:cNvPr>
            <p:cNvCxnSpPr/>
            <p:nvPr/>
          </p:nvCxnSpPr>
          <p:spPr>
            <a:xfrm>
              <a:off x="2057567" y="2755980"/>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1FDA7B0-11F3-B14F-92F7-6D0883C0B71F}"/>
                </a:ext>
              </a:extLst>
            </p:cNvPr>
            <p:cNvSpPr txBox="1"/>
            <p:nvPr/>
          </p:nvSpPr>
          <p:spPr>
            <a:xfrm>
              <a:off x="2580097" y="3064894"/>
              <a:ext cx="1264754" cy="400110"/>
            </a:xfrm>
            <a:prstGeom prst="rect">
              <a:avLst/>
            </a:prstGeom>
            <a:noFill/>
          </p:spPr>
          <p:txBody>
            <a:bodyPr wrap="square" rtlCol="0">
              <a:spAutoFit/>
            </a:bodyPr>
            <a:lstStyle/>
            <a:p>
              <a:pPr algn="ctr"/>
              <a:r>
                <a:rPr lang="en-US" sz="2000" dirty="0"/>
                <a:t>Time</a:t>
              </a:r>
            </a:p>
          </p:txBody>
        </p:sp>
        <p:cxnSp>
          <p:nvCxnSpPr>
            <p:cNvPr id="29" name="Straight Connector 28">
              <a:extLst>
                <a:ext uri="{FF2B5EF4-FFF2-40B4-BE49-F238E27FC236}">
                  <a16:creationId xmlns:a16="http://schemas.microsoft.com/office/drawing/2014/main" id="{CA1CD879-9CEB-0A4C-A604-8A41C53EEDBC}"/>
                </a:ext>
              </a:extLst>
            </p:cNvPr>
            <p:cNvCxnSpPr/>
            <p:nvPr/>
          </p:nvCxnSpPr>
          <p:spPr>
            <a:xfrm>
              <a:off x="1311066" y="2755979"/>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7443868-620C-3B4D-8149-82936F256A93}"/>
                </a:ext>
              </a:extLst>
            </p:cNvPr>
            <p:cNvCxnSpPr/>
            <p:nvPr/>
          </p:nvCxnSpPr>
          <p:spPr>
            <a:xfrm>
              <a:off x="2752698" y="2759756"/>
              <a:ext cx="0" cy="235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D13D9E3-43CB-1244-A5BD-C0C404CAD8F4}"/>
                </a:ext>
              </a:extLst>
            </p:cNvPr>
            <p:cNvSpPr txBox="1"/>
            <p:nvPr/>
          </p:nvSpPr>
          <p:spPr>
            <a:xfrm>
              <a:off x="309529" y="2669233"/>
              <a:ext cx="388365" cy="400110"/>
            </a:xfrm>
            <a:prstGeom prst="rect">
              <a:avLst/>
            </a:prstGeom>
            <a:noFill/>
          </p:spPr>
          <p:txBody>
            <a:bodyPr wrap="square" rtlCol="0">
              <a:spAutoFit/>
            </a:bodyPr>
            <a:lstStyle/>
            <a:p>
              <a:pPr algn="ctr"/>
              <a:r>
                <a:rPr lang="en-US" sz="2000" dirty="0"/>
                <a:t>0</a:t>
              </a:r>
            </a:p>
          </p:txBody>
        </p:sp>
        <p:sp>
          <p:nvSpPr>
            <p:cNvPr id="34" name="TextBox 33">
              <a:extLst>
                <a:ext uri="{FF2B5EF4-FFF2-40B4-BE49-F238E27FC236}">
                  <a16:creationId xmlns:a16="http://schemas.microsoft.com/office/drawing/2014/main" id="{DC882B02-6A69-374A-B4A9-27AC63535818}"/>
                </a:ext>
              </a:extLst>
            </p:cNvPr>
            <p:cNvSpPr txBox="1"/>
            <p:nvPr/>
          </p:nvSpPr>
          <p:spPr>
            <a:xfrm>
              <a:off x="221958" y="1691522"/>
              <a:ext cx="573880" cy="400110"/>
            </a:xfrm>
            <a:prstGeom prst="rect">
              <a:avLst/>
            </a:prstGeom>
            <a:noFill/>
          </p:spPr>
          <p:txBody>
            <a:bodyPr wrap="square" rtlCol="0">
              <a:spAutoFit/>
            </a:bodyPr>
            <a:lstStyle/>
            <a:p>
              <a:pPr algn="ctr"/>
              <a:r>
                <a:rPr lang="en-US" sz="2000" dirty="0"/>
                <a:t>2Π</a:t>
              </a:r>
            </a:p>
          </p:txBody>
        </p:sp>
      </p:grpSp>
      <p:sp>
        <p:nvSpPr>
          <p:cNvPr id="12" name="Freeform 11">
            <a:extLst>
              <a:ext uri="{FF2B5EF4-FFF2-40B4-BE49-F238E27FC236}">
                <a16:creationId xmlns:a16="http://schemas.microsoft.com/office/drawing/2014/main" id="{36D8C082-E96D-F544-82F9-8297D84B9780}"/>
              </a:ext>
            </a:extLst>
          </p:cNvPr>
          <p:cNvSpPr/>
          <p:nvPr/>
        </p:nvSpPr>
        <p:spPr>
          <a:xfrm>
            <a:off x="2975675" y="3843580"/>
            <a:ext cx="1689315" cy="1007389"/>
          </a:xfrm>
          <a:custGeom>
            <a:avLst/>
            <a:gdLst>
              <a:gd name="connsiteX0" fmla="*/ 0 w 1689315"/>
              <a:gd name="connsiteY0" fmla="*/ 976393 h 1007389"/>
              <a:gd name="connsiteX1" fmla="*/ 666427 w 1689315"/>
              <a:gd name="connsiteY1" fmla="*/ 0 h 1007389"/>
              <a:gd name="connsiteX2" fmla="*/ 650928 w 1689315"/>
              <a:gd name="connsiteY2" fmla="*/ 1007389 h 1007389"/>
              <a:gd name="connsiteX3" fmla="*/ 1224366 w 1689315"/>
              <a:gd name="connsiteY3" fmla="*/ 46495 h 1007389"/>
              <a:gd name="connsiteX4" fmla="*/ 1208867 w 1689315"/>
              <a:gd name="connsiteY4" fmla="*/ 1007389 h 1007389"/>
              <a:gd name="connsiteX5" fmla="*/ 1689315 w 1689315"/>
              <a:gd name="connsiteY5" fmla="*/ 77491 h 100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9315" h="1007389">
                <a:moveTo>
                  <a:pt x="0" y="976393"/>
                </a:moveTo>
                <a:lnTo>
                  <a:pt x="666427" y="0"/>
                </a:lnTo>
                <a:lnTo>
                  <a:pt x="650928" y="1007389"/>
                </a:lnTo>
                <a:lnTo>
                  <a:pt x="1224366" y="46495"/>
                </a:lnTo>
                <a:lnTo>
                  <a:pt x="1208867" y="1007389"/>
                </a:lnTo>
                <a:lnTo>
                  <a:pt x="1689315" y="77491"/>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8DDF5FF-2FFA-7B4B-8D49-1485177953D3}"/>
              </a:ext>
            </a:extLst>
          </p:cNvPr>
          <p:cNvSpPr txBox="1"/>
          <p:nvPr/>
        </p:nvSpPr>
        <p:spPr>
          <a:xfrm>
            <a:off x="2662865" y="5701652"/>
            <a:ext cx="4559335" cy="523220"/>
          </a:xfrm>
          <a:prstGeom prst="rect">
            <a:avLst/>
          </a:prstGeom>
          <a:noFill/>
        </p:spPr>
        <p:txBody>
          <a:bodyPr wrap="square" rtlCol="0">
            <a:spAutoFit/>
          </a:bodyPr>
          <a:lstStyle/>
          <a:p>
            <a:r>
              <a:rPr lang="en-US" sz="2800" dirty="0"/>
              <a:t>Solution:  Phase unwrapping</a:t>
            </a:r>
          </a:p>
        </p:txBody>
      </p:sp>
      <p:cxnSp>
        <p:nvCxnSpPr>
          <p:cNvPr id="38" name="Straight Connector 37">
            <a:extLst>
              <a:ext uri="{FF2B5EF4-FFF2-40B4-BE49-F238E27FC236}">
                <a16:creationId xmlns:a16="http://schemas.microsoft.com/office/drawing/2014/main" id="{2B5DC986-9EA1-F544-A7BF-07358260D95E}"/>
              </a:ext>
            </a:extLst>
          </p:cNvPr>
          <p:cNvCxnSpPr>
            <a:cxnSpLocks/>
          </p:cNvCxnSpPr>
          <p:nvPr/>
        </p:nvCxnSpPr>
        <p:spPr>
          <a:xfrm flipV="1">
            <a:off x="2951517" y="2740492"/>
            <a:ext cx="1379327" cy="2020877"/>
          </a:xfrm>
          <a:prstGeom prst="lin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71134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5800</TotalTime>
  <Words>1594</Words>
  <Application>Microsoft Macintosh PowerPoint</Application>
  <PresentationFormat>On-screen Show (4:3)</PresentationFormat>
  <Paragraphs>342</Paragraphs>
  <Slides>49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Avenir Book</vt:lpstr>
      <vt:lpstr>Calibri</vt:lpstr>
      <vt:lpstr>Calibri Light</vt:lpstr>
      <vt:lpstr>Cambria Math</vt:lpstr>
      <vt:lpstr>Century Gothic</vt:lpstr>
      <vt:lpstr>Lucida Bright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Strata: Fine-Grained Acoustic-based Device-Free Tracking</vt:lpstr>
      <vt:lpstr>Applications of Object tracking</vt:lpstr>
      <vt:lpstr>Device-Free tracking</vt:lpstr>
      <vt:lpstr>Device-Free tracking: challenge</vt:lpstr>
      <vt:lpstr>Strata: Acoustic based Fined grained tracking</vt:lpstr>
      <vt:lpstr>Acoustic based object tracking</vt:lpstr>
      <vt:lpstr>PowerPoint Presentation</vt:lpstr>
      <vt:lpstr>Challenges</vt:lpstr>
      <vt:lpstr>Challenges</vt:lpstr>
      <vt:lpstr>Our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Nirupam Roy</dc:creator>
  <cp:lastModifiedBy>Nirupam Roy</cp:lastModifiedBy>
  <cp:revision>526</cp:revision>
  <dcterms:created xsi:type="dcterms:W3CDTF">2019-02-13T16:19:48Z</dcterms:created>
  <dcterms:modified xsi:type="dcterms:W3CDTF">2019-02-22T04:29:19Z</dcterms:modified>
</cp:coreProperties>
</file>