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2" r:id="rId4"/>
    <p:sldId id="257" r:id="rId5"/>
    <p:sldId id="265" r:id="rId6"/>
    <p:sldId id="269" r:id="rId7"/>
    <p:sldId id="266" r:id="rId8"/>
    <p:sldId id="267" r:id="rId9"/>
    <p:sldId id="268" r:id="rId10"/>
    <p:sldId id="263" r:id="rId11"/>
  </p:sldIdLst>
  <p:sldSz cx="9144000" cy="6858000" type="screen4x3"/>
  <p:notesSz cx="6591300" cy="985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774" autoAdjust="0"/>
  </p:normalViewPr>
  <p:slideViewPr>
    <p:cSldViewPr>
      <p:cViewPr>
        <p:scale>
          <a:sx n="75" d="100"/>
          <a:sy n="75" d="100"/>
        </p:scale>
        <p:origin x="-2580" y="-1122"/>
      </p:cViewPr>
      <p:guideLst>
        <p:guide orient="horz" pos="459"/>
        <p:guide pos="14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5623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33545" y="0"/>
            <a:ext cx="285623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913E4-1B7B-9841-BFC0-27D34E7F2B83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85623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33545" y="9360730"/>
            <a:ext cx="285623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433D5-5D49-FE4E-9B5D-4B1D5D31BA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15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5623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33545" y="0"/>
            <a:ext cx="285623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E77E2-012F-9142-8EE4-F85037EAA804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1850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59130" y="4681220"/>
            <a:ext cx="5273040" cy="4434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0730"/>
            <a:ext cx="285623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33545" y="9360730"/>
            <a:ext cx="285623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52086-8B8F-7947-98EE-2F61C33D94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5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Research Projects</a:t>
            </a:r>
          </a:p>
          <a:p>
            <a:pPr lvl="1"/>
            <a:r>
              <a:rPr lang="en-US" dirty="0" smtClean="0"/>
              <a:t>Dedicated to improving BOLD sensitivity: increasing signal to noise ratio (SNR) for fMRI by designing of high SNR measurement protocols (matched filter fMRI) 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2086-8B8F-7947-98EE-2F61C33D947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1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2086-8B8F-7947-98EE-2F61C33D947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01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20" descr="footer.jpg"/>
          <p:cNvPicPr>
            <a:picLocks noChangeAspect="1"/>
          </p:cNvPicPr>
          <p:nvPr userDrawn="1"/>
        </p:nvPicPr>
        <p:blipFill>
          <a:blip r:embed="rId2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6"/>
          <p:cNvSpPr>
            <a:spLocks noChangeShapeType="1"/>
          </p:cNvSpPr>
          <p:nvPr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>
              <a:latin typeface="Arial" charset="0"/>
              <a:ea typeface="+mn-ea"/>
            </a:endParaRPr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>
              <a:latin typeface="Arial" charset="0"/>
              <a:ea typeface="+mn-ea"/>
            </a:endParaRPr>
          </a:p>
        </p:txBody>
      </p:sp>
      <p:sp>
        <p:nvSpPr>
          <p:cNvPr id="7" name="Line 18"/>
          <p:cNvSpPr>
            <a:spLocks noChangeShapeType="1"/>
          </p:cNvSpPr>
          <p:nvPr/>
        </p:nvSpPr>
        <p:spPr bwMode="auto">
          <a:xfrm>
            <a:off x="54229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>
              <a:latin typeface="Arial" charset="0"/>
              <a:ea typeface="+mn-ea"/>
            </a:endParaRPr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>
            <a:off x="3754438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>
              <a:latin typeface="Arial" charset="0"/>
              <a:ea typeface="+mn-ea"/>
            </a:endParaRPr>
          </a:p>
        </p:txBody>
      </p:sp>
      <p:pic>
        <p:nvPicPr>
          <p:cNvPr id="12" name="Grafik 22" descr="pic_titel_1.jpg"/>
          <p:cNvPicPr>
            <a:picLocks noChangeAspect="1"/>
          </p:cNvPicPr>
          <p:nvPr userDrawn="1"/>
        </p:nvPicPr>
        <p:blipFill>
          <a:blip r:embed="rId3"/>
          <a:srcRect b="1765"/>
          <a:stretch>
            <a:fillRect/>
          </a:stretch>
        </p:blipFill>
        <p:spPr bwMode="auto">
          <a:xfrm>
            <a:off x="-1588" y="3301101"/>
            <a:ext cx="9144001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957263"/>
            <a:ext cx="8382000" cy="946150"/>
          </a:xfrm>
        </p:spPr>
        <p:txBody>
          <a:bodyPr anchor="ctr" anchorCtr="0"/>
          <a:lstStyle>
            <a:lvl1pPr>
              <a:defRPr sz="320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 smtClean="0"/>
          </a:p>
        </p:txBody>
      </p:sp>
      <p:sp>
        <p:nvSpPr>
          <p:cNvPr id="235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938338"/>
            <a:ext cx="8382000" cy="1143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defRPr sz="1600" smtClean="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de-DE" dirty="0" smtClean="0"/>
          </a:p>
        </p:txBody>
      </p:sp>
      <p:pic>
        <p:nvPicPr>
          <p:cNvPr id="14" name="Picture 13" descr="uzh_eth_logo_e_pos_sap_standard+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8"/>
          <a:stretch/>
        </p:blipFill>
        <p:spPr bwMode="auto">
          <a:xfrm>
            <a:off x="331518" y="256226"/>
            <a:ext cx="1894038" cy="69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uzh_eth_logo_e_pos_sap_standard+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447764" y="288783"/>
            <a:ext cx="1764196" cy="58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 userDrawn="1"/>
        </p:nvCxnSpPr>
        <p:spPr>
          <a:xfrm>
            <a:off x="2317815" y="404664"/>
            <a:ext cx="0" cy="36004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982629"/>
            <a:ext cx="8382000" cy="5367411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Lars Kasper: A Toolbox to Correct Physiological Noise in fMRI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E89148-60A9-4802-9B1C-FAFE4476805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Lars Kasper: A Toolbox to Correct Physiological Noise in fMRI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555CD4-2280-4C5E-89AD-1DA67C6986F0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81000" y="982629"/>
            <a:ext cx="8382000" cy="5367411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255306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98000" tIns="46800" rIns="90000" bIns="46800" anchor="ctr"/>
          <a:lstStyle/>
          <a:p>
            <a:pPr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</a:pPr>
            <a:endParaRPr lang="en-US" sz="2400" i="1">
              <a:solidFill>
                <a:schemeClr val="bg1"/>
              </a:solidFill>
            </a:endParaRPr>
          </a:p>
        </p:txBody>
      </p:sp>
      <p:pic>
        <p:nvPicPr>
          <p:cNvPr id="1026" name="Grafik 20" descr="footer.jpg"/>
          <p:cNvPicPr>
            <a:picLocks noChangeAspect="1"/>
          </p:cNvPicPr>
          <p:nvPr/>
        </p:nvPicPr>
        <p:blipFill>
          <a:blip r:embed="rId7"/>
          <a:srcRect l="307" r="360" b="8740"/>
          <a:stretch>
            <a:fillRect/>
          </a:stretch>
        </p:blipFill>
        <p:spPr bwMode="auto">
          <a:xfrm>
            <a:off x="0" y="6577014"/>
            <a:ext cx="9144000" cy="277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>
              <a:latin typeface="Arial" charset="0"/>
              <a:ea typeface="+mn-ea"/>
            </a:endParaRPr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>
              <a:latin typeface="Arial" charset="0"/>
              <a:ea typeface="+mn-ea"/>
            </a:endParaRPr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>
              <a:latin typeface="Arial" charset="0"/>
              <a:ea typeface="+mn-ea"/>
            </a:endParaRPr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>
              <a:latin typeface="Arial" charset="0"/>
              <a:ea typeface="+mn-ea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6577"/>
            <a:ext cx="8382000" cy="551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3005" y="106317"/>
            <a:ext cx="8382000" cy="47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10" name="Line 16"/>
          <p:cNvSpPr>
            <a:spLocks noChangeShapeType="1"/>
          </p:cNvSpPr>
          <p:nvPr userDrawn="1"/>
        </p:nvSpPr>
        <p:spPr bwMode="auto">
          <a:xfrm>
            <a:off x="2185988" y="6678657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>
              <a:latin typeface="Arial" charset="0"/>
              <a:ea typeface="+mn-ea"/>
            </a:endParaRPr>
          </a:p>
        </p:txBody>
      </p:sp>
      <p:sp>
        <p:nvSpPr>
          <p:cNvPr id="11" name="Line 16"/>
          <p:cNvSpPr>
            <a:spLocks noChangeShapeType="1"/>
          </p:cNvSpPr>
          <p:nvPr userDrawn="1"/>
        </p:nvSpPr>
        <p:spPr bwMode="auto">
          <a:xfrm>
            <a:off x="7091363" y="6678657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>
              <a:latin typeface="Arial" charset="0"/>
              <a:ea typeface="+mn-ea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5987" y="6577014"/>
            <a:ext cx="4905375" cy="277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CH" sz="120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Lars Kasper: A Toolbox to Correct Physiological Noise in fMRI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1362" y="6577013"/>
            <a:ext cx="1595437" cy="277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CH" sz="1000" kern="120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B5E89148-60A9-4802-9B1C-FAFE44768050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0" y="6577014"/>
            <a:ext cx="2185988" cy="277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de-CH" sz="80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TNU/IBT/ UZH &amp; ETH Zurich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9" r:id="rId3"/>
    <p:sldLayoutId id="2147483780" r:id="rId4"/>
    <p:sldLayoutId id="2147483781" r:id="rId5"/>
  </p:sldLayoutIdLst>
  <p:transition spd="slow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28650" indent="-242888" algn="l" rtl="0" eaLnBrk="1" fontAlgn="base" hangingPunct="1">
        <a:lnSpc>
          <a:spcPts val="2200"/>
        </a:lnSpc>
        <a:spcBef>
          <a:spcPts val="400"/>
        </a:spcBef>
        <a:spcAft>
          <a:spcPct val="0"/>
        </a:spcAft>
        <a:buClr>
          <a:srgbClr val="7FA7C8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957263" indent="-1905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rgbClr val="BFD3E3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eaLnBrk="1" fontAlgn="base" hangingPunct="1">
        <a:lnSpc>
          <a:spcPts val="1800"/>
        </a:lnSpc>
        <a:spcBef>
          <a:spcPts val="200"/>
        </a:spcBef>
        <a:spcAft>
          <a:spcPct val="0"/>
        </a:spcAft>
        <a:buClr>
          <a:srgbClr val="BFD3E3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eaLnBrk="1" fontAlgn="base" hangingPunct="1">
        <a:spcBef>
          <a:spcPct val="20000"/>
        </a:spcBef>
        <a:spcAft>
          <a:spcPct val="0"/>
        </a:spcAft>
        <a:buClr>
          <a:srgbClr val="BFD3E3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2.wdp"/><Relationship Id="rId3" Type="http://schemas.openxmlformats.org/officeDocument/2006/relationships/image" Target="../media/image28.png"/><Relationship Id="rId7" Type="http://schemas.openxmlformats.org/officeDocument/2006/relationships/image" Target="../media/image11.png"/><Relationship Id="rId12" Type="http://schemas.openxmlformats.org/officeDocument/2006/relationships/image" Target="../media/image32.png"/><Relationship Id="rId2" Type="http://schemas.openxmlformats.org/officeDocument/2006/relationships/image" Target="../media/image27.jpeg"/><Relationship Id="rId1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microsoft.com/office/2007/relationships/hdphoto" Target="../media/hdphoto1.wdp"/><Relationship Id="rId5" Type="http://schemas.openxmlformats.org/officeDocument/2006/relationships/image" Target="../media/image30.png"/><Relationship Id="rId15" Type="http://schemas.openxmlformats.org/officeDocument/2006/relationships/image" Target="../media/image34.png"/><Relationship Id="rId10" Type="http://schemas.openxmlformats.org/officeDocument/2006/relationships/image" Target="../media/image31.png"/><Relationship Id="rId4" Type="http://schemas.openxmlformats.org/officeDocument/2006/relationships/image" Target="../media/image29.png"/><Relationship Id="rId9" Type="http://schemas.openxmlformats.org/officeDocument/2006/relationships/image" Target="../media/image17.png"/><Relationship Id="rId1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emf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../../Promotion/experiments/monitoring/smoothing/trunk/tSNR_fMRI_SPM/CheckPhysRETROIC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the </a:t>
            </a:r>
            <a:r>
              <a:rPr lang="en-US" dirty="0" err="1" smtClean="0"/>
              <a:t>P</a:t>
            </a:r>
            <a:r>
              <a:rPr lang="en-US" smtClean="0"/>
              <a:t>hys</a:t>
            </a:r>
            <a:r>
              <a:rPr lang="en-US" smtClean="0"/>
              <a:t>IO</a:t>
            </a:r>
            <a:r>
              <a:rPr lang="en-US" dirty="0" smtClean="0"/>
              <a:t> </a:t>
            </a:r>
            <a:r>
              <a:rPr lang="en-US" dirty="0" smtClean="0"/>
              <a:t>Toolbox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Lars Kasper</a:t>
            </a:r>
          </a:p>
          <a:p>
            <a:endParaRPr lang="en-US" dirty="0"/>
          </a:p>
          <a:p>
            <a:r>
              <a:rPr lang="en-US" dirty="0" smtClean="0"/>
              <a:t>Translational </a:t>
            </a:r>
            <a:r>
              <a:rPr lang="en-US" dirty="0" err="1" smtClean="0"/>
              <a:t>Neuromodeling</a:t>
            </a:r>
            <a:r>
              <a:rPr lang="en-US" dirty="0" smtClean="0"/>
              <a:t> Unit &amp; MR-Technology Group</a:t>
            </a:r>
          </a:p>
          <a:p>
            <a:r>
              <a:rPr lang="en-US" dirty="0" smtClean="0"/>
              <a:t>Institute for Biomedical Engineering, ETH &amp; University of Zurich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25509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7" t="11240" r="27879" b="12957"/>
          <a:stretch/>
        </p:blipFill>
        <p:spPr>
          <a:xfrm>
            <a:off x="6326505" y="4289409"/>
            <a:ext cx="1110615" cy="1444805"/>
          </a:xfrm>
          <a:prstGeom prst="rect">
            <a:avLst/>
          </a:prstGeom>
        </p:spPr>
      </p:pic>
      <p:cxnSp>
        <p:nvCxnSpPr>
          <p:cNvPr id="24" name="Straight Connector 47"/>
          <p:cNvCxnSpPr>
            <a:cxnSpLocks noChangeShapeType="1"/>
          </p:cNvCxnSpPr>
          <p:nvPr/>
        </p:nvCxnSpPr>
        <p:spPr bwMode="auto">
          <a:xfrm flipV="1">
            <a:off x="3048000" y="2171700"/>
            <a:ext cx="0" cy="3588423"/>
          </a:xfrm>
          <a:prstGeom prst="line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24027" y="696525"/>
            <a:ext cx="4695947" cy="612775"/>
          </a:xfrm>
        </p:spPr>
        <p:txBody>
          <a:bodyPr lIns="0" tIns="0" rIns="0" bIns="0" anchor="t">
            <a:normAutofit/>
          </a:bodyPr>
          <a:lstStyle/>
          <a:p>
            <a:pPr marL="812800" indent="-812800" algn="ctr" defTabSz="728663"/>
            <a:r>
              <a:rPr lang="en-CA" sz="3200" b="1" dirty="0" smtClean="0">
                <a:solidFill>
                  <a:schemeClr val="tx2"/>
                </a:solidFill>
                <a:latin typeface="Adobe Garamond Pro" pitchFamily="18" charset="0"/>
              </a:rPr>
              <a:t>What else? </a:t>
            </a:r>
            <a:endParaRPr lang="en-US" sz="4700" b="1" dirty="0" smtClean="0">
              <a:latin typeface="Adobe Garamond Pro" pitchFamily="18" charset="0"/>
            </a:endParaRPr>
          </a:p>
        </p:txBody>
      </p:sp>
      <p:cxnSp>
        <p:nvCxnSpPr>
          <p:cNvPr id="16" name="Straight Connector 47"/>
          <p:cNvCxnSpPr>
            <a:cxnSpLocks noChangeShapeType="1"/>
          </p:cNvCxnSpPr>
          <p:nvPr/>
        </p:nvCxnSpPr>
        <p:spPr bwMode="auto">
          <a:xfrm flipV="1">
            <a:off x="6096000" y="2171700"/>
            <a:ext cx="0" cy="3588423"/>
          </a:xfrm>
          <a:prstGeom prst="line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47"/>
          <p:cNvCxnSpPr>
            <a:cxnSpLocks noChangeShapeType="1"/>
          </p:cNvCxnSpPr>
          <p:nvPr/>
        </p:nvCxnSpPr>
        <p:spPr bwMode="auto">
          <a:xfrm>
            <a:off x="209550" y="2091308"/>
            <a:ext cx="8734425" cy="0"/>
          </a:xfrm>
          <a:prstGeom prst="line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AutoShape 4" descr="https://mail.google.com/mail/?ui=2&amp;ik=6f4cce06ae&amp;view=att&amp;th=139a04e0fcb612f7&amp;attid=0.1.2&amp;disp=emb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cxnSp>
        <p:nvCxnSpPr>
          <p:cNvPr id="27" name="Straight Connector 47"/>
          <p:cNvCxnSpPr>
            <a:cxnSpLocks noChangeShapeType="1"/>
          </p:cNvCxnSpPr>
          <p:nvPr/>
        </p:nvCxnSpPr>
        <p:spPr bwMode="auto">
          <a:xfrm flipV="1">
            <a:off x="0" y="2171700"/>
            <a:ext cx="0" cy="4286250"/>
          </a:xfrm>
          <a:prstGeom prst="line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47"/>
          <p:cNvCxnSpPr>
            <a:cxnSpLocks noChangeShapeType="1"/>
          </p:cNvCxnSpPr>
          <p:nvPr/>
        </p:nvCxnSpPr>
        <p:spPr bwMode="auto">
          <a:xfrm flipV="1">
            <a:off x="9144000" y="2257425"/>
            <a:ext cx="0" cy="4286250"/>
          </a:xfrm>
          <a:prstGeom prst="line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285" y="2635683"/>
            <a:ext cx="2356915" cy="179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0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9144" y="2711883"/>
            <a:ext cx="1414462" cy="70889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3000000" rev="0"/>
            </a:camera>
            <a:lightRig rig="threePt" dir="t"/>
          </a:scene3d>
          <a:sp3d z="444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11" y="2711883"/>
            <a:ext cx="797061" cy="793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3" y="3557367"/>
            <a:ext cx="1464017" cy="567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775" y="3561864"/>
            <a:ext cx="1465200" cy="56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75" y="4472558"/>
            <a:ext cx="1440000" cy="1394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1" y="4510658"/>
            <a:ext cx="1440000" cy="1249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6" descr="C:\Users\kasperla\Documents\Cooperations\SemesterMasterTheses\Marco Jauslin\Master Thesis\thesis\Figures\Figure7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929" r="64982"/>
          <a:stretch/>
        </p:blipFill>
        <p:spPr bwMode="auto">
          <a:xfrm>
            <a:off x="7833344" y="2682674"/>
            <a:ext cx="1071787" cy="129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98" t="8865" r="79223" b="73587"/>
          <a:stretch/>
        </p:blipFill>
        <p:spPr bwMode="auto">
          <a:xfrm rot="5400000">
            <a:off x="3284099" y="4678314"/>
            <a:ext cx="88988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99" t="44513" r="79221" b="37663"/>
          <a:stretch/>
        </p:blipFill>
        <p:spPr bwMode="auto">
          <a:xfrm rot="5400000">
            <a:off x="4987353" y="4668790"/>
            <a:ext cx="889879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3" t="11242" r="29003" b="15728"/>
          <a:stretch/>
        </p:blipFill>
        <p:spPr>
          <a:xfrm>
            <a:off x="7813945" y="4289409"/>
            <a:ext cx="1110615" cy="1432560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 bwMode="auto">
          <a:xfrm>
            <a:off x="4343493" y="5145096"/>
            <a:ext cx="464820" cy="29717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43" name="Picture 42" descr="C:\Users\kasperla\Documents\Cooperations\SemesterMasterTheses\Marco Jauslin\Master Thesis\thesis\Figures\Figure7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566" b="58974"/>
          <a:stretch/>
        </p:blipFill>
        <p:spPr bwMode="auto">
          <a:xfrm rot="16200000">
            <a:off x="6234054" y="3092094"/>
            <a:ext cx="1235143" cy="47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ight Arrow 43"/>
          <p:cNvSpPr/>
          <p:nvPr/>
        </p:nvSpPr>
        <p:spPr bwMode="auto">
          <a:xfrm>
            <a:off x="7406640" y="4857100"/>
            <a:ext cx="464820" cy="29717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 idx="4294967295"/>
          </p:nvPr>
        </p:nvSpPr>
        <p:spPr>
          <a:xfrm rot="16200000">
            <a:off x="8471303" y="4944955"/>
            <a:ext cx="1162547" cy="247153"/>
          </a:xfrm>
        </p:spPr>
        <p:txBody>
          <a:bodyPr lIns="0" tIns="0" rIns="0" bIns="0" anchor="t">
            <a:normAutofit/>
          </a:bodyPr>
          <a:lstStyle/>
          <a:p>
            <a:pPr marL="812800" indent="-812800" defTabSz="728663"/>
            <a:r>
              <a:rPr lang="en-CA" sz="1000" b="0" i="1" dirty="0" smtClean="0">
                <a:solidFill>
                  <a:schemeClr val="tx2"/>
                </a:solidFill>
                <a:latin typeface="Adobe Garamond Pro" pitchFamily="18" charset="0"/>
              </a:rPr>
              <a:t>Courtesy J. </a:t>
            </a:r>
            <a:r>
              <a:rPr lang="en-CA" sz="1000" b="0" i="1" dirty="0" err="1" smtClean="0">
                <a:solidFill>
                  <a:schemeClr val="tx2"/>
                </a:solidFill>
                <a:latin typeface="Adobe Garamond Pro" pitchFamily="18" charset="0"/>
              </a:rPr>
              <a:t>Vannesjö</a:t>
            </a:r>
            <a:endParaRPr lang="en-US" sz="1000" b="0" i="1" dirty="0" smtClean="0">
              <a:latin typeface="Adobe Garamond Pro" pitchFamily="18" charset="0"/>
            </a:endParaRPr>
          </a:p>
        </p:txBody>
      </p:sp>
      <p:sp>
        <p:nvSpPr>
          <p:cNvPr id="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13" y="1340768"/>
            <a:ext cx="2997588" cy="44822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812800" indent="-812800" algn="ctr" defTabSz="728663"/>
            <a:r>
              <a:rPr lang="en-CA" sz="2200" dirty="0">
                <a:solidFill>
                  <a:schemeClr val="tx2"/>
                </a:solidFill>
                <a:latin typeface="Adobe Garamond Pro" pitchFamily="18" charset="0"/>
              </a:rPr>
              <a:t>RETROICOR</a:t>
            </a:r>
            <a:endParaRPr lang="en-US" sz="2200" dirty="0">
              <a:solidFill>
                <a:schemeClr val="tx2"/>
              </a:solidFill>
              <a:latin typeface="Adobe Garamond Pro" pitchFamily="18" charset="0"/>
            </a:endParaRPr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1" y="1340768"/>
            <a:ext cx="3048000" cy="44822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812800" indent="-812800" algn="ctr" defTabSz="728663"/>
            <a:r>
              <a:rPr lang="en-CA" sz="2200" dirty="0">
                <a:solidFill>
                  <a:schemeClr val="tx2"/>
                </a:solidFill>
                <a:latin typeface="Adobe Garamond Pro" pitchFamily="18" charset="0"/>
              </a:rPr>
              <a:t>Matched Filter fMRI</a:t>
            </a:r>
            <a:endParaRPr lang="en-US" sz="2200" dirty="0">
              <a:solidFill>
                <a:schemeClr val="tx2"/>
              </a:solidFill>
              <a:latin typeface="Adobe Garamond Pro" pitchFamily="18" charset="0"/>
            </a:endParaRPr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26505" y="1493168"/>
            <a:ext cx="2817496" cy="448221"/>
          </a:xfrm>
        </p:spPr>
        <p:txBody>
          <a:bodyPr lIns="0" tIns="0" rIns="0" bIns="0" anchor="ctr" anchorCtr="0">
            <a:noAutofit/>
          </a:bodyPr>
          <a:lstStyle/>
          <a:p>
            <a:pPr marL="812800" indent="-812800" defTabSz="728663"/>
            <a:r>
              <a:rPr lang="en-CA" sz="2200" b="1" dirty="0" smtClean="0">
                <a:solidFill>
                  <a:schemeClr val="tx2"/>
                </a:solidFill>
                <a:latin typeface="Adobe Garamond Pro" pitchFamily="18" charset="0"/>
              </a:rPr>
              <a:t>Field Monitoring fMRI </a:t>
            </a:r>
            <a:br>
              <a:rPr lang="en-CA" sz="2200" b="1" dirty="0" smtClean="0">
                <a:solidFill>
                  <a:schemeClr val="tx2"/>
                </a:solidFill>
                <a:latin typeface="Adobe Garamond Pro" pitchFamily="18" charset="0"/>
              </a:rPr>
            </a:br>
            <a:r>
              <a:rPr lang="en-CA" sz="2200" b="1" dirty="0" smtClean="0">
                <a:solidFill>
                  <a:schemeClr val="tx2"/>
                </a:solidFill>
                <a:latin typeface="Adobe Garamond Pro" pitchFamily="18" charset="0"/>
              </a:rPr>
              <a:t>@ 7 Tesla</a:t>
            </a:r>
            <a:endParaRPr lang="en-US" sz="2200" b="0" dirty="0" smtClean="0">
              <a:latin typeface="Adobe Garamond Pro" pitchFamily="18" charset="0"/>
            </a:endParaRPr>
          </a:p>
        </p:txBody>
      </p:sp>
      <p:sp>
        <p:nvSpPr>
          <p:cNvPr id="49" name="Right Arrow 48"/>
          <p:cNvSpPr/>
          <p:nvPr/>
        </p:nvSpPr>
        <p:spPr bwMode="auto">
          <a:xfrm rot="5400000">
            <a:off x="568231" y="4255167"/>
            <a:ext cx="464820" cy="29717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0" name="Right Arrow 49"/>
          <p:cNvSpPr/>
          <p:nvPr/>
        </p:nvSpPr>
        <p:spPr bwMode="auto">
          <a:xfrm rot="5400000">
            <a:off x="2063965" y="4255168"/>
            <a:ext cx="464820" cy="29717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184" y="1650883"/>
            <a:ext cx="2997588" cy="44822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812800" indent="-812800" algn="ctr" defTabSz="728663"/>
            <a:r>
              <a:rPr lang="en-US" sz="1600" b="0" dirty="0" smtClean="0">
                <a:solidFill>
                  <a:schemeClr val="tx2"/>
                </a:solidFill>
                <a:latin typeface="Adobe Garamond Pro" pitchFamily="18" charset="0"/>
              </a:rPr>
              <a:t>noise: – 20 %</a:t>
            </a:r>
            <a:endParaRPr lang="en-US" sz="1600" b="0" dirty="0">
              <a:solidFill>
                <a:schemeClr val="tx2"/>
              </a:solidFill>
              <a:latin typeface="Adobe Garamond Pro" pitchFamily="18" charset="0"/>
            </a:endParaRPr>
          </a:p>
        </p:txBody>
      </p:sp>
      <p:sp>
        <p:nvSpPr>
          <p:cNvPr id="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52094" y="1673000"/>
            <a:ext cx="3043905" cy="44822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812800" indent="-812800" algn="ctr" defTabSz="728663"/>
            <a:r>
              <a:rPr lang="en-US" sz="1600" b="0" dirty="0" smtClean="0">
                <a:solidFill>
                  <a:schemeClr val="tx2"/>
                </a:solidFill>
                <a:latin typeface="Adobe Garamond Pro" pitchFamily="18" charset="0"/>
              </a:rPr>
              <a:t>SNR: + 30 %</a:t>
            </a:r>
            <a:endParaRPr lang="en-US" sz="1600" b="0" dirty="0">
              <a:solidFill>
                <a:schemeClr val="tx2"/>
              </a:solidFill>
              <a:latin typeface="Adobe Garamond Pro" pitchFamily="18" charset="0"/>
            </a:endParaRPr>
          </a:p>
        </p:txBody>
      </p:sp>
      <p:cxnSp>
        <p:nvCxnSpPr>
          <p:cNvPr id="4" name="Straight Connector 3"/>
          <p:cNvCxnSpPr>
            <a:endCxn id="17" idx="0"/>
          </p:cNvCxnSpPr>
          <p:nvPr/>
        </p:nvCxnSpPr>
        <p:spPr bwMode="auto">
          <a:xfrm>
            <a:off x="7086600" y="2711883"/>
            <a:ext cx="999636" cy="8886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 bwMode="auto">
          <a:xfrm flipV="1">
            <a:off x="7086600" y="3693891"/>
            <a:ext cx="851247" cy="2531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 bwMode="auto">
          <a:xfrm rot="2425856">
            <a:off x="7979666" y="3580585"/>
            <a:ext cx="104538" cy="167459"/>
          </a:xfrm>
          <a:prstGeom prst="rect">
            <a:avLst/>
          </a:prstGeom>
          <a:noFill/>
          <a:ln w="9525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Lars Kasper: A Toolbox to Correct Physiological Noise in fMRI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E89148-60A9-4802-9B1C-FAFE44768050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18" name="TextBox 17"/>
          <p:cNvSpPr txBox="1"/>
          <p:nvPr/>
        </p:nvSpPr>
        <p:spPr>
          <a:xfrm>
            <a:off x="972528" y="5949280"/>
            <a:ext cx="6504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dobe Garamond Pro" pitchFamily="18" charset="0"/>
              </a:rPr>
              <a:t>Contact: Lars Kasper,</a:t>
            </a:r>
            <a:r>
              <a:rPr lang="en-US" dirty="0" smtClean="0"/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kasper@biomed.ee.ethz.ch</a:t>
            </a:r>
            <a:endParaRPr lang="de-CH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9612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4" grpId="0" animBg="1"/>
      <p:bldP spid="45" grpId="0"/>
      <p:bldP spid="47" grpId="0"/>
      <p:bldP spid="48" grpId="0"/>
      <p:bldP spid="52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Intro: fMRI</a:t>
            </a:r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Lars Kasper: A Toolbox to Correct Physiological Noise in fMRI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555CD4-2280-4C5E-89AD-1DA67C6986F0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Functional Magnetic Resonance Imaging (fMRI)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Acquire Movies (multiple images) of the behaving brain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Look at Correlations in Time Series Fluctuations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BUT:  Much more Fluctuations than Brain Activation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41321495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 err="1" smtClean="0"/>
              <a:t>BOLDly</a:t>
            </a:r>
            <a:r>
              <a:rPr lang="en-US" dirty="0" smtClean="0"/>
              <a:t> </a:t>
            </a:r>
            <a:r>
              <a:rPr lang="en-US" dirty="0"/>
              <a:t>go where no </a:t>
            </a:r>
            <a:r>
              <a:rPr lang="en-US" dirty="0" smtClean="0"/>
              <a:t>MAN* </a:t>
            </a:r>
            <a:r>
              <a:rPr lang="en-US" dirty="0"/>
              <a:t>has gone before</a:t>
            </a:r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Lars Kasper: A Toolbox to Correct Physiological Noise in fMRI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555CD4-2280-4C5E-89AD-1DA67C6986F0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07901" y="1178750"/>
            <a:ext cx="3836100" cy="4515716"/>
          </a:xfrm>
        </p:spPr>
        <p:txBody>
          <a:bodyPr/>
          <a:lstStyle/>
          <a:p>
            <a:r>
              <a:rPr lang="en-US" dirty="0" smtClean="0"/>
              <a:t>BOLD: Blood Oxygen Level Dependent Contrast</a:t>
            </a:r>
          </a:p>
          <a:p>
            <a:r>
              <a:rPr lang="en-US" dirty="0" smtClean="0"/>
              <a:t>A neuronal activity leads to</a:t>
            </a:r>
          </a:p>
          <a:p>
            <a:pPr lvl="1"/>
            <a:r>
              <a:rPr lang="en-US" dirty="0" smtClean="0"/>
              <a:t>Increase in Blood Flow</a:t>
            </a:r>
          </a:p>
          <a:p>
            <a:pPr lvl="1"/>
            <a:r>
              <a:rPr lang="en-US" dirty="0" smtClean="0"/>
              <a:t>Increase in Blood Volume</a:t>
            </a:r>
          </a:p>
          <a:p>
            <a:pPr lvl="1"/>
            <a:r>
              <a:rPr lang="en-US" dirty="0" smtClean="0"/>
              <a:t>Increase in oxygenation level (via overcompensating consumption)</a:t>
            </a:r>
          </a:p>
          <a:p>
            <a:r>
              <a:rPr lang="en-US" dirty="0" smtClean="0"/>
              <a:t>Finally: Increased T2* and Pixel intensity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48045" y="1422347"/>
            <a:ext cx="200025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8540" y="3265534"/>
            <a:ext cx="3645405" cy="28575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3000000" rev="0"/>
            </a:camera>
            <a:lightRig rig="threePt" dir="t"/>
          </a:scene3d>
          <a:sp3d z="444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39" y="4029696"/>
            <a:ext cx="797061" cy="793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urved Down Arrow 6"/>
          <p:cNvSpPr/>
          <p:nvPr/>
        </p:nvSpPr>
        <p:spPr bwMode="auto">
          <a:xfrm>
            <a:off x="548045" y="1246528"/>
            <a:ext cx="1668417" cy="607568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4107" y="6193245"/>
            <a:ext cx="270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r>
              <a:rPr lang="en-US" b="1" dirty="0" smtClean="0"/>
              <a:t>M</a:t>
            </a:r>
            <a:r>
              <a:rPr lang="en-US" dirty="0" smtClean="0"/>
              <a:t>R-tech </a:t>
            </a:r>
            <a:r>
              <a:rPr lang="en-US" b="1" dirty="0" err="1" smtClean="0"/>
              <a:t>A</a:t>
            </a:r>
            <a:r>
              <a:rPr lang="en-US" dirty="0" err="1" smtClean="0"/>
              <a:t>fffliated</a:t>
            </a:r>
            <a:r>
              <a:rPr lang="en-US" dirty="0" smtClean="0"/>
              <a:t> </a:t>
            </a:r>
            <a:r>
              <a:rPr lang="en-US" b="1" dirty="0" smtClean="0"/>
              <a:t>N</a:t>
            </a:r>
            <a:r>
              <a:rPr lang="en-US" dirty="0" smtClean="0"/>
              <a:t>erd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1241630" y="888592"/>
            <a:ext cx="1845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0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sym typeface="Webdings"/>
              </a:rPr>
              <a:t></a:t>
            </a:r>
            <a:endParaRPr lang="de-CH" sz="8000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861810" y="1222592"/>
            <a:ext cx="2703987" cy="4681683"/>
            <a:chOff x="2861810" y="1222592"/>
            <a:chExt cx="2703987" cy="4681683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62" t="32591" b="8591"/>
            <a:stretch/>
          </p:blipFill>
          <p:spPr bwMode="auto">
            <a:xfrm>
              <a:off x="3132821" y="4171853"/>
              <a:ext cx="2432976" cy="1732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50" t="15441" r="3716" b="35677"/>
            <a:stretch/>
          </p:blipFill>
          <p:spPr bwMode="auto">
            <a:xfrm>
              <a:off x="3086835" y="1222592"/>
              <a:ext cx="2221065" cy="2042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2861810" y="3280574"/>
              <a:ext cx="18452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8000" dirty="0" smtClean="0">
                  <a:ln>
                    <a:solidFill>
                      <a:schemeClr val="tx1"/>
                    </a:solidFill>
                  </a:ln>
                  <a:solidFill>
                    <a:srgbClr val="FFFF00"/>
                  </a:solidFill>
                  <a:sym typeface="Webdings"/>
                </a:rPr>
                <a:t></a:t>
              </a:r>
              <a:endParaRPr lang="de-CH" sz="80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48178" y="1338264"/>
            <a:ext cx="6023329" cy="5241517"/>
            <a:chOff x="2948178" y="1338264"/>
            <a:chExt cx="6023329" cy="5241517"/>
          </a:xfrm>
        </p:grpSpPr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948178" y="1338264"/>
              <a:ext cx="2110197" cy="2822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2090" y="4779150"/>
              <a:ext cx="3589417" cy="1800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2818326" y="1090115"/>
            <a:ext cx="6119159" cy="5129195"/>
            <a:chOff x="4003276" y="5591587"/>
            <a:chExt cx="7470928" cy="6262273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876" y="5591587"/>
              <a:ext cx="7434815" cy="2890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276" y="8482012"/>
              <a:ext cx="3733800" cy="3238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7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4704" y="8348660"/>
              <a:ext cx="3619500" cy="3505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7" name="Group 26" hidden="1"/>
          <p:cNvGrpSpPr/>
          <p:nvPr/>
        </p:nvGrpSpPr>
        <p:grpSpPr>
          <a:xfrm>
            <a:off x="2827008" y="1082224"/>
            <a:ext cx="6089580" cy="4813370"/>
            <a:chOff x="2827008" y="1082224"/>
            <a:chExt cx="6089580" cy="4813370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008" y="1082224"/>
              <a:ext cx="6089580" cy="4813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6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6278" y="3331451"/>
              <a:ext cx="2790310" cy="2512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1" name="Group 30" hidden="1"/>
          <p:cNvGrpSpPr/>
          <p:nvPr/>
        </p:nvGrpSpPr>
        <p:grpSpPr>
          <a:xfrm>
            <a:off x="2879949" y="1263234"/>
            <a:ext cx="5873456" cy="4859802"/>
            <a:chOff x="2818326" y="7074404"/>
            <a:chExt cx="7297809" cy="603833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897" y="7074404"/>
              <a:ext cx="7195238" cy="2790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8326" y="9864715"/>
              <a:ext cx="3743325" cy="324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0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1651" y="9864713"/>
              <a:ext cx="3549925" cy="324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71425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6 L -4.44444E-6 0.08056 L -4.44444E-6 -3.7037E-6 Z " pathEditMode="relative" ptsTypes="AAA">
                                      <p:cBhvr>
                                        <p:cTn id="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</a:t>
            </a:r>
            <a:r>
              <a:rPr lang="de-CH" dirty="0" smtClean="0"/>
              <a:t>ysIO </a:t>
            </a:r>
            <a:r>
              <a:rPr lang="en-US" dirty="0" smtClean="0"/>
              <a:t>Toolbox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2629"/>
            <a:ext cx="8439472" cy="5367411"/>
          </a:xfrm>
        </p:spPr>
        <p:txBody>
          <a:bodyPr/>
          <a:lstStyle/>
          <a:p>
            <a:r>
              <a:rPr lang="en-US" dirty="0" smtClean="0">
                <a:hlinkClick r:id="rId2" action="ppaction://hlinkfile"/>
              </a:rPr>
              <a:t>Demo…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Lars Kasper: A Toolbox to Correct Physiological Noise in </a:t>
            </a:r>
            <a:r>
              <a:rPr lang="en-US" dirty="0" smtClean="0"/>
              <a:t>fMRI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E89148-60A9-4802-9B1C-FAFE44768050}" type="slidenum">
              <a:rPr lang="de-CH" smtClean="0"/>
              <a:pPr/>
              <a:t>4</a:t>
            </a:fld>
            <a:endParaRPr lang="de-CH" dirty="0"/>
          </a:p>
        </p:txBody>
      </p:sp>
      <p:grpSp>
        <p:nvGrpSpPr>
          <p:cNvPr id="16" name="Group 15"/>
          <p:cNvGrpSpPr/>
          <p:nvPr/>
        </p:nvGrpSpPr>
        <p:grpSpPr>
          <a:xfrm>
            <a:off x="5004048" y="980728"/>
            <a:ext cx="4068812" cy="3456384"/>
            <a:chOff x="5004048" y="980728"/>
            <a:chExt cx="4068812" cy="345638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980728"/>
              <a:ext cx="3600000" cy="318620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  <a:extLst/>
          </p:spPr>
        </p:pic>
        <p:sp>
          <p:nvSpPr>
            <p:cNvPr id="6" name="TextBox 5"/>
            <p:cNvSpPr txBox="1"/>
            <p:nvPr/>
          </p:nvSpPr>
          <p:spPr>
            <a:xfrm>
              <a:off x="5647321" y="1052736"/>
              <a:ext cx="2313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SCANPHYSLOG.log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6350" y="4005064"/>
              <a:ext cx="22365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One line every 2 </a:t>
              </a:r>
              <a:r>
                <a:rPr lang="en-US" i="1" dirty="0" err="1" smtClean="0"/>
                <a:t>ms</a:t>
              </a:r>
              <a:endParaRPr lang="de-CH" i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16216" y="3934410"/>
              <a:ext cx="677108" cy="502702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3200" b="1" dirty="0" smtClean="0"/>
                <a:t>…</a:t>
              </a:r>
              <a:endParaRPr lang="de-CH" sz="3200" b="1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r="8149"/>
          <a:stretch/>
        </p:blipFill>
        <p:spPr bwMode="auto">
          <a:xfrm>
            <a:off x="445448" y="1640665"/>
            <a:ext cx="7438920" cy="4422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4349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PhysIO</a:t>
            </a:r>
            <a:r>
              <a:rPr lang="en-US" dirty="0" smtClean="0"/>
              <a:t> Toolbox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Lars Kasper: A Toolbox to Correct Physiological Noise in </a:t>
            </a:r>
            <a:r>
              <a:rPr lang="en-US" dirty="0" smtClean="0"/>
              <a:t>fMRI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E89148-60A9-4802-9B1C-FAFE44768050}" type="slidenum">
              <a:rPr lang="de-CH" smtClean="0"/>
              <a:pPr/>
              <a:t>5</a:t>
            </a:fld>
            <a:endParaRPr lang="de-CH" dirty="0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4624" y="1020126"/>
            <a:ext cx="10800000" cy="5361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0" t="4211" r="46255" b="7544"/>
          <a:stretch/>
        </p:blipFill>
        <p:spPr bwMode="auto">
          <a:xfrm>
            <a:off x="1764288" y="983541"/>
            <a:ext cx="5400000" cy="5253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8909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Details….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38625" y="6577013"/>
            <a:ext cx="4905375" cy="277812"/>
          </a:xfrm>
        </p:spPr>
        <p:txBody>
          <a:bodyPr/>
          <a:lstStyle/>
          <a:p>
            <a:r>
              <a:rPr lang="en-US" smtClean="0"/>
              <a:t>Lars Kasper: A Toolbox to Correct Physiological Noise in fMRI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548563" y="6577013"/>
            <a:ext cx="1595437" cy="277812"/>
          </a:xfrm>
        </p:spPr>
        <p:txBody>
          <a:bodyPr/>
          <a:lstStyle/>
          <a:p>
            <a:fld id="{B5E89148-60A9-4802-9B1C-FAFE44768050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84716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PhysIO</a:t>
            </a:r>
            <a:r>
              <a:rPr lang="en-US" dirty="0" smtClean="0"/>
              <a:t> Toolbox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Lars Kasper: A Toolbox to Correct Physiological Noise in </a:t>
            </a:r>
            <a:r>
              <a:rPr lang="en-US" dirty="0" smtClean="0"/>
              <a:t>fMRI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E89148-60A9-4802-9B1C-FAFE44768050}" type="slidenum">
              <a:rPr lang="de-CH" smtClean="0"/>
              <a:pPr/>
              <a:t>7</a:t>
            </a:fld>
            <a:endParaRPr lang="de-CH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124744"/>
            <a:ext cx="10080000" cy="500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8129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Heartbeat Phase Estimation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82629"/>
            <a:ext cx="8655496" cy="5367411"/>
          </a:xfrm>
        </p:spPr>
        <p:txBody>
          <a:bodyPr/>
          <a:lstStyle/>
          <a:p>
            <a:r>
              <a:rPr lang="en-US" dirty="0" smtClean="0"/>
              <a:t>Heartbeat Phases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Lars Kasper: A Toolbox to Correct Physiological Noise in fMRI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E89148-60A9-4802-9B1C-FAFE44768050}" type="slidenum">
              <a:rPr lang="de-CH" smtClean="0"/>
              <a:pPr/>
              <a:t>8</a:t>
            </a:fld>
            <a:endParaRPr lang="de-CH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540487"/>
            <a:ext cx="10081120" cy="268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-377228" y="4005063"/>
            <a:ext cx="10061796" cy="24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64088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Respiratory Phase Estimation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82629"/>
            <a:ext cx="8655496" cy="5367411"/>
          </a:xfrm>
        </p:spPr>
        <p:txBody>
          <a:bodyPr/>
          <a:lstStyle/>
          <a:p>
            <a:r>
              <a:rPr lang="en-US" dirty="0" smtClean="0"/>
              <a:t>Respiratory Ballistic Histogram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Lars Kasper: A Toolbox to Correct Physiological Noise in fMRI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E89148-60A9-4802-9B1C-FAFE44768050}" type="slidenum">
              <a:rPr lang="de-CH" smtClean="0"/>
              <a:pPr/>
              <a:t>9</a:t>
            </a:fld>
            <a:endParaRPr lang="de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432" y="1340768"/>
            <a:ext cx="10080000" cy="500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2864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BT-TALK-TEMPLATE-VERSION1-2_ETHLightFont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311</Words>
  <Application>Microsoft Office PowerPoint</Application>
  <PresentationFormat>On-screen Show (4:3)</PresentationFormat>
  <Paragraphs>63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IBT-TALK-TEMPLATE-VERSION1-2_ETHLightFont</vt:lpstr>
      <vt:lpstr>Introduction to the PhysIO Toolbox</vt:lpstr>
      <vt:lpstr>Intro: fMRI</vt:lpstr>
      <vt:lpstr>To BOLDly go where no MAN* has gone before</vt:lpstr>
      <vt:lpstr>PhysIO Toolbox</vt:lpstr>
      <vt:lpstr>PhysIO Toolbox</vt:lpstr>
      <vt:lpstr>Details….</vt:lpstr>
      <vt:lpstr>PhysIO Toolbox</vt:lpstr>
      <vt:lpstr>Heartbeat Phase Estimation</vt:lpstr>
      <vt:lpstr>Respiratory Phase Estimation</vt:lpstr>
      <vt:lpstr>What else? 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Physiological Noise and Sensitiy Enhancement for BOLD fMRI</dc:title>
  <dc:creator>Markus Weiger</dc:creator>
  <cp:lastModifiedBy>Lars Kasper</cp:lastModifiedBy>
  <cp:revision>36</cp:revision>
  <cp:lastPrinted>2009-07-28T13:35:30Z</cp:lastPrinted>
  <dcterms:created xsi:type="dcterms:W3CDTF">2012-10-01T13:08:44Z</dcterms:created>
  <dcterms:modified xsi:type="dcterms:W3CDTF">2013-04-03T09:59:12Z</dcterms:modified>
</cp:coreProperties>
</file>