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2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34eee512_1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2a34eee51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define our project as a classification problem. For our project we implement 2 methods and compare the performance. One of our methods we use is Keras model. Another is CNN</a:t>
            </a:r>
            <a:endParaRPr i="0" sz="1200" u="none" cap="none" strike="noStrike">
              <a:solidFill>
                <a:srgbClr val="000000"/>
              </a:solidFill>
            </a:endParaRPr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3c7a73ea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a3c7a73e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b="0" i="0" sz="7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1154955" y="4800587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6" name="Google Shape;76;p11"/>
          <p:cNvSpPr/>
          <p:nvPr>
            <p:ph idx="2" type="pic"/>
          </p:nvPr>
        </p:nvSpPr>
        <p:spPr>
          <a:xfrm>
            <a:off x="1154954" y="685800"/>
            <a:ext cx="8825657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1154955" y="5367325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1930400" y="3771173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small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2" type="body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3050"/>
              <a:buFont typeface="Arial"/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9330489" y="2613786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3050"/>
              <a:buFont typeface="Arial"/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1154954" y="477738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3" type="body"/>
          </p:nvPr>
        </p:nvSpPr>
        <p:spPr>
          <a:xfrm>
            <a:off x="3883658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4" type="body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5" type="body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6" type="body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10" name="Google Shape;110;p15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Google Shape;118;p16"/>
          <p:cNvSpPr/>
          <p:nvPr>
            <p:ph idx="2" type="pic"/>
          </p:nvPr>
        </p:nvSpPr>
        <p:spPr>
          <a:xfrm>
            <a:off x="652462" y="2209800"/>
            <a:ext cx="2940049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3" type="body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4" type="body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Google Shape;121;p16"/>
          <p:cNvSpPr/>
          <p:nvPr>
            <p:ph idx="5" type="pic"/>
          </p:nvPr>
        </p:nvSpPr>
        <p:spPr>
          <a:xfrm>
            <a:off x="3889373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6" type="body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7" type="body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Google Shape;124;p16"/>
          <p:cNvSpPr/>
          <p:nvPr>
            <p:ph idx="8" type="pic"/>
          </p:nvPr>
        </p:nvSpPr>
        <p:spPr>
          <a:xfrm>
            <a:off x="7124699" y="2209800"/>
            <a:ext cx="29321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9" type="body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26" name="Google Shape;126;p16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6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 rot="5400000">
            <a:off x="3478842" y="-322612"/>
            <a:ext cx="4195480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38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 rot="5400000">
            <a:off x="6267450" y="2466974"/>
            <a:ext cx="582612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 rot="5400000">
            <a:off x="1679573" y="-139698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38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38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38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5654492" y="2056091"/>
            <a:ext cx="4396340" cy="42002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38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103312" y="1905000"/>
            <a:ext cx="43963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38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38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154953" y="1447800"/>
            <a:ext cx="340106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38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1154953" y="3129280"/>
            <a:ext cx="3401062" cy="2895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6949546" y="1143000"/>
            <a:ext cx="3200399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1154954" y="3657600"/>
            <a:ext cx="508497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4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8609011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274"/>
                </a:srgbClr>
              </a:gs>
              <a:gs pos="36000">
                <a:srgbClr val="4CB9C3">
                  <a:alpha val="5490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1" y="0"/>
            <a:ext cx="1603386" cy="114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38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rive.google.com/drive/u/0/folders/0ByI3HUPpfaaQZXNNdVBJcGZvUF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11.jpg"/><Relationship Id="rId7" Type="http://schemas.openxmlformats.org/officeDocument/2006/relationships/image" Target="../media/image10.jpg"/><Relationship Id="rId8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ctrTitle"/>
          </p:nvPr>
        </p:nvSpPr>
        <p:spPr>
          <a:xfrm>
            <a:off x="1154954" y="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Facial Makeup Recognition Using Machine Learning Techniques</a:t>
            </a:r>
            <a:endParaRPr b="0" i="0" sz="36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p19"/>
          <p:cNvSpPr txBox="1"/>
          <p:nvPr>
            <p:ph idx="1" type="subTitle"/>
          </p:nvPr>
        </p:nvSpPr>
        <p:spPr>
          <a:xfrm>
            <a:off x="1154954" y="4777380"/>
            <a:ext cx="8825657" cy="1499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5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EFD37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Mengshu Sun, Mo Han, Yaofei Wang, Zhilan Li</a:t>
            </a:r>
            <a:endParaRPr b="0" i="0" sz="2000" u="none" cap="none" strike="noStrike">
              <a:solidFill>
                <a:srgbClr val="EFD37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375"/>
              <a:buFont typeface="Noto Sans Symbols"/>
              <a:buNone/>
            </a:pPr>
            <a:r>
              <a:rPr b="0" i="0" lang="en-US" sz="15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EECE 5644 – Machine Learning And Pattern Recognition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375"/>
              <a:buFont typeface="Noto Sans Symbols"/>
              <a:buNone/>
            </a:pPr>
            <a:r>
              <a:rPr lang="en-US" sz="1500"/>
              <a:t>Dr. Deniz Ergodmus and </a:t>
            </a:r>
            <a:r>
              <a:rPr b="0" i="0" lang="en-US" sz="15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Dr. Jennifer Dy</a:t>
            </a:r>
            <a:endParaRPr b="0" i="0" sz="1500" u="none" cap="none" strike="noStrike">
              <a:solidFill>
                <a:srgbClr val="86D1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325"/>
              <a:buFont typeface="Noto Sans Symbols"/>
              <a:buNone/>
            </a:pPr>
            <a:r>
              <a:rPr b="0" i="0" lang="en-US" sz="13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December 07, 2017</a:t>
            </a:r>
            <a:endParaRPr b="0" i="0" sz="1300" u="none" cap="none" strike="noStrike">
              <a:solidFill>
                <a:srgbClr val="86D1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874260" y="419343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1103300" y="2052919"/>
            <a:ext cx="89466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Comparison with </a:t>
            </a:r>
            <a:r>
              <a:rPr lang="en-US"/>
              <a:t>VGG16 and CNN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1103300" y="2685925"/>
            <a:ext cx="99066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Trained CNN did not provide satisfactory results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lang="en-US">
                <a:solidFill>
                  <a:srgbClr val="FFFFFF"/>
                </a:solidFill>
              </a:rPr>
              <a:t>Compare both model, we prefer to use VGG16 model instead of CNN due to high performance and low error rate.</a:t>
            </a:r>
            <a:endParaRPr sz="1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>
                <a:solidFill>
                  <a:srgbClr val="FFFFFF"/>
                </a:solidFill>
              </a:rPr>
              <a:t>Allows for easy and fast prototyping</a:t>
            </a:r>
            <a:r>
              <a:rPr lang="en-US" sz="1100">
                <a:solidFill>
                  <a:srgbClr val="404040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   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/>
              <a:t>developed with a focus on enabling fast experimentation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>
                <a:solidFill>
                  <a:srgbClr val="FFFFFF"/>
                </a:solidFill>
              </a:rPr>
              <a:t>Supports both convolutional networks and recurrent networks    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784875" y="497775"/>
            <a:ext cx="8368200" cy="12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lang="en-US" sz="4200">
                <a:solidFill>
                  <a:schemeClr val="lt2"/>
                </a:solidFill>
              </a:rPr>
              <a:t>See</a:t>
            </a:r>
            <a:r>
              <a:rPr lang="en-US"/>
              <a:t>  </a:t>
            </a:r>
            <a:r>
              <a:rPr lang="en-US" sz="4200">
                <a:solidFill>
                  <a:schemeClr val="lt2"/>
                </a:solidFill>
              </a:rPr>
              <a:t>results</a:t>
            </a:r>
            <a:endParaRPr sz="4200">
              <a:solidFill>
                <a:schemeClr val="lt2"/>
              </a:solidFill>
            </a:endParaRPr>
          </a:p>
        </p:txBody>
      </p:sp>
      <p:pic>
        <p:nvPicPr>
          <p:cNvPr id="219" name="Google Shape;2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500" y="1879975"/>
            <a:ext cx="2574449" cy="36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3925" y="1902575"/>
            <a:ext cx="2821742" cy="36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1935325" y="5448000"/>
            <a:ext cx="4094700" cy="12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lang="en-US" sz="1800">
                <a:solidFill>
                  <a:schemeClr val="lt2"/>
                </a:solidFill>
              </a:rPr>
              <a:t>1.jpg</a:t>
            </a:r>
            <a:endParaRPr sz="1800">
              <a:solidFill>
                <a:schemeClr val="lt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lang="en-US" sz="1800">
                <a:solidFill>
                  <a:schemeClr val="lt2"/>
                </a:solidFill>
              </a:rPr>
              <a:t>with makeup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22" name="Google Shape;222;p29"/>
          <p:cNvSpPr txBox="1"/>
          <p:nvPr>
            <p:ph idx="1" type="body"/>
          </p:nvPr>
        </p:nvSpPr>
        <p:spPr>
          <a:xfrm>
            <a:off x="6428100" y="5448000"/>
            <a:ext cx="4094700" cy="12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lang="en-US" sz="1800">
                <a:solidFill>
                  <a:schemeClr val="lt2"/>
                </a:solidFill>
              </a:rPr>
              <a:t>2</a:t>
            </a:r>
            <a:r>
              <a:rPr lang="en-US" sz="1800">
                <a:solidFill>
                  <a:schemeClr val="lt2"/>
                </a:solidFill>
              </a:rPr>
              <a:t>.jpg</a:t>
            </a:r>
            <a:endParaRPr sz="1800">
              <a:solidFill>
                <a:schemeClr val="lt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lang="en-US" sz="1800">
                <a:solidFill>
                  <a:schemeClr val="lt2"/>
                </a:solidFill>
              </a:rPr>
              <a:t>without makeup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Outcomes</a:t>
            </a:r>
            <a:endParaRPr/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1103300" y="2052919"/>
            <a:ext cx="89466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Things we got from working on this project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1103300" y="2685925"/>
            <a:ext cx="94944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/>
              <a:t>How to abstract a practical problem into a machine learning problem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gathering and </a:t>
            </a:r>
            <a:r>
              <a:rPr lang="en-US"/>
              <a:t>preprocessing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/>
              <a:t>How to build a c</a:t>
            </a:r>
            <a:r>
              <a:rPr lang="en-US">
                <a:solidFill>
                  <a:srgbClr val="FFFFFF"/>
                </a:solidFill>
              </a:rPr>
              <a:t>omplete neural network using Keras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/>
              <a:t>How to adjust CNN parameters to get higher accuracy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/>
              <a:t>How to save and load trained model to predict new input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/>
              <a:t>Trained model can be applied in makeup suggestion or recognition</a:t>
            </a:r>
            <a:endParaRPr/>
          </a:p>
        </p:txBody>
      </p:sp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1103300" y="4996155"/>
            <a:ext cx="89466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code available in </a:t>
            </a:r>
            <a:r>
              <a:rPr lang="en-US"/>
              <a:t>Google Drive</a:t>
            </a: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https://drive.google.com/drive/u/0/folders/0ByI3HUPpfaaQZXNNdVBJcGZvUFU</a:t>
            </a:r>
            <a:endParaRPr>
              <a:solidFill>
                <a:srgbClr val="FFFFFF"/>
              </a:solidFill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Overview</a:t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24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 distribution</a:t>
            </a:r>
            <a:r>
              <a:rPr lang="en-US" sz="2400"/>
              <a:t>  </a:t>
            </a:r>
            <a:endParaRPr sz="2400"/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2400"/>
              <a:buFont typeface="Noto Sans Symbols"/>
              <a:buChar char="▶"/>
            </a:pPr>
            <a:r>
              <a:rPr lang="en-US" sz="2400"/>
              <a:t>Introduction</a:t>
            </a:r>
            <a:endParaRPr sz="2400"/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24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 Output Data</a:t>
            </a:r>
            <a:endParaRPr sz="2400"/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24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Neural Network Models</a:t>
            </a:r>
            <a:endParaRPr sz="2400"/>
          </a:p>
          <a:p>
            <a:pPr indent="-289561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2400"/>
              <a:buFont typeface="Noto Sans Symbols"/>
              <a:buChar char="▶"/>
            </a:pPr>
            <a:r>
              <a:rPr lang="en-US" sz="2400"/>
              <a:t>CNN</a:t>
            </a:r>
            <a:endParaRPr sz="2400"/>
          </a:p>
          <a:p>
            <a:pPr indent="-289561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2400"/>
              <a:buFont typeface="Noto Sans Symbols"/>
              <a:buChar char="▶"/>
            </a:pPr>
            <a:r>
              <a:rPr lang="en-US" sz="2400"/>
              <a:t>VGG 16</a:t>
            </a:r>
            <a:endParaRPr sz="2400"/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2400"/>
              <a:buFont typeface="Noto Sans Symbols"/>
              <a:buChar char="▶"/>
            </a:pPr>
            <a:r>
              <a:rPr lang="en-US" sz="2400"/>
              <a:t>Conclusion</a:t>
            </a:r>
            <a:endParaRPr sz="2400"/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24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</a:t>
            </a:r>
            <a:endParaRPr sz="2400"/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2400"/>
              <a:buFont typeface="Noto Sans Symbols"/>
              <a:buChar char="▶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Outcomes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 Distribution</a:t>
            </a:r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1103312" y="2052917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Mengshu Sun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</a:t>
            </a:r>
            <a:r>
              <a:rPr lang="en-US"/>
              <a:t>customize</a:t>
            </a: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train the VGG-16 model; </a:t>
            </a:r>
            <a:r>
              <a:rPr lang="en-US"/>
              <a:t>improve the model and do data augmentation to improve the performance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 Han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build the parser to load image into the CNN, and preproce</a:t>
            </a:r>
            <a:r>
              <a:rPr lang="en-US"/>
              <a:t>ss the data into the form can be trained; write prediction code to evaluate the model output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Yaofei Wang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bui</a:t>
            </a:r>
            <a:r>
              <a:rPr lang="en-US"/>
              <a:t>ld CNN model; tune hyperparameters of each layer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Zhilan Li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</a:t>
            </a:r>
            <a:r>
              <a:rPr lang="en-US"/>
              <a:t>extract input data and makeup images; Setup and write the research paper; reviewed and edited paper and presentation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Century Gothic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1104275" y="1331249"/>
            <a:ext cx="8946600" cy="47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lang="en-US"/>
              <a:t>Motivation: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Have a deeper understanding on how neural networks work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Current focus on this topic by research and industry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Interesting project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Abstract: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>
                <a:solidFill>
                  <a:srgbClr val="FFFFFF"/>
                </a:solidFill>
              </a:rPr>
              <a:t>Our goal is to determine the presence or absence of makeup in facial images by image recognition techniques.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Char char="▶"/>
            </a:pPr>
            <a:r>
              <a:rPr lang="en-US">
                <a:solidFill>
                  <a:srgbClr val="FFFFFF"/>
                </a:solidFill>
              </a:rPr>
              <a:t>we solve it first utilising CNN built by ourselves, and then using VGG 16 which has better results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 Data and Output Data</a:t>
            </a:r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700" y="3994297"/>
            <a:ext cx="1507775" cy="23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4101" y="3994296"/>
            <a:ext cx="1605811" cy="23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9521" y="3994296"/>
            <a:ext cx="1723753" cy="235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5674" y="3994297"/>
            <a:ext cx="1798509" cy="235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36579" y="3994297"/>
            <a:ext cx="1605800" cy="2323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894775" y="3994296"/>
            <a:ext cx="1440522" cy="232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1025000" y="1234725"/>
            <a:ext cx="8873400" cy="26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Mak</a:t>
            </a:r>
            <a:r>
              <a:rPr lang="en-US"/>
              <a:t>eup images are loaded and divided into train dataset (80%) and test dataset (20%).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Input data is RGB images, which are labeled with ‘makeup’ and ‘no makeup’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First load image, transform different size of images into a uniform size, and then parse them into the network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646098" y="452725"/>
            <a:ext cx="109656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Century Gothic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CNN- Convolutional Neural Network</a:t>
            </a:r>
            <a:endParaRPr/>
          </a:p>
        </p:txBody>
      </p:sp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850" y="1415900"/>
            <a:ext cx="6472850" cy="47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646100" y="1853125"/>
            <a:ext cx="52965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/>
              <a:t>Convolutional Layer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/>
              <a:t>Pooling Layer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/>
              <a:t>Normalization Layer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/>
              <a:t>Fully-connected Layer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VGG16</a:t>
            </a: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/>
              <a:t>Architecture</a:t>
            </a:r>
            <a:endParaRPr/>
          </a:p>
        </p:txBody>
      </p:sp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3000" y="748924"/>
            <a:ext cx="2817400" cy="590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646100" y="1982900"/>
            <a:ext cx="52965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/>
              <a:t>We refer to the VGG16 architecture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n-US"/>
              <a:t>better accuracy compared to the CNN we built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/>
              <a:t>5 convolutional blocks and 1 fully-connected block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n-US"/>
              <a:t>zero padding, batch normalization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dropout, regularization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/>
              <a:t>The input and output shapes are specified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n-US"/>
              <a:t>two classes</a:t>
            </a:r>
            <a:endParaRPr/>
          </a:p>
        </p:txBody>
      </p:sp>
      <p:sp>
        <p:nvSpPr>
          <p:cNvPr id="193" name="Google Shape;193;p25"/>
          <p:cNvSpPr txBox="1"/>
          <p:nvPr/>
        </p:nvSpPr>
        <p:spPr>
          <a:xfrm>
            <a:off x="5795925" y="1982900"/>
            <a:ext cx="3000000" cy="4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e.g., block 1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-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-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-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MaxPooling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improve the performance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-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ZeroPadding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-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-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BatchNormalization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-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ZeroPadding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-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-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BatchNormalization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-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MaxPoolling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639450" y="1224200"/>
            <a:ext cx="10913100" cy="5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/>
              <a:t>Create mode</a:t>
            </a:r>
            <a:r>
              <a:rPr lang="en-US"/>
              <a:t>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/>
              <a:t>Compile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-US">
                <a:solidFill>
                  <a:srgbClr val="FFFFFF"/>
                </a:solidFill>
              </a:rPr>
              <a:t>choose ‘Adam’ as the optimizer, set the learning rate to 0.0001</a:t>
            </a:r>
            <a:endParaRPr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-US">
                <a:solidFill>
                  <a:srgbClr val="FFFFFF"/>
                </a:solidFill>
              </a:rPr>
              <a:t>the loss function is ‘categorical_crossentropy’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/>
              <a:t>Train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-US">
                <a:solidFill>
                  <a:srgbClr val="FFFFFF"/>
                </a:solidFill>
              </a:rPr>
              <a:t>fit: use the original training dataset, 30 epochs</a:t>
            </a:r>
            <a:endParaRPr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-US">
                <a:solidFill>
                  <a:srgbClr val="FFFFFF"/>
                </a:solidFill>
              </a:rPr>
              <a:t>fit_generator: do data augmentation on the training set, including rotation, width/height shift, shearing angle, zooming, etc., 10 epochs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/>
              <a:t>Test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n-US"/>
              <a:t>evaluate the accuracy of using fit and fit_generator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/>
              <a:t>Save model</a:t>
            </a:r>
            <a:endParaRPr/>
          </a:p>
        </p:txBody>
      </p:sp>
      <p:sp>
        <p:nvSpPr>
          <p:cNvPr id="199" name="Google Shape;199;p26"/>
          <p:cNvSpPr txBox="1"/>
          <p:nvPr>
            <p:ph type="title"/>
          </p:nvPr>
        </p:nvSpPr>
        <p:spPr>
          <a:xfrm>
            <a:off x="978675" y="314225"/>
            <a:ext cx="4914000" cy="1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Keras</a:t>
            </a:r>
            <a:r>
              <a:rPr b="0" i="0" lang="en-US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/>
              <a:t>Model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1103312" y="1416767"/>
            <a:ext cx="8946600" cy="41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CNN acc: 46%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VGG16 acc: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300" y="3169206"/>
            <a:ext cx="3468100" cy="30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