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  <p:sldMasterId id="2147483654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embeddedFontLs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Nunito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4216CA-0A04-4BF4-B198-1D8B0BF70460}">
  <a:tblStyle styleId="{194216CA-0A04-4BF4-B198-1D8B0BF7046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3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990600" y="5246166"/>
            <a:ext cx="10515600" cy="137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04800" algn="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990600" y="2622733"/>
            <a:ext cx="10515600" cy="2213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Georgia"/>
              <a:buNone/>
              <a:defRPr sz="3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2"/>
          </p:nvPr>
        </p:nvSpPr>
        <p:spPr>
          <a:xfrm>
            <a:off x="990600" y="1269820"/>
            <a:ext cx="10515600" cy="99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252610"/>
            <a:ext cx="10515600" cy="4620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003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003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843280" y="915353"/>
            <a:ext cx="10510520" cy="0"/>
          </a:xfrm>
          <a:prstGeom prst="straightConnector1">
            <a:avLst/>
          </a:prstGeom>
          <a:noFill/>
          <a:ln w="9525" cap="flat" cmpd="sng">
            <a:solidFill>
              <a:srgbClr val="DF921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812810" y="396255"/>
            <a:ext cx="10566399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38200" y="1257305"/>
            <a:ext cx="5181600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003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003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843280" y="915353"/>
            <a:ext cx="10510520" cy="0"/>
          </a:xfrm>
          <a:prstGeom prst="straightConnector1">
            <a:avLst/>
          </a:prstGeom>
          <a:noFill/>
          <a:ln w="9525" cap="flat" cmpd="sng">
            <a:solidFill>
              <a:srgbClr val="DF921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812810" y="396255"/>
            <a:ext cx="10566399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6197600" y="1257305"/>
            <a:ext cx="5181600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003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003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4"/>
          </p:nvPr>
        </p:nvSpPr>
        <p:spPr>
          <a:xfrm>
            <a:off x="114300" y="6477000"/>
            <a:ext cx="11252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39789" y="125730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6196015" y="125730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843280" y="915353"/>
            <a:ext cx="10510520" cy="0"/>
          </a:xfrm>
          <a:prstGeom prst="straightConnector1">
            <a:avLst/>
          </a:prstGeom>
          <a:noFill/>
          <a:ln w="9525" cap="flat" cmpd="sng">
            <a:solidFill>
              <a:srgbClr val="DF921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812810" y="396255"/>
            <a:ext cx="10566399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4"/>
          </p:nvPr>
        </p:nvSpPr>
        <p:spPr>
          <a:xfrm>
            <a:off x="838200" y="2247901"/>
            <a:ext cx="5181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003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003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5"/>
          </p:nvPr>
        </p:nvSpPr>
        <p:spPr>
          <a:xfrm>
            <a:off x="6197600" y="2247900"/>
            <a:ext cx="5181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003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003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6"/>
          </p:nvPr>
        </p:nvSpPr>
        <p:spPr>
          <a:xfrm>
            <a:off x="114300" y="6477000"/>
            <a:ext cx="11252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hape 41"/>
          <p:cNvCxnSpPr/>
          <p:nvPr/>
        </p:nvCxnSpPr>
        <p:spPr>
          <a:xfrm>
            <a:off x="843280" y="915353"/>
            <a:ext cx="10510520" cy="0"/>
          </a:xfrm>
          <a:prstGeom prst="straightConnector1">
            <a:avLst/>
          </a:prstGeom>
          <a:noFill/>
          <a:ln w="9525" cap="flat" cmpd="sng">
            <a:solidFill>
              <a:srgbClr val="DF921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12810" y="396255"/>
            <a:ext cx="10566399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114300" y="6477000"/>
            <a:ext cx="11252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HMSGriffi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770434">
            <a:off x="3246440" y="1004890"/>
            <a:ext cx="5888037" cy="5888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0" y="928124"/>
            <a:ext cx="12192000" cy="5943600"/>
          </a:xfrm>
          <a:prstGeom prst="rect">
            <a:avLst/>
          </a:prstGeom>
          <a:solidFill>
            <a:srgbClr val="D3D3C9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Shape 12" descr="HMSLogo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82787" y="274639"/>
            <a:ext cx="1538288" cy="4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09971" y="170209"/>
            <a:ext cx="1985268" cy="661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059" y="74295"/>
            <a:ext cx="779976" cy="77997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0" y="6510867"/>
            <a:ext cx="12192000" cy="364066"/>
          </a:xfrm>
          <a:prstGeom prst="rect">
            <a:avLst/>
          </a:prstGeom>
          <a:solidFill>
            <a:srgbClr val="D3D3C9">
              <a:alpha val="49411"/>
            </a:srgbClr>
          </a:solidFill>
          <a:ln w="9525" cap="flat" cmpd="sng">
            <a:solidFill>
              <a:srgbClr val="B7B7B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93939"/>
                </a:solidFill>
                <a:latin typeface="Calibri"/>
                <a:ea typeface="Calibri"/>
                <a:cs typeface="Calibri"/>
                <a:sym typeface="Calibri"/>
              </a:rPr>
              <a:t>Novel approaches for hybrid MRI-ultrasound – Frank Preiswerk                                                           			</a:t>
            </a:r>
            <a:endParaRPr sz="1600" b="0" i="0" u="none" strike="noStrike" cap="none">
              <a:solidFill>
                <a:srgbClr val="3939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/>
          <p:nvPr/>
        </p:nvSpPr>
        <p:spPr>
          <a:xfrm>
            <a:off x="11231027" y="6542088"/>
            <a:ext cx="1187221" cy="34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56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400" b="0" i="0" u="none" strike="noStrike" cap="none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 / 51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121750" y="4806186"/>
            <a:ext cx="10833000" cy="20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     Yaofei Wang   			           Zhuoyu Han        wang.yaof@husky.neu.edu   han.zhu@husky.neu.edu</a:t>
            </a:r>
            <a:endParaRPr sz="2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	   		           EECE5642 -Data Visualization</a:t>
            </a:r>
            <a:endParaRPr sz="1800" b="0" i="0" u="none" strike="noStrike" cap="none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   2018.04.12</a:t>
            </a:r>
            <a:endParaRPr sz="1800" b="0" i="0" u="none" strike="noStrike" cap="none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8288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52400" y="1451707"/>
            <a:ext cx="11877040" cy="13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Georgia"/>
              <a:buNone/>
            </a:pPr>
            <a:r>
              <a:rPr lang="en-US" sz="52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Identify Local Popular Entertainment </a:t>
            </a:r>
            <a:endParaRPr sz="5200" b="0" i="0" u="none" strike="noStrike" cap="non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Georgia"/>
              <a:buNone/>
            </a:pPr>
            <a:r>
              <a:rPr lang="en-US" sz="52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with Yelp data</a:t>
            </a:r>
            <a:endParaRPr sz="5200" b="0" i="0" u="none" strike="noStrike" cap="non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1" name="Shape 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0" y="0"/>
            <a:ext cx="12193776" cy="9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70400"/>
            <a:ext cx="4582675" cy="84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523825"/>
            <a:ext cx="12192000" cy="3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838200" y="1252610"/>
            <a:ext cx="10515600" cy="46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Source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Visualization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Challenges &amp; Future work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812810" y="396255"/>
            <a:ext cx="105663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en-US" sz="3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Outline</a:t>
            </a:r>
            <a:endParaRPr sz="3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523825"/>
            <a:ext cx="12192000" cy="3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3"/>
          </p:nvPr>
        </p:nvSpPr>
        <p:spPr>
          <a:xfrm>
            <a:off x="628649" y="1257300"/>
            <a:ext cx="6906684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travelling in another city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—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restaurant?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gift shop?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museum?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Anyway, the best place to have fun!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10" y="396255"/>
            <a:ext cx="10566399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4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7525" y="2538050"/>
            <a:ext cx="5405926" cy="336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523825"/>
            <a:ext cx="12192000" cy="3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812810" y="396255"/>
            <a:ext cx="105663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en-US" sz="3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Outline</a:t>
            </a:r>
            <a:endParaRPr sz="3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523825"/>
            <a:ext cx="12192000" cy="3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43855"/>
            <a:ext cx="11887201" cy="2563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3600" y="5283972"/>
            <a:ext cx="18097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36325" y="4180751"/>
            <a:ext cx="3237050" cy="216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5283972"/>
            <a:ext cx="6944176" cy="8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628650" y="1619250"/>
            <a:ext cx="6421500" cy="11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1066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812810" y="396255"/>
            <a:ext cx="105663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Source: Yelp Dataset</a:t>
            </a:r>
            <a:endParaRPr sz="4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812810" y="5434099"/>
            <a:ext cx="7744780" cy="33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https://www.kaggle.com/yelp-dataset/yelp-dataset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523825"/>
            <a:ext cx="12192000" cy="3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812810" y="1132656"/>
            <a:ext cx="84780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trove of reviews, businesses, users, tips and check-in data</a:t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811702" y="1848678"/>
            <a:ext cx="5814392" cy="17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total, there are: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5,200,000 user reviews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Information on 174,000 businesses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spans 11 metropolitan areas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1" name="Shape 91"/>
          <p:cNvGraphicFramePr/>
          <p:nvPr/>
        </p:nvGraphicFramePr>
        <p:xfrm>
          <a:off x="987849" y="356910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{194216CA-0A04-4BF4-B198-1D8B0BF70460}</a:tableStyleId>
              </a:tblPr>
              <a:tblGrid>
                <a:gridCol w="144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Selected Features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Business ID, name, address, city, state, postal code ,  latitude , longitude, stars, review count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categories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3"/>
          </p:nvPr>
        </p:nvSpPr>
        <p:spPr>
          <a:xfrm>
            <a:off x="885682" y="1657032"/>
            <a:ext cx="3308631" cy="3004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Criterion: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business within U.S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each state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Highest stars -&gt; most customer reviews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Representative label for each category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Appropriate icon for each icon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52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812810" y="396255"/>
            <a:ext cx="10566399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 sz="4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523825"/>
            <a:ext cx="12192000" cy="3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812810" y="1066939"/>
            <a:ext cx="710867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Implemented by Python</a:t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 l="19483" t="21014" r="17825" b="5778"/>
          <a:stretch/>
        </p:blipFill>
        <p:spPr>
          <a:xfrm>
            <a:off x="4099891" y="1066939"/>
            <a:ext cx="7643192" cy="5020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10" y="396255"/>
            <a:ext cx="10566399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Visualization</a:t>
            </a:r>
            <a:endParaRPr sz="4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114300" y="6477000"/>
            <a:ext cx="11252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523825"/>
            <a:ext cx="12192000" cy="3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050" y="1331375"/>
            <a:ext cx="8010550" cy="477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6125" y="4600925"/>
            <a:ext cx="822400" cy="8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83975" y="3214625"/>
            <a:ext cx="1680360" cy="13863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Shape 112"/>
          <p:cNvCxnSpPr>
            <a:stCxn id="111" idx="2"/>
            <a:endCxn id="110" idx="3"/>
          </p:cNvCxnSpPr>
          <p:nvPr/>
        </p:nvCxnSpPr>
        <p:spPr>
          <a:xfrm rot="5400000">
            <a:off x="4540655" y="4428737"/>
            <a:ext cx="411300" cy="7557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8781325" y="1331377"/>
            <a:ext cx="3733800" cy="3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Tools</a:t>
            </a:r>
            <a:endParaRPr sz="26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228600" marR="0" lvl="0" indent="-2717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Arial"/>
              <a:buChar char="•"/>
            </a:pPr>
            <a:r>
              <a:rPr lang="en-US" sz="2600"/>
              <a:t>HTML</a:t>
            </a:r>
            <a:endParaRPr sz="26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228600" marR="0" lvl="0" indent="-2717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</a:rPr>
              <a:t>CSS</a:t>
            </a:r>
            <a:endParaRPr sz="26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812800" y="237229"/>
            <a:ext cx="10566399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&amp; Future Work</a:t>
            </a:r>
            <a:endParaRPr sz="4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14300" y="6477000"/>
            <a:ext cx="11252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523825"/>
            <a:ext cx="12192000" cy="334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Shape 74">
            <a:extLst>
              <a:ext uri="{FF2B5EF4-FFF2-40B4-BE49-F238E27FC236}">
                <a16:creationId xmlns:a16="http://schemas.microsoft.com/office/drawing/2014/main" id="{174471BA-01D7-49E0-95F5-90445891A0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070423"/>
              </p:ext>
            </p:extLst>
          </p:nvPr>
        </p:nvGraphicFramePr>
        <p:xfrm>
          <a:off x="1219201" y="1290025"/>
          <a:ext cx="9627475" cy="363028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13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3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40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Challenges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Future Work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96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Yelp dataset does not cover all states within U.S.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Criterion of popularity is hard to determine. 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 visualization, information to show needs to be selected for efficiency.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Search for more data which convers  whole U.S. or even extend to global.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Combine stars and count of reviews by algorithms or machine learning model to obtain more objective result.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itle Slide Master">
  <a:themeElements>
    <a:clrScheme name="HMS">
      <a:dk1>
        <a:srgbClr val="262626"/>
      </a:dk1>
      <a:lt1>
        <a:srgbClr val="FFFFFF"/>
      </a:lt1>
      <a:dk2>
        <a:srgbClr val="4D4D4D"/>
      </a:dk2>
      <a:lt2>
        <a:srgbClr val="E9E9E3"/>
      </a:lt2>
      <a:accent1>
        <a:srgbClr val="AB011E"/>
      </a:accent1>
      <a:accent2>
        <a:srgbClr val="AB011E"/>
      </a:accent2>
      <a:accent3>
        <a:srgbClr val="AB011E"/>
      </a:accent3>
      <a:accent4>
        <a:srgbClr val="AB011E"/>
      </a:accent4>
      <a:accent5>
        <a:srgbClr val="AB011E"/>
      </a:accent5>
      <a:accent6>
        <a:srgbClr val="AB011E"/>
      </a:accent6>
      <a:hlink>
        <a:srgbClr val="50758C"/>
      </a:hlink>
      <a:folHlink>
        <a:srgbClr val="B7812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Slide Master">
  <a:themeElements>
    <a:clrScheme name="HMS">
      <a:dk1>
        <a:srgbClr val="262626"/>
      </a:dk1>
      <a:lt1>
        <a:srgbClr val="FFFFFF"/>
      </a:lt1>
      <a:dk2>
        <a:srgbClr val="4D4D4D"/>
      </a:dk2>
      <a:lt2>
        <a:srgbClr val="E9E9E3"/>
      </a:lt2>
      <a:accent1>
        <a:srgbClr val="AB011E"/>
      </a:accent1>
      <a:accent2>
        <a:srgbClr val="AB011E"/>
      </a:accent2>
      <a:accent3>
        <a:srgbClr val="AB011E"/>
      </a:accent3>
      <a:accent4>
        <a:srgbClr val="AB011E"/>
      </a:accent4>
      <a:accent5>
        <a:srgbClr val="AB011E"/>
      </a:accent5>
      <a:accent6>
        <a:srgbClr val="AB011E"/>
      </a:accent6>
      <a:hlink>
        <a:srgbClr val="50758C"/>
      </a:hlink>
      <a:folHlink>
        <a:srgbClr val="B7812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Widescreen</PresentationFormat>
  <Paragraphs>63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Georgia</vt:lpstr>
      <vt:lpstr>Noto Sans Symbols</vt:lpstr>
      <vt:lpstr>Nunito</vt:lpstr>
      <vt:lpstr>Calibri</vt:lpstr>
      <vt:lpstr>Roboto</vt:lpstr>
      <vt:lpstr>Title Slide Master</vt:lpstr>
      <vt:lpstr>Content Slide Master</vt:lpstr>
      <vt:lpstr>Identify Local Popular Entertainment  with Yelp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 Local Popular Entertainment  with Yelp data</dc:title>
  <cp:lastModifiedBy>Zhuoyu Han</cp:lastModifiedBy>
  <cp:revision>1</cp:revision>
  <dcterms:modified xsi:type="dcterms:W3CDTF">2018-04-10T22:15:29Z</dcterms:modified>
</cp:coreProperties>
</file>