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004514C-C019-490C-921F-BE20CA5970F0}">
  <a:tblStyle styleId="{4004514C-C019-490C-921F-BE20CA5970F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accent5">
              <a:alpha val="20000"/>
            </a:schemeClr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accent5">
              <a:alpha val="20000"/>
            </a:scheme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  <a:tblStyle styleId="{7266ACBA-2C10-4B98-B615-8CB2E3C0ADE6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5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4.xml"/><Relationship Id="rId21" Type="http://schemas.openxmlformats.org/officeDocument/2006/relationships/font" Target="fonts/Nuni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Nuni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" type="body"/>
          </p:nvPr>
        </p:nvSpPr>
        <p:spPr>
          <a:xfrm>
            <a:off x="990600" y="5246166"/>
            <a:ext cx="10515600" cy="13776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048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990600" y="2622733"/>
            <a:ext cx="10515600" cy="22136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Georgia"/>
              <a:buNone/>
              <a:defRPr b="0" i="0" sz="3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990600" y="1269820"/>
            <a:ext cx="10515600" cy="999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252610"/>
            <a:ext cx="10515600" cy="46207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0039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0039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4" name="Google Shape;24;p4"/>
          <p:cNvCxnSpPr/>
          <p:nvPr/>
        </p:nvCxnSpPr>
        <p:spPr>
          <a:xfrm>
            <a:off x="843280" y="915353"/>
            <a:ext cx="10510520" cy="0"/>
          </a:xfrm>
          <a:prstGeom prst="straightConnector1">
            <a:avLst/>
          </a:prstGeom>
          <a:noFill/>
          <a:ln cap="flat" cmpd="sng" w="9525">
            <a:solidFill>
              <a:srgbClr val="DF921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812810" y="396255"/>
            <a:ext cx="10566399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838200" y="1257305"/>
            <a:ext cx="5181600" cy="4648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0039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0039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8" name="Google Shape;28;p5"/>
          <p:cNvCxnSpPr/>
          <p:nvPr/>
        </p:nvCxnSpPr>
        <p:spPr>
          <a:xfrm>
            <a:off x="843280" y="915353"/>
            <a:ext cx="10510520" cy="0"/>
          </a:xfrm>
          <a:prstGeom prst="straightConnector1">
            <a:avLst/>
          </a:prstGeom>
          <a:noFill/>
          <a:ln cap="flat" cmpd="sng" w="9525">
            <a:solidFill>
              <a:srgbClr val="DF921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812810" y="396255"/>
            <a:ext cx="10566399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3" type="body"/>
          </p:nvPr>
        </p:nvSpPr>
        <p:spPr>
          <a:xfrm>
            <a:off x="6197600" y="1257305"/>
            <a:ext cx="5181600" cy="4648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0039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0039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4" type="body"/>
          </p:nvPr>
        </p:nvSpPr>
        <p:spPr>
          <a:xfrm>
            <a:off x="114300" y="6477000"/>
            <a:ext cx="11252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9789" y="1257300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6196015" y="125730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35" name="Google Shape;35;p6"/>
          <p:cNvCxnSpPr/>
          <p:nvPr/>
        </p:nvCxnSpPr>
        <p:spPr>
          <a:xfrm>
            <a:off x="843280" y="915353"/>
            <a:ext cx="10510520" cy="0"/>
          </a:xfrm>
          <a:prstGeom prst="straightConnector1">
            <a:avLst/>
          </a:prstGeom>
          <a:noFill/>
          <a:ln cap="flat" cmpd="sng" w="9525">
            <a:solidFill>
              <a:srgbClr val="DF921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" name="Google Shape;36;p6"/>
          <p:cNvSpPr txBox="1"/>
          <p:nvPr>
            <p:ph idx="3" type="body"/>
          </p:nvPr>
        </p:nvSpPr>
        <p:spPr>
          <a:xfrm>
            <a:off x="812810" y="396255"/>
            <a:ext cx="10566399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4" type="body"/>
          </p:nvPr>
        </p:nvSpPr>
        <p:spPr>
          <a:xfrm>
            <a:off x="838200" y="2247901"/>
            <a:ext cx="5181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0039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0039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5" type="body"/>
          </p:nvPr>
        </p:nvSpPr>
        <p:spPr>
          <a:xfrm>
            <a:off x="6197600" y="2247900"/>
            <a:ext cx="5181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0039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0039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6" type="body"/>
          </p:nvPr>
        </p:nvSpPr>
        <p:spPr>
          <a:xfrm>
            <a:off x="114300" y="6477000"/>
            <a:ext cx="11252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7"/>
          <p:cNvCxnSpPr/>
          <p:nvPr/>
        </p:nvCxnSpPr>
        <p:spPr>
          <a:xfrm>
            <a:off x="843280" y="915353"/>
            <a:ext cx="10510520" cy="0"/>
          </a:xfrm>
          <a:prstGeom prst="straightConnector1">
            <a:avLst/>
          </a:prstGeom>
          <a:noFill/>
          <a:ln cap="flat" cmpd="sng" w="9525">
            <a:solidFill>
              <a:srgbClr val="DF921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12810" y="396255"/>
            <a:ext cx="10566399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114300" y="6477000"/>
            <a:ext cx="11252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gif"/><Relationship Id="rId5" Type="http://schemas.openxmlformats.org/officeDocument/2006/relationships/slideLayout" Target="../slideLayouts/slideLayout1.xml"/><Relationship Id="rId6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MSGriffin.gif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-770434">
            <a:off x="3246440" y="1004890"/>
            <a:ext cx="5888037" cy="588803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0" y="928124"/>
            <a:ext cx="12192000" cy="5943600"/>
          </a:xfrm>
          <a:prstGeom prst="rect">
            <a:avLst/>
          </a:prstGeom>
          <a:solidFill>
            <a:srgbClr val="D3D3C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MSLogo.gif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82787" y="274639"/>
            <a:ext cx="1538288" cy="40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9971" y="170209"/>
            <a:ext cx="1985268" cy="661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059" y="74295"/>
            <a:ext cx="779976" cy="77997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flipH="1">
            <a:off x="0" y="6510867"/>
            <a:ext cx="12192000" cy="364066"/>
          </a:xfrm>
          <a:prstGeom prst="rect">
            <a:avLst/>
          </a:prstGeom>
          <a:solidFill>
            <a:srgbClr val="D3D3C9">
              <a:alpha val="49019"/>
            </a:srgbClr>
          </a:solidFill>
          <a:ln cap="flat" cmpd="sng" w="9525">
            <a:solidFill>
              <a:srgbClr val="B7B7B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93939"/>
                </a:solidFill>
                <a:latin typeface="Calibri"/>
                <a:ea typeface="Calibri"/>
                <a:cs typeface="Calibri"/>
                <a:sym typeface="Calibri"/>
              </a:rPr>
              <a:t>Novel approaches for hybrid MRI-ultrasound – Frank Preiswerk                                                           			</a:t>
            </a:r>
            <a:endParaRPr b="0" i="0" sz="1600" u="none" cap="none" strike="noStrike">
              <a:solidFill>
                <a:srgbClr val="3939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11231027" y="6542088"/>
            <a:ext cx="1187221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82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400" u="none" cap="none" strike="noStrike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 / 51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idx="1" type="body"/>
          </p:nvPr>
        </p:nvSpPr>
        <p:spPr>
          <a:xfrm>
            <a:off x="1121750" y="4806186"/>
            <a:ext cx="10833000" cy="20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     Yaofei Wang   			           Zhuoyu Han        wang.yaof@husky.neu.edu   han.zhu@husky.neu.edu</a:t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	   		           EECE5642 -Data Visualization</a:t>
            </a:r>
            <a:endParaRPr b="0" i="0" sz="1800" u="none" cap="none" strike="noStrike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   2018.04.12</a:t>
            </a:r>
            <a:endParaRPr b="0" i="0" sz="1800" u="none" cap="none" strike="noStrike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8288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152400" y="1451707"/>
            <a:ext cx="11877040" cy="13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Georgia"/>
              <a:buNone/>
            </a:pPr>
            <a:r>
              <a:rPr b="0" i="0" lang="en-US" sz="52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Identify Local Popular Entertainment </a:t>
            </a:r>
            <a:endParaRPr b="0" i="0" sz="5200" u="none" cap="none" strike="noStrik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Georgia"/>
              <a:buNone/>
            </a:pPr>
            <a:r>
              <a:rPr b="0" i="0" lang="en-US" sz="52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with Yelp data</a:t>
            </a:r>
            <a:endParaRPr b="0" i="0" sz="5200" u="none" cap="none" strike="noStrik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1" name="Google Shape;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0"/>
            <a:ext cx="12193776" cy="9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70400"/>
            <a:ext cx="4582675" cy="84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523825"/>
            <a:ext cx="12192000" cy="3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38200" y="1252610"/>
            <a:ext cx="10515600" cy="46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Source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Visualization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Challenges &amp; Future work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812810" y="396255"/>
            <a:ext cx="10566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Outline</a:t>
            </a:r>
            <a:endParaRPr b="0" i="0" sz="3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523825"/>
            <a:ext cx="12192000" cy="3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3" type="body"/>
          </p:nvPr>
        </p:nvSpPr>
        <p:spPr>
          <a:xfrm>
            <a:off x="628649" y="1257300"/>
            <a:ext cx="690668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travelling in another city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—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restaurant?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gift shop?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museum?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Anyway, the best place to have fun!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812810" y="396255"/>
            <a:ext cx="10566399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b="0" i="0" sz="4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8" name="Google Shape;6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7525" y="2538050"/>
            <a:ext cx="5405926" cy="336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523825"/>
            <a:ext cx="12192000" cy="3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812810" y="396255"/>
            <a:ext cx="10566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Outline</a:t>
            </a:r>
            <a:endParaRPr b="0" i="0" sz="3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5" name="Google Shape;7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523825"/>
            <a:ext cx="12192000" cy="33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143855"/>
            <a:ext cx="11887201" cy="2563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43600" y="5283972"/>
            <a:ext cx="18097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36325" y="4180751"/>
            <a:ext cx="3237050" cy="216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2400" y="5283972"/>
            <a:ext cx="6944176" cy="8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3" type="body"/>
          </p:nvPr>
        </p:nvSpPr>
        <p:spPr>
          <a:xfrm>
            <a:off x="628650" y="1619250"/>
            <a:ext cx="6421500" cy="1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66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2"/>
          <p:cNvSpPr txBox="1"/>
          <p:nvPr>
            <p:ph idx="2" type="body"/>
          </p:nvPr>
        </p:nvSpPr>
        <p:spPr>
          <a:xfrm>
            <a:off x="812810" y="396255"/>
            <a:ext cx="10566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Source: Yelp Dataset</a:t>
            </a:r>
            <a:endParaRPr b="0" i="0" sz="4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12"/>
          <p:cNvSpPr txBox="1"/>
          <p:nvPr/>
        </p:nvSpPr>
        <p:spPr>
          <a:xfrm>
            <a:off x="812810" y="5434099"/>
            <a:ext cx="7744780" cy="334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https://www.kaggle.com/yelp-dataset/yelp-dataset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523825"/>
            <a:ext cx="12192000" cy="3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2"/>
          <p:cNvSpPr txBox="1"/>
          <p:nvPr/>
        </p:nvSpPr>
        <p:spPr>
          <a:xfrm>
            <a:off x="812810" y="1132656"/>
            <a:ext cx="84780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trove of reviews, businesses, users, tips and check-in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 txBox="1"/>
          <p:nvPr/>
        </p:nvSpPr>
        <p:spPr>
          <a:xfrm>
            <a:off x="811702" y="1848678"/>
            <a:ext cx="5814392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total, there are: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5,200,000 user reviews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Information on 174,000 businesses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spans 11 metropolitan areas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1" name="Google Shape;91;p12"/>
          <p:cNvGraphicFramePr/>
          <p:nvPr/>
        </p:nvGraphicFramePr>
        <p:xfrm>
          <a:off x="987849" y="35691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{4004514C-C019-490C-921F-BE20CA5970F0}</a:tableStyleId>
              </a:tblPr>
              <a:tblGrid>
                <a:gridCol w="1449650"/>
                <a:gridCol w="85452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Selected Features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Business ID, name, address, city, state, postal code ,  latitude , longitude, stars, review count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6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categories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FC000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idx="3" type="body"/>
          </p:nvPr>
        </p:nvSpPr>
        <p:spPr>
          <a:xfrm>
            <a:off x="885682" y="1657032"/>
            <a:ext cx="3308631" cy="3004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Criterion: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business within U.S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each state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Highest stars -&gt; most customer reviews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Representative label for each category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Appropriate icon for each icon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528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>
            <p:ph idx="2" type="body"/>
          </p:nvPr>
        </p:nvSpPr>
        <p:spPr>
          <a:xfrm>
            <a:off x="812810" y="396255"/>
            <a:ext cx="10566399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 b="0" i="0" sz="4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9" name="Google Shape;9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523825"/>
            <a:ext cx="12192000" cy="3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 txBox="1"/>
          <p:nvPr/>
        </p:nvSpPr>
        <p:spPr>
          <a:xfrm>
            <a:off x="812810" y="1066939"/>
            <a:ext cx="71086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Implemented by 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3"/>
          <p:cNvPicPr preferRelativeResize="0"/>
          <p:nvPr/>
        </p:nvPicPr>
        <p:blipFill rotWithShape="1">
          <a:blip r:embed="rId4">
            <a:alphaModFix/>
          </a:blip>
          <a:srcRect b="5778" l="19483" r="17825" t="21014"/>
          <a:stretch/>
        </p:blipFill>
        <p:spPr>
          <a:xfrm>
            <a:off x="4099891" y="1066939"/>
            <a:ext cx="7643192" cy="5020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idx="2" type="body"/>
          </p:nvPr>
        </p:nvSpPr>
        <p:spPr>
          <a:xfrm>
            <a:off x="812810" y="396255"/>
            <a:ext cx="10566399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Visualization</a:t>
            </a:r>
            <a:endParaRPr b="0" i="0" sz="4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114300" y="6477000"/>
            <a:ext cx="11252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523825"/>
            <a:ext cx="12192000" cy="33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050" y="1331375"/>
            <a:ext cx="8010550" cy="477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46125" y="4600925"/>
            <a:ext cx="822400" cy="8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83975" y="3214625"/>
            <a:ext cx="1680360" cy="13863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4"/>
          <p:cNvCxnSpPr>
            <a:stCxn id="111" idx="2"/>
            <a:endCxn id="110" idx="3"/>
          </p:cNvCxnSpPr>
          <p:nvPr/>
        </p:nvCxnSpPr>
        <p:spPr>
          <a:xfrm rot="5400000">
            <a:off x="4540655" y="4428737"/>
            <a:ext cx="411300" cy="755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8781325" y="1331377"/>
            <a:ext cx="37338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idx="2" type="body"/>
          </p:nvPr>
        </p:nvSpPr>
        <p:spPr>
          <a:xfrm>
            <a:off x="812800" y="237229"/>
            <a:ext cx="10566399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&amp; Future Work</a:t>
            </a:r>
            <a:endParaRPr b="0" i="0" sz="4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114300" y="6477000"/>
            <a:ext cx="11252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523825"/>
            <a:ext cx="12192000" cy="334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15"/>
          <p:cNvGraphicFramePr/>
          <p:nvPr/>
        </p:nvGraphicFramePr>
        <p:xfrm>
          <a:off x="1219201" y="129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{7266ACBA-2C10-4B98-B615-8CB2E3C0ADE6}</a:tableStyleId>
              </a:tblPr>
              <a:tblGrid>
                <a:gridCol w="4813725"/>
                <a:gridCol w="4813750"/>
              </a:tblGrid>
              <a:tr h="854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Challenges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Future Work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776200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Yelp dataset does not cover all states within U.S.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Criterion of popularity is hard to determine. 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visualization, information to show needs to be selected for efficiency.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Search for more data which convers  whole U.S. or even extend to global.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Combine stars and count of reviews by algorithms or machine learning model to obtain more objective result.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Slide Master">
  <a:themeElements>
    <a:clrScheme name="HMS">
      <a:dk1>
        <a:srgbClr val="262626"/>
      </a:dk1>
      <a:lt1>
        <a:srgbClr val="FFFFFF"/>
      </a:lt1>
      <a:dk2>
        <a:srgbClr val="4D4D4D"/>
      </a:dk2>
      <a:lt2>
        <a:srgbClr val="E9E9E3"/>
      </a:lt2>
      <a:accent1>
        <a:srgbClr val="AB011E"/>
      </a:accent1>
      <a:accent2>
        <a:srgbClr val="AB011E"/>
      </a:accent2>
      <a:accent3>
        <a:srgbClr val="AB011E"/>
      </a:accent3>
      <a:accent4>
        <a:srgbClr val="AB011E"/>
      </a:accent4>
      <a:accent5>
        <a:srgbClr val="AB011E"/>
      </a:accent5>
      <a:accent6>
        <a:srgbClr val="AB011E"/>
      </a:accent6>
      <a:hlink>
        <a:srgbClr val="50758C"/>
      </a:hlink>
      <a:folHlink>
        <a:srgbClr val="B7812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 Slide Master">
  <a:themeElements>
    <a:clrScheme name="HMS">
      <a:dk1>
        <a:srgbClr val="262626"/>
      </a:dk1>
      <a:lt1>
        <a:srgbClr val="FFFFFF"/>
      </a:lt1>
      <a:dk2>
        <a:srgbClr val="4D4D4D"/>
      </a:dk2>
      <a:lt2>
        <a:srgbClr val="E9E9E3"/>
      </a:lt2>
      <a:accent1>
        <a:srgbClr val="AB011E"/>
      </a:accent1>
      <a:accent2>
        <a:srgbClr val="AB011E"/>
      </a:accent2>
      <a:accent3>
        <a:srgbClr val="AB011E"/>
      </a:accent3>
      <a:accent4>
        <a:srgbClr val="AB011E"/>
      </a:accent4>
      <a:accent5>
        <a:srgbClr val="AB011E"/>
      </a:accent5>
      <a:accent6>
        <a:srgbClr val="AB011E"/>
      </a:accent6>
      <a:hlink>
        <a:srgbClr val="50758C"/>
      </a:hlink>
      <a:folHlink>
        <a:srgbClr val="B7812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