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Dosis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Condensed"/>
      <p:regular r:id="rId31"/>
      <p:bold r:id="rId32"/>
      <p:italic r:id="rId33"/>
      <p:boldItalic r:id="rId34"/>
    </p:embeddedFont>
    <p:embeddedFont>
      <p:font typeface="Roboto Condensed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25D59F-9375-4368-A228-5DFF5D6B9086}">
  <a:tblStyle styleId="{9525D59F-9375-4368-A228-5DFF5D6B90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-bold.fntdata"/><Relationship Id="rId25" Type="http://schemas.openxmlformats.org/officeDocument/2006/relationships/font" Target="fonts/Dosis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-italic.fntdata"/><Relationship Id="rId10" Type="http://schemas.openxmlformats.org/officeDocument/2006/relationships/slide" Target="slides/slide5.xml"/><Relationship Id="rId32" Type="http://schemas.openxmlformats.org/officeDocument/2006/relationships/font" Target="fonts/RobotoCondensed-bold.fntdata"/><Relationship Id="rId13" Type="http://schemas.openxmlformats.org/officeDocument/2006/relationships/slide" Target="slides/slide8.xml"/><Relationship Id="rId35" Type="http://schemas.openxmlformats.org/officeDocument/2006/relationships/font" Target="fonts/RobotoCondensed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Condensed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Light-italic.fntdata"/><Relationship Id="rId14" Type="http://schemas.openxmlformats.org/officeDocument/2006/relationships/slide" Target="slides/slide9.xml"/><Relationship Id="rId36" Type="http://schemas.openxmlformats.org/officeDocument/2006/relationships/font" Target="fonts/RobotoCondensed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Condensed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abb561e97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abb561e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Wanna explains more variance for accuracting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Dim.1-Dim.12’s eigenvalues values greater than 1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First 22 PCA explaining nearly 93% of the variance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predict PCs for each property and export these 22 columns for supervised models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bb561e97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bb561e9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bb561e97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abb561e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abb561e97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abb561e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bb561e97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bb561e9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abb561e97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abb561e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Except for the high contribution variables from principal components, we also wanted 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find some underlying factors among scale variables by EFA.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2892207d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c289220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c2892207d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c2892207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2892207d_3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c2892207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bd9b7df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bd9b7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bb561e9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bb561e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bb561e97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bb561e9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bb561e97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bb561e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bb561e97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bb561e9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ziqinm/BA-820-Project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0" y="0"/>
            <a:ext cx="67239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Machine Learning Model: </a:t>
            </a:r>
            <a:endParaRPr b="1" sz="4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House Price Prediction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876875" y="4094175"/>
            <a:ext cx="53784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Team 8: Huiying Ba, Danting Huang, Ziqin Ma, Jiao Sun, Senbo Zhang</a:t>
            </a:r>
            <a:endParaRPr sz="15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101375" y="1021938"/>
            <a:ext cx="36819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Scree plot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Principal Component Analysis</a:t>
            </a:r>
            <a:endParaRPr b="1"/>
          </a:p>
        </p:txBody>
      </p:sp>
      <p:sp>
        <p:nvSpPr>
          <p:cNvPr id="189" name="Google Shape;189;p22"/>
          <p:cNvSpPr txBox="1"/>
          <p:nvPr>
            <p:ph idx="2" type="body"/>
          </p:nvPr>
        </p:nvSpPr>
        <p:spPr>
          <a:xfrm>
            <a:off x="4993875" y="1021950"/>
            <a:ext cx="36819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Eigenvalues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4902950" y="1160300"/>
            <a:ext cx="2193300" cy="442500"/>
          </a:xfrm>
          <a:prstGeom prst="ellipse">
            <a:avLst/>
          </a:prstGeom>
          <a:noFill/>
          <a:ln cap="flat" cmpd="sng" w="28575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8700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050" y="1648950"/>
            <a:ext cx="3123877" cy="29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802" y="1648950"/>
            <a:ext cx="3147150" cy="314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2"/>
          <p:cNvCxnSpPr/>
          <p:nvPr/>
        </p:nvCxnSpPr>
        <p:spPr>
          <a:xfrm>
            <a:off x="4733150" y="4655325"/>
            <a:ext cx="3226200" cy="1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2"/>
          <p:cNvSpPr txBox="1"/>
          <p:nvPr/>
        </p:nvSpPr>
        <p:spPr>
          <a:xfrm>
            <a:off x="8114975" y="4315725"/>
            <a:ext cx="856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92.9%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400"/>
              <a:t>New dataframe for supervised models</a:t>
            </a:r>
            <a:endParaRPr b="1" sz="2400"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2600875" y="102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{9525D59F-9375-4368-A228-5DFF5D6B9086}</a:tableStyleId>
              </a:tblPr>
              <a:tblGrid>
                <a:gridCol w="985575"/>
                <a:gridCol w="985575"/>
                <a:gridCol w="985575"/>
                <a:gridCol w="985575"/>
              </a:tblGrid>
              <a:tr h="4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PCs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Cluster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Price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1507400" y="3756075"/>
            <a:ext cx="20790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Model Input</a:t>
            </a:r>
            <a:endParaRPr sz="24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557600" y="3756025"/>
            <a:ext cx="20790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Validation</a:t>
            </a:r>
            <a:endParaRPr sz="24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3"/>
          <p:cNvCxnSpPr>
            <a:endCxn id="201" idx="0"/>
          </p:cNvCxnSpPr>
          <p:nvPr/>
        </p:nvCxnSpPr>
        <p:spPr>
          <a:xfrm flipH="1">
            <a:off x="2546900" y="2553375"/>
            <a:ext cx="2032800" cy="1202700"/>
          </a:xfrm>
          <a:prstGeom prst="straightConnector1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3"/>
          <p:cNvCxnSpPr>
            <a:endCxn id="202" idx="0"/>
          </p:cNvCxnSpPr>
          <p:nvPr/>
        </p:nvCxnSpPr>
        <p:spPr>
          <a:xfrm>
            <a:off x="4602700" y="2553325"/>
            <a:ext cx="1994400" cy="1202700"/>
          </a:xfrm>
          <a:prstGeom prst="straightConnector1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Techniques</a:t>
            </a:r>
            <a:endParaRPr b="1"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LASSO/Random Forest/XGBoost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Compared MSE in validation 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XGboost: accuracy of 87.59% 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24"/>
          <p:cNvGraphicFramePr/>
          <p:nvPr/>
        </p:nvGraphicFramePr>
        <p:xfrm>
          <a:off x="2164238" y="27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{9525D59F-9375-4368-A228-5DFF5D6B9086}</a:tableStyleId>
              </a:tblPr>
              <a:tblGrid>
                <a:gridCol w="1821075"/>
                <a:gridCol w="1821075"/>
                <a:gridCol w="1821075"/>
              </a:tblGrid>
              <a:tr h="43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LASSO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Random Forest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XGBoost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1,244,322,758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1,136,864,724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854,295,790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24"/>
          <p:cNvSpPr/>
          <p:nvPr/>
        </p:nvSpPr>
        <p:spPr>
          <a:xfrm>
            <a:off x="5914675" y="2631875"/>
            <a:ext cx="1775700" cy="1216800"/>
          </a:xfrm>
          <a:prstGeom prst="ellipse">
            <a:avLst/>
          </a:prstGeom>
          <a:noFill/>
          <a:ln cap="flat" cmpd="sng" w="28575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5"/>
          <p:cNvGrpSpPr/>
          <p:nvPr/>
        </p:nvGrpSpPr>
        <p:grpSpPr>
          <a:xfrm>
            <a:off x="5158727" y="776500"/>
            <a:ext cx="2879504" cy="4072345"/>
            <a:chOff x="4422302" y="535575"/>
            <a:chExt cx="2879504" cy="4072345"/>
          </a:xfrm>
        </p:grpSpPr>
        <p:sp>
          <p:nvSpPr>
            <p:cNvPr id="218" name="Google Shape;218;p25"/>
            <p:cNvSpPr/>
            <p:nvPr/>
          </p:nvSpPr>
          <p:spPr>
            <a:xfrm>
              <a:off x="4422302" y="535575"/>
              <a:ext cx="2879504" cy="4072345"/>
            </a:xfrm>
            <a:custGeom>
              <a:rect b="b" l="l" r="r" t="t"/>
              <a:pathLst>
                <a:path extrusionOk="0" h="86210" w="60958">
                  <a:moveTo>
                    <a:pt x="28985" y="3938"/>
                  </a:moveTo>
                  <a:lnTo>
                    <a:pt x="29189" y="4006"/>
                  </a:lnTo>
                  <a:lnTo>
                    <a:pt x="29189" y="4141"/>
                  </a:lnTo>
                  <a:lnTo>
                    <a:pt x="29189" y="4277"/>
                  </a:lnTo>
                  <a:lnTo>
                    <a:pt x="28985" y="4345"/>
                  </a:lnTo>
                  <a:lnTo>
                    <a:pt x="28850" y="4277"/>
                  </a:lnTo>
                  <a:lnTo>
                    <a:pt x="28782" y="4141"/>
                  </a:lnTo>
                  <a:lnTo>
                    <a:pt x="28850" y="4006"/>
                  </a:lnTo>
                  <a:lnTo>
                    <a:pt x="28985" y="3938"/>
                  </a:lnTo>
                  <a:close/>
                  <a:moveTo>
                    <a:pt x="30479" y="3734"/>
                  </a:moveTo>
                  <a:lnTo>
                    <a:pt x="30615" y="3802"/>
                  </a:lnTo>
                  <a:lnTo>
                    <a:pt x="30750" y="3870"/>
                  </a:lnTo>
                  <a:lnTo>
                    <a:pt x="30818" y="4006"/>
                  </a:lnTo>
                  <a:lnTo>
                    <a:pt x="30818" y="4141"/>
                  </a:lnTo>
                  <a:lnTo>
                    <a:pt x="30818" y="4277"/>
                  </a:lnTo>
                  <a:lnTo>
                    <a:pt x="30750" y="4345"/>
                  </a:lnTo>
                  <a:lnTo>
                    <a:pt x="30615" y="4481"/>
                  </a:lnTo>
                  <a:lnTo>
                    <a:pt x="30343" y="4481"/>
                  </a:lnTo>
                  <a:lnTo>
                    <a:pt x="30207" y="4345"/>
                  </a:lnTo>
                  <a:lnTo>
                    <a:pt x="30139" y="4277"/>
                  </a:lnTo>
                  <a:lnTo>
                    <a:pt x="30139" y="4141"/>
                  </a:lnTo>
                  <a:lnTo>
                    <a:pt x="30139" y="4006"/>
                  </a:lnTo>
                  <a:lnTo>
                    <a:pt x="30207" y="3870"/>
                  </a:lnTo>
                  <a:lnTo>
                    <a:pt x="30343" y="3802"/>
                  </a:lnTo>
                  <a:lnTo>
                    <a:pt x="30479" y="3734"/>
                  </a:lnTo>
                  <a:close/>
                  <a:moveTo>
                    <a:pt x="56885" y="7943"/>
                  </a:moveTo>
                  <a:lnTo>
                    <a:pt x="56885" y="78132"/>
                  </a:lnTo>
                  <a:lnTo>
                    <a:pt x="56817" y="78200"/>
                  </a:lnTo>
                  <a:lnTo>
                    <a:pt x="4209" y="78200"/>
                  </a:lnTo>
                  <a:lnTo>
                    <a:pt x="4141" y="78132"/>
                  </a:lnTo>
                  <a:lnTo>
                    <a:pt x="4141" y="7943"/>
                  </a:lnTo>
                  <a:close/>
                  <a:moveTo>
                    <a:pt x="30479" y="80440"/>
                  </a:moveTo>
                  <a:lnTo>
                    <a:pt x="30071" y="80508"/>
                  </a:lnTo>
                  <a:lnTo>
                    <a:pt x="29732" y="80576"/>
                  </a:lnTo>
                  <a:lnTo>
                    <a:pt x="29461" y="80779"/>
                  </a:lnTo>
                  <a:lnTo>
                    <a:pt x="29189" y="80983"/>
                  </a:lnTo>
                  <a:lnTo>
                    <a:pt x="28917" y="81255"/>
                  </a:lnTo>
                  <a:lnTo>
                    <a:pt x="28782" y="81594"/>
                  </a:lnTo>
                  <a:lnTo>
                    <a:pt x="28646" y="81933"/>
                  </a:lnTo>
                  <a:lnTo>
                    <a:pt x="28646" y="82273"/>
                  </a:lnTo>
                  <a:lnTo>
                    <a:pt x="28646" y="82341"/>
                  </a:lnTo>
                  <a:lnTo>
                    <a:pt x="28646" y="82680"/>
                  </a:lnTo>
                  <a:lnTo>
                    <a:pt x="28782" y="83020"/>
                  </a:lnTo>
                  <a:lnTo>
                    <a:pt x="28985" y="83291"/>
                  </a:lnTo>
                  <a:lnTo>
                    <a:pt x="29189" y="83563"/>
                  </a:lnTo>
                  <a:lnTo>
                    <a:pt x="29461" y="83834"/>
                  </a:lnTo>
                  <a:lnTo>
                    <a:pt x="29800" y="83970"/>
                  </a:lnTo>
                  <a:lnTo>
                    <a:pt x="30139" y="84106"/>
                  </a:lnTo>
                  <a:lnTo>
                    <a:pt x="30818" y="84106"/>
                  </a:lnTo>
                  <a:lnTo>
                    <a:pt x="31158" y="83970"/>
                  </a:lnTo>
                  <a:lnTo>
                    <a:pt x="31497" y="83766"/>
                  </a:lnTo>
                  <a:lnTo>
                    <a:pt x="31768" y="83563"/>
                  </a:lnTo>
                  <a:lnTo>
                    <a:pt x="31972" y="83291"/>
                  </a:lnTo>
                  <a:lnTo>
                    <a:pt x="32176" y="83020"/>
                  </a:lnTo>
                  <a:lnTo>
                    <a:pt x="32244" y="82612"/>
                  </a:lnTo>
                  <a:lnTo>
                    <a:pt x="32312" y="82273"/>
                  </a:lnTo>
                  <a:lnTo>
                    <a:pt x="32244" y="81933"/>
                  </a:lnTo>
                  <a:lnTo>
                    <a:pt x="32176" y="81594"/>
                  </a:lnTo>
                  <a:lnTo>
                    <a:pt x="31972" y="81255"/>
                  </a:lnTo>
                  <a:lnTo>
                    <a:pt x="31768" y="80983"/>
                  </a:lnTo>
                  <a:lnTo>
                    <a:pt x="31497" y="80779"/>
                  </a:lnTo>
                  <a:lnTo>
                    <a:pt x="31158" y="80576"/>
                  </a:lnTo>
                  <a:lnTo>
                    <a:pt x="30818" y="80508"/>
                  </a:lnTo>
                  <a:lnTo>
                    <a:pt x="30479" y="80440"/>
                  </a:lnTo>
                  <a:close/>
                  <a:moveTo>
                    <a:pt x="30886" y="80304"/>
                  </a:moveTo>
                  <a:lnTo>
                    <a:pt x="31225" y="80440"/>
                  </a:lnTo>
                  <a:lnTo>
                    <a:pt x="31565" y="80644"/>
                  </a:lnTo>
                  <a:lnTo>
                    <a:pt x="31904" y="80847"/>
                  </a:lnTo>
                  <a:lnTo>
                    <a:pt x="32108" y="81187"/>
                  </a:lnTo>
                  <a:lnTo>
                    <a:pt x="32312" y="81526"/>
                  </a:lnTo>
                  <a:lnTo>
                    <a:pt x="32447" y="81866"/>
                  </a:lnTo>
                  <a:lnTo>
                    <a:pt x="32447" y="82273"/>
                  </a:lnTo>
                  <a:lnTo>
                    <a:pt x="32447" y="82680"/>
                  </a:lnTo>
                  <a:lnTo>
                    <a:pt x="32312" y="83020"/>
                  </a:lnTo>
                  <a:lnTo>
                    <a:pt x="32108" y="83359"/>
                  </a:lnTo>
                  <a:lnTo>
                    <a:pt x="31904" y="83698"/>
                  </a:lnTo>
                  <a:lnTo>
                    <a:pt x="31565" y="83902"/>
                  </a:lnTo>
                  <a:lnTo>
                    <a:pt x="31225" y="84106"/>
                  </a:lnTo>
                  <a:lnTo>
                    <a:pt x="30886" y="84241"/>
                  </a:lnTo>
                  <a:lnTo>
                    <a:pt x="30479" y="84309"/>
                  </a:lnTo>
                  <a:lnTo>
                    <a:pt x="30071" y="84241"/>
                  </a:lnTo>
                  <a:lnTo>
                    <a:pt x="29732" y="84106"/>
                  </a:lnTo>
                  <a:lnTo>
                    <a:pt x="29393" y="83970"/>
                  </a:lnTo>
                  <a:lnTo>
                    <a:pt x="29053" y="83698"/>
                  </a:lnTo>
                  <a:lnTo>
                    <a:pt x="28850" y="83427"/>
                  </a:lnTo>
                  <a:lnTo>
                    <a:pt x="28646" y="83087"/>
                  </a:lnTo>
                  <a:lnTo>
                    <a:pt x="28510" y="82748"/>
                  </a:lnTo>
                  <a:lnTo>
                    <a:pt x="28442" y="82341"/>
                  </a:lnTo>
                  <a:lnTo>
                    <a:pt x="28442" y="82273"/>
                  </a:lnTo>
                  <a:lnTo>
                    <a:pt x="28510" y="81866"/>
                  </a:lnTo>
                  <a:lnTo>
                    <a:pt x="28646" y="81526"/>
                  </a:lnTo>
                  <a:lnTo>
                    <a:pt x="28782" y="81187"/>
                  </a:lnTo>
                  <a:lnTo>
                    <a:pt x="29053" y="80847"/>
                  </a:lnTo>
                  <a:lnTo>
                    <a:pt x="29325" y="80644"/>
                  </a:lnTo>
                  <a:lnTo>
                    <a:pt x="29664" y="80440"/>
                  </a:lnTo>
                  <a:lnTo>
                    <a:pt x="30071" y="80304"/>
                  </a:lnTo>
                  <a:close/>
                  <a:moveTo>
                    <a:pt x="3530" y="815"/>
                  </a:moveTo>
                  <a:lnTo>
                    <a:pt x="2987" y="883"/>
                  </a:lnTo>
                  <a:lnTo>
                    <a:pt x="2512" y="1019"/>
                  </a:lnTo>
                  <a:lnTo>
                    <a:pt x="2036" y="1290"/>
                  </a:lnTo>
                  <a:lnTo>
                    <a:pt x="1629" y="1630"/>
                  </a:lnTo>
                  <a:lnTo>
                    <a:pt x="1290" y="2037"/>
                  </a:lnTo>
                  <a:lnTo>
                    <a:pt x="1086" y="2512"/>
                  </a:lnTo>
                  <a:lnTo>
                    <a:pt x="950" y="2987"/>
                  </a:lnTo>
                  <a:lnTo>
                    <a:pt x="882" y="3530"/>
                  </a:lnTo>
                  <a:lnTo>
                    <a:pt x="882" y="82612"/>
                  </a:lnTo>
                  <a:lnTo>
                    <a:pt x="950" y="83155"/>
                  </a:lnTo>
                  <a:lnTo>
                    <a:pt x="1086" y="83698"/>
                  </a:lnTo>
                  <a:lnTo>
                    <a:pt x="1358" y="84174"/>
                  </a:lnTo>
                  <a:lnTo>
                    <a:pt x="1765" y="84581"/>
                  </a:lnTo>
                  <a:lnTo>
                    <a:pt x="2172" y="84852"/>
                  </a:lnTo>
                  <a:lnTo>
                    <a:pt x="2715" y="85124"/>
                  </a:lnTo>
                  <a:lnTo>
                    <a:pt x="3258" y="85260"/>
                  </a:lnTo>
                  <a:lnTo>
                    <a:pt x="3869" y="85328"/>
                  </a:lnTo>
                  <a:lnTo>
                    <a:pt x="57156" y="85328"/>
                  </a:lnTo>
                  <a:lnTo>
                    <a:pt x="57767" y="85260"/>
                  </a:lnTo>
                  <a:lnTo>
                    <a:pt x="58310" y="85124"/>
                  </a:lnTo>
                  <a:lnTo>
                    <a:pt x="58785" y="84852"/>
                  </a:lnTo>
                  <a:lnTo>
                    <a:pt x="59260" y="84513"/>
                  </a:lnTo>
                  <a:lnTo>
                    <a:pt x="59600" y="84106"/>
                  </a:lnTo>
                  <a:lnTo>
                    <a:pt x="59871" y="83631"/>
                  </a:lnTo>
                  <a:lnTo>
                    <a:pt x="60075" y="83087"/>
                  </a:lnTo>
                  <a:lnTo>
                    <a:pt x="60143" y="82477"/>
                  </a:lnTo>
                  <a:lnTo>
                    <a:pt x="60143" y="3530"/>
                  </a:lnTo>
                  <a:lnTo>
                    <a:pt x="60075" y="2987"/>
                  </a:lnTo>
                  <a:lnTo>
                    <a:pt x="59939" y="2512"/>
                  </a:lnTo>
                  <a:lnTo>
                    <a:pt x="59668" y="2037"/>
                  </a:lnTo>
                  <a:lnTo>
                    <a:pt x="59328" y="1630"/>
                  </a:lnTo>
                  <a:lnTo>
                    <a:pt x="58921" y="1290"/>
                  </a:lnTo>
                  <a:lnTo>
                    <a:pt x="58446" y="1019"/>
                  </a:lnTo>
                  <a:lnTo>
                    <a:pt x="57903" y="883"/>
                  </a:lnTo>
                  <a:lnTo>
                    <a:pt x="57360" y="815"/>
                  </a:lnTo>
                  <a:close/>
                  <a:moveTo>
                    <a:pt x="57971" y="679"/>
                  </a:moveTo>
                  <a:lnTo>
                    <a:pt x="58514" y="883"/>
                  </a:lnTo>
                  <a:lnTo>
                    <a:pt x="58989" y="1155"/>
                  </a:lnTo>
                  <a:lnTo>
                    <a:pt x="59464" y="1494"/>
                  </a:lnTo>
                  <a:lnTo>
                    <a:pt x="59804" y="1901"/>
                  </a:lnTo>
                  <a:lnTo>
                    <a:pt x="60075" y="2444"/>
                  </a:lnTo>
                  <a:lnTo>
                    <a:pt x="60211" y="2987"/>
                  </a:lnTo>
                  <a:lnTo>
                    <a:pt x="60279" y="3530"/>
                  </a:lnTo>
                  <a:lnTo>
                    <a:pt x="60279" y="82477"/>
                  </a:lnTo>
                  <a:lnTo>
                    <a:pt x="60211" y="83087"/>
                  </a:lnTo>
                  <a:lnTo>
                    <a:pt x="60075" y="83698"/>
                  </a:lnTo>
                  <a:lnTo>
                    <a:pt x="59736" y="84174"/>
                  </a:lnTo>
                  <a:lnTo>
                    <a:pt x="59396" y="84649"/>
                  </a:lnTo>
                  <a:lnTo>
                    <a:pt x="58921" y="84988"/>
                  </a:lnTo>
                  <a:lnTo>
                    <a:pt x="58378" y="85260"/>
                  </a:lnTo>
                  <a:lnTo>
                    <a:pt x="57767" y="85463"/>
                  </a:lnTo>
                  <a:lnTo>
                    <a:pt x="57156" y="85531"/>
                  </a:lnTo>
                  <a:lnTo>
                    <a:pt x="3869" y="85531"/>
                  </a:lnTo>
                  <a:lnTo>
                    <a:pt x="3190" y="85463"/>
                  </a:lnTo>
                  <a:lnTo>
                    <a:pt x="2647" y="85260"/>
                  </a:lnTo>
                  <a:lnTo>
                    <a:pt x="2104" y="84988"/>
                  </a:lnTo>
                  <a:lnTo>
                    <a:pt x="1629" y="84649"/>
                  </a:lnTo>
                  <a:lnTo>
                    <a:pt x="1222" y="84241"/>
                  </a:lnTo>
                  <a:lnTo>
                    <a:pt x="950" y="83766"/>
                  </a:lnTo>
                  <a:lnTo>
                    <a:pt x="747" y="83223"/>
                  </a:lnTo>
                  <a:lnTo>
                    <a:pt x="679" y="82612"/>
                  </a:lnTo>
                  <a:lnTo>
                    <a:pt x="679" y="3530"/>
                  </a:lnTo>
                  <a:lnTo>
                    <a:pt x="747" y="2987"/>
                  </a:lnTo>
                  <a:lnTo>
                    <a:pt x="950" y="2444"/>
                  </a:lnTo>
                  <a:lnTo>
                    <a:pt x="1154" y="1901"/>
                  </a:lnTo>
                  <a:lnTo>
                    <a:pt x="1561" y="1494"/>
                  </a:lnTo>
                  <a:lnTo>
                    <a:pt x="1969" y="1155"/>
                  </a:lnTo>
                  <a:lnTo>
                    <a:pt x="2444" y="883"/>
                  </a:lnTo>
                  <a:lnTo>
                    <a:pt x="2987" y="679"/>
                  </a:lnTo>
                  <a:close/>
                  <a:moveTo>
                    <a:pt x="3530" y="1"/>
                  </a:moveTo>
                  <a:lnTo>
                    <a:pt x="2851" y="68"/>
                  </a:lnTo>
                  <a:lnTo>
                    <a:pt x="2172" y="204"/>
                  </a:lnTo>
                  <a:lnTo>
                    <a:pt x="1561" y="544"/>
                  </a:lnTo>
                  <a:lnTo>
                    <a:pt x="1018" y="1019"/>
                  </a:lnTo>
                  <a:lnTo>
                    <a:pt x="611" y="1562"/>
                  </a:lnTo>
                  <a:lnTo>
                    <a:pt x="272" y="2173"/>
                  </a:lnTo>
                  <a:lnTo>
                    <a:pt x="68" y="2852"/>
                  </a:lnTo>
                  <a:lnTo>
                    <a:pt x="0" y="3530"/>
                  </a:lnTo>
                  <a:lnTo>
                    <a:pt x="0" y="82612"/>
                  </a:lnTo>
                  <a:lnTo>
                    <a:pt x="68" y="83359"/>
                  </a:lnTo>
                  <a:lnTo>
                    <a:pt x="339" y="84038"/>
                  </a:lnTo>
                  <a:lnTo>
                    <a:pt x="679" y="84649"/>
                  </a:lnTo>
                  <a:lnTo>
                    <a:pt x="1154" y="85124"/>
                  </a:lnTo>
                  <a:lnTo>
                    <a:pt x="1697" y="85599"/>
                  </a:lnTo>
                  <a:lnTo>
                    <a:pt x="2376" y="85938"/>
                  </a:lnTo>
                  <a:lnTo>
                    <a:pt x="3055" y="86142"/>
                  </a:lnTo>
                  <a:lnTo>
                    <a:pt x="3869" y="86210"/>
                  </a:lnTo>
                  <a:lnTo>
                    <a:pt x="57156" y="86210"/>
                  </a:lnTo>
                  <a:lnTo>
                    <a:pt x="57903" y="86142"/>
                  </a:lnTo>
                  <a:lnTo>
                    <a:pt x="58582" y="85938"/>
                  </a:lnTo>
                  <a:lnTo>
                    <a:pt x="59260" y="85599"/>
                  </a:lnTo>
                  <a:lnTo>
                    <a:pt x="59804" y="85124"/>
                  </a:lnTo>
                  <a:lnTo>
                    <a:pt x="60347" y="84581"/>
                  </a:lnTo>
                  <a:lnTo>
                    <a:pt x="60686" y="83970"/>
                  </a:lnTo>
                  <a:lnTo>
                    <a:pt x="60890" y="83223"/>
                  </a:lnTo>
                  <a:lnTo>
                    <a:pt x="60957" y="82477"/>
                  </a:lnTo>
                  <a:lnTo>
                    <a:pt x="60957" y="3530"/>
                  </a:lnTo>
                  <a:lnTo>
                    <a:pt x="60890" y="2852"/>
                  </a:lnTo>
                  <a:lnTo>
                    <a:pt x="60686" y="2173"/>
                  </a:lnTo>
                  <a:lnTo>
                    <a:pt x="60347" y="1562"/>
                  </a:lnTo>
                  <a:lnTo>
                    <a:pt x="59939" y="1019"/>
                  </a:lnTo>
                  <a:lnTo>
                    <a:pt x="59396" y="544"/>
                  </a:lnTo>
                  <a:lnTo>
                    <a:pt x="58785" y="204"/>
                  </a:lnTo>
                  <a:lnTo>
                    <a:pt x="58106" y="68"/>
                  </a:lnTo>
                  <a:lnTo>
                    <a:pt x="57360" y="1"/>
                  </a:lnTo>
                  <a:close/>
                </a:path>
              </a:pathLst>
            </a:custGeom>
            <a:solidFill>
              <a:srgbClr val="22222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615400" y="904950"/>
              <a:ext cx="2493300" cy="3333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999999"/>
                  </a:solidFill>
                  <a:latin typeface="Dosis"/>
                  <a:ea typeface="Dosis"/>
                  <a:cs typeface="Dosis"/>
                  <a:sym typeface="Dosis"/>
                </a:rPr>
                <a:t>Place your screenshot here</a:t>
              </a:r>
              <a:endParaRPr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220" name="Google Shape;220;p25"/>
          <p:cNvSpPr txBox="1"/>
          <p:nvPr>
            <p:ph idx="4294967295" type="body"/>
          </p:nvPr>
        </p:nvSpPr>
        <p:spPr>
          <a:xfrm>
            <a:off x="1026525" y="-349575"/>
            <a:ext cx="4850400" cy="9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Running model on future data</a:t>
            </a:r>
            <a:endParaRPr sz="1800"/>
          </a:p>
        </p:txBody>
      </p:sp>
      <p:sp>
        <p:nvSpPr>
          <p:cNvPr id="221" name="Google Shape;221;p25"/>
          <p:cNvSpPr txBox="1"/>
          <p:nvPr/>
        </p:nvSpPr>
        <p:spPr>
          <a:xfrm>
            <a:off x="-356725" y="184100"/>
            <a:ext cx="471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875" y="1157450"/>
            <a:ext cx="2441207" cy="33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345700" y="1391563"/>
            <a:ext cx="4630500" cy="28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Input: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Original test dataset with 79 variables, no price column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Output: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ID + Price estimate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640450" y="1331350"/>
            <a:ext cx="23487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▸"/>
            </a:pPr>
            <a:r>
              <a:rPr lang="en"/>
              <a:t>House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"/>
              <a:t>Garage</a:t>
            </a:r>
            <a:endParaRPr/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Inference: PC1 from LASSO</a:t>
            </a:r>
            <a:endParaRPr b="1"/>
          </a:p>
        </p:txBody>
      </p:sp>
      <p:sp>
        <p:nvSpPr>
          <p:cNvPr id="230" name="Google Shape;230;p26"/>
          <p:cNvSpPr txBox="1"/>
          <p:nvPr>
            <p:ph idx="2" type="body"/>
          </p:nvPr>
        </p:nvSpPr>
        <p:spPr>
          <a:xfrm>
            <a:off x="3148050" y="1331350"/>
            <a:ext cx="2348700" cy="3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Square feet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▸"/>
            </a:pPr>
            <a:r>
              <a:rPr lang="en"/>
              <a:t>Living area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"/>
              <a:t>1st floor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"/>
              <a:t>Garage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"/>
              <a:t>Basement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5983900" y="1360900"/>
            <a:ext cx="28890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Number of Rooms/facilities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</a:pPr>
            <a:r>
              <a:rPr lang="en" sz="2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Bedrooms</a:t>
            </a:r>
            <a:endParaRPr sz="2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oboto"/>
              <a:buChar char="▸"/>
            </a:pPr>
            <a:r>
              <a:rPr lang="en" sz="2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Fireplaces</a:t>
            </a:r>
            <a:endParaRPr sz="2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oboto"/>
              <a:buChar char="▸"/>
            </a:pPr>
            <a:r>
              <a:rPr lang="en" sz="2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Full bathrooms</a:t>
            </a:r>
            <a:endParaRPr sz="2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oboto"/>
              <a:buChar char="▸"/>
            </a:pPr>
            <a:r>
              <a:rPr lang="en" sz="2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Other rooms</a:t>
            </a:r>
            <a:endParaRPr sz="2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600" y="1025175"/>
            <a:ext cx="7707899" cy="39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Inference: Factor Analysis</a:t>
            </a:r>
            <a:endParaRPr b="1"/>
          </a:p>
        </p:txBody>
      </p:sp>
      <p:sp>
        <p:nvSpPr>
          <p:cNvPr id="238" name="Google Shape;238;p27"/>
          <p:cNvSpPr/>
          <p:nvPr/>
        </p:nvSpPr>
        <p:spPr>
          <a:xfrm rot="5400000">
            <a:off x="6954900" y="2321247"/>
            <a:ext cx="1392600" cy="13650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7"/>
          <p:cNvSpPr/>
          <p:nvPr/>
        </p:nvSpPr>
        <p:spPr>
          <a:xfrm rot="-5400000">
            <a:off x="6954900" y="1131675"/>
            <a:ext cx="1392600" cy="13650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7"/>
          <p:cNvSpPr/>
          <p:nvPr/>
        </p:nvSpPr>
        <p:spPr>
          <a:xfrm rot="5400000">
            <a:off x="6954900" y="3510818"/>
            <a:ext cx="1392600" cy="13650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7092550" y="1576425"/>
            <a:ext cx="1173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Qualities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7182400" y="2766000"/>
            <a:ext cx="994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Garage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7019400" y="3955575"/>
            <a:ext cx="1263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Amenities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284425" y="1311550"/>
            <a:ext cx="37545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Limitations:</a:t>
            </a:r>
            <a:endParaRPr b="1"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Loss of interpretability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9" name="Google Shape;249;p2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</a:t>
            </a:r>
            <a:endParaRPr b="1"/>
          </a:p>
        </p:txBody>
      </p:sp>
      <p:sp>
        <p:nvSpPr>
          <p:cNvPr id="250" name="Google Shape;250;p28"/>
          <p:cNvSpPr txBox="1"/>
          <p:nvPr>
            <p:ph idx="2" type="body"/>
          </p:nvPr>
        </p:nvSpPr>
        <p:spPr>
          <a:xfrm>
            <a:off x="4338025" y="1714325"/>
            <a:ext cx="45681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Type variables aggregation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Alley access to property,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     Paved driveway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Better approach with geographic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28"/>
          <p:cNvGraphicFramePr/>
          <p:nvPr/>
        </p:nvGraphicFramePr>
        <p:xfrm>
          <a:off x="457700" y="280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{9525D59F-9375-4368-A228-5DFF5D6B9086}</a:tableStyleId>
              </a:tblPr>
              <a:tblGrid>
                <a:gridCol w="120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 character variables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28"/>
          <p:cNvGraphicFramePr/>
          <p:nvPr/>
        </p:nvGraphicFramePr>
        <p:xfrm>
          <a:off x="2566225" y="280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{9525D59F-9375-4368-A228-5DFF5D6B9086}</a:tableStyleId>
              </a:tblPr>
              <a:tblGrid>
                <a:gridCol w="1209475"/>
              </a:tblGrid>
              <a:tr h="6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clus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28"/>
          <p:cNvSpPr/>
          <p:nvPr/>
        </p:nvSpPr>
        <p:spPr>
          <a:xfrm>
            <a:off x="1806550" y="3440500"/>
            <a:ext cx="6093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8700">
              <a:alpha val="853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4605702" y="3440507"/>
            <a:ext cx="250110" cy="23009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Evaluating Years</a:t>
            </a:r>
            <a:endParaRPr b="1"/>
          </a:p>
        </p:txBody>
      </p:sp>
      <p:sp>
        <p:nvSpPr>
          <p:cNvPr id="260" name="Google Shape;260;p29"/>
          <p:cNvSpPr txBox="1"/>
          <p:nvPr/>
        </p:nvSpPr>
        <p:spPr>
          <a:xfrm>
            <a:off x="1438325" y="102195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parsed Year Sold into Age of property when sold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5875"/>
            <a:ext cx="3850605" cy="30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630" y="1465875"/>
            <a:ext cx="3850605" cy="30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Applications</a:t>
            </a:r>
            <a:endParaRPr b="1"/>
          </a:p>
        </p:txBody>
      </p:sp>
      <p:sp>
        <p:nvSpPr>
          <p:cNvPr id="268" name="Google Shape;268;p30"/>
          <p:cNvSpPr txBox="1"/>
          <p:nvPr>
            <p:ph idx="2" type="body"/>
          </p:nvPr>
        </p:nvSpPr>
        <p:spPr>
          <a:xfrm>
            <a:off x="335225" y="1510375"/>
            <a:ext cx="41796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Char char="▸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Sellers &amp; Buyers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debrief of properties with similar features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9" name="Google Shape;269;p30"/>
          <p:cNvSpPr txBox="1"/>
          <p:nvPr>
            <p:ph idx="2" type="body"/>
          </p:nvPr>
        </p:nvSpPr>
        <p:spPr>
          <a:xfrm>
            <a:off x="4648275" y="1510375"/>
            <a:ext cx="40275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Char char="▸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estate agencies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Pricing constructions and significant factors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75" name="Google Shape;275;p31"/>
          <p:cNvSpPr txBox="1"/>
          <p:nvPr>
            <p:ph idx="4294967295" type="subTitle"/>
          </p:nvPr>
        </p:nvSpPr>
        <p:spPr>
          <a:xfrm>
            <a:off x="1033300" y="2630575"/>
            <a:ext cx="71850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Github Repository: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https://github.com/ziqinm/BA-820-Project.git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Preliminary</a:t>
            </a:r>
            <a:endParaRPr b="1"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287675" y="674350"/>
            <a:ext cx="86760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8700"/>
              </a:highlight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2400"/>
              <a:buChar char="▸"/>
            </a:pPr>
            <a:r>
              <a:rPr lang="en" sz="2400">
                <a:solidFill>
                  <a:srgbClr val="263248"/>
                </a:solidFill>
              </a:rPr>
              <a:t>The dataset describes every aspect of residential homes in Ames, Iowa.</a:t>
            </a:r>
            <a:endParaRPr sz="2400">
              <a:solidFill>
                <a:srgbClr val="26324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Char char="▸"/>
            </a:pPr>
            <a:r>
              <a:rPr lang="en" sz="2400">
                <a:solidFill>
                  <a:srgbClr val="263248"/>
                </a:solidFill>
              </a:rPr>
              <a:t>1460 observations with 81 columns, including character variables and numeric variables. </a:t>
            </a:r>
            <a:endParaRPr sz="2400">
              <a:solidFill>
                <a:srgbClr val="263248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Char char="▸"/>
            </a:pPr>
            <a:r>
              <a:rPr lang="en" sz="2400">
                <a:solidFill>
                  <a:srgbClr val="263248"/>
                </a:solidFill>
              </a:rPr>
              <a:t>Without Id’s, the dataframe consists of 79 predictors and the response variable `SalePrice`</a:t>
            </a:r>
            <a:endParaRPr sz="2400">
              <a:solidFill>
                <a:srgbClr val="26324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Google Shape;113;p14"/>
          <p:cNvSpPr/>
          <p:nvPr/>
        </p:nvSpPr>
        <p:spPr>
          <a:xfrm>
            <a:off x="1576425" y="3475025"/>
            <a:ext cx="1634100" cy="1363200"/>
          </a:xfrm>
          <a:prstGeom prst="flowChartAlternateProcess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Numeric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808625" y="3475025"/>
            <a:ext cx="1634100" cy="1363200"/>
          </a:xfrm>
          <a:prstGeom prst="flowChartAlternateProcess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Scale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(Quality and condition)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790700" y="3475025"/>
            <a:ext cx="1634100" cy="1363200"/>
          </a:xfrm>
          <a:prstGeom prst="flowChartAlternateProcess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Type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(roof type, alley)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</a:t>
            </a:r>
            <a:endParaRPr b="1"/>
          </a:p>
        </p:txBody>
      </p:sp>
      <p:sp>
        <p:nvSpPr>
          <p:cNvPr id="121" name="Google Shape;121;p15"/>
          <p:cNvSpPr txBox="1"/>
          <p:nvPr>
            <p:ph idx="2" type="body"/>
          </p:nvPr>
        </p:nvSpPr>
        <p:spPr>
          <a:xfrm>
            <a:off x="2321075" y="1070400"/>
            <a:ext cx="67233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800"/>
              <a:buChar char="▸"/>
            </a:pPr>
            <a:r>
              <a:rPr lang="en" sz="1800">
                <a:solidFill>
                  <a:srgbClr val="263248"/>
                </a:solidFill>
              </a:rPr>
              <a:t>Numeric variables =&gt; column means</a:t>
            </a:r>
            <a:endParaRPr sz="1800">
              <a:solidFill>
                <a:srgbClr val="26324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Char char="▸"/>
            </a:pPr>
            <a:r>
              <a:rPr lang="en" sz="1800">
                <a:solidFill>
                  <a:srgbClr val="263248"/>
                </a:solidFill>
              </a:rPr>
              <a:t>Type variables =&gt; string “N/A”</a:t>
            </a:r>
            <a:endParaRPr sz="1800">
              <a:solidFill>
                <a:srgbClr val="26324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Char char="▸"/>
            </a:pPr>
            <a:r>
              <a:rPr lang="en" sz="1800">
                <a:solidFill>
                  <a:srgbClr val="263248"/>
                </a:solidFill>
              </a:rPr>
              <a:t>Scale variables =&gt; as a level of 0</a:t>
            </a:r>
            <a:endParaRPr sz="1800">
              <a:solidFill>
                <a:srgbClr val="26324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800"/>
              <a:buChar char="▸"/>
            </a:pPr>
            <a:r>
              <a:rPr lang="en" sz="1800">
                <a:solidFill>
                  <a:srgbClr val="263248"/>
                </a:solidFill>
              </a:rPr>
              <a:t>Year Sold - Year Built = Age of property when sold</a:t>
            </a:r>
            <a:endParaRPr sz="1800">
              <a:solidFill>
                <a:srgbClr val="26324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Char char="▸"/>
            </a:pPr>
            <a:r>
              <a:rPr lang="en" sz="1800">
                <a:solidFill>
                  <a:srgbClr val="263248"/>
                </a:solidFill>
              </a:rPr>
              <a:t>Year Sold - Year Remodeled = Remodeled age when sold</a:t>
            </a:r>
            <a:endParaRPr sz="1800">
              <a:solidFill>
                <a:srgbClr val="26324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Char char="▸"/>
            </a:pPr>
            <a:r>
              <a:rPr lang="en" sz="1800">
                <a:solidFill>
                  <a:srgbClr val="263248"/>
                </a:solidFill>
              </a:rPr>
              <a:t>Year Sold - Garage Built = Garage of Age when dols </a:t>
            </a:r>
            <a:endParaRPr sz="1800">
              <a:solidFill>
                <a:srgbClr val="26324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3248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800"/>
              <a:buChar char="▸"/>
            </a:pPr>
            <a:r>
              <a:rPr lang="en" sz="1800">
                <a:solidFill>
                  <a:srgbClr val="263248"/>
                </a:solidFill>
              </a:rPr>
              <a:t>Converted to quarters (I, II, III, IV) as a categorical variable</a:t>
            </a:r>
            <a:endParaRPr sz="1800">
              <a:solidFill>
                <a:srgbClr val="263248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49575" y="1254225"/>
            <a:ext cx="2220900" cy="5523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Missing Value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32925" y="2637850"/>
            <a:ext cx="1654200" cy="5523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Years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432925" y="3520800"/>
            <a:ext cx="1654200" cy="5523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Months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endParaRPr b="1"/>
          </a:p>
        </p:txBody>
      </p:sp>
      <p:sp>
        <p:nvSpPr>
          <p:cNvPr id="130" name="Google Shape;130;p16"/>
          <p:cNvSpPr txBox="1"/>
          <p:nvPr>
            <p:ph idx="2" type="body"/>
          </p:nvPr>
        </p:nvSpPr>
        <p:spPr>
          <a:xfrm>
            <a:off x="617850" y="1070400"/>
            <a:ext cx="79083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8700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Char char="▸"/>
            </a:pPr>
            <a:r>
              <a:rPr lang="en" sz="2400">
                <a:solidFill>
                  <a:srgbClr val="263248"/>
                </a:solidFill>
              </a:rPr>
              <a:t>Combine unsupervised/supervised techniques on past dataset</a:t>
            </a:r>
            <a:r>
              <a:rPr lang="en" sz="2400">
                <a:solidFill>
                  <a:srgbClr val="263248"/>
                </a:solidFill>
              </a:rPr>
              <a:t> to build a model that can </a:t>
            </a:r>
            <a:r>
              <a:rPr lang="en" sz="2400">
                <a:solidFill>
                  <a:srgbClr val="A72A1E"/>
                </a:solidFill>
              </a:rPr>
              <a:t>estimate property prices</a:t>
            </a:r>
            <a:r>
              <a:rPr lang="en" sz="2400">
                <a:solidFill>
                  <a:srgbClr val="263248"/>
                </a:solidFill>
              </a:rPr>
              <a:t> with certain features</a:t>
            </a:r>
            <a:endParaRPr sz="2400">
              <a:solidFill>
                <a:srgbClr val="26324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48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2400"/>
              <a:buChar char="▸"/>
            </a:pPr>
            <a:r>
              <a:rPr lang="en" sz="2400">
                <a:solidFill>
                  <a:srgbClr val="263248"/>
                </a:solidFill>
              </a:rPr>
              <a:t>Provide information on </a:t>
            </a:r>
            <a:r>
              <a:rPr lang="en" sz="2400">
                <a:solidFill>
                  <a:srgbClr val="A72A1E"/>
                </a:solidFill>
              </a:rPr>
              <a:t>factors/aspects</a:t>
            </a:r>
            <a:r>
              <a:rPr lang="en" sz="2400">
                <a:solidFill>
                  <a:srgbClr val="263248"/>
                </a:solidFill>
              </a:rPr>
              <a:t> that closely relates to the price in Ames, Iowa</a:t>
            </a:r>
            <a:endParaRPr sz="2400">
              <a:solidFill>
                <a:srgbClr val="26324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4294967295" type="ctrTitle"/>
          </p:nvPr>
        </p:nvSpPr>
        <p:spPr>
          <a:xfrm>
            <a:off x="1090700" y="18650"/>
            <a:ext cx="4208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8700"/>
                </a:solidFill>
              </a:rPr>
              <a:t>Workflow</a:t>
            </a:r>
            <a:endParaRPr sz="3600">
              <a:solidFill>
                <a:srgbClr val="FF8700"/>
              </a:solidFill>
            </a:endParaRPr>
          </a:p>
        </p:txBody>
      </p:sp>
      <p:graphicFrame>
        <p:nvGraphicFramePr>
          <p:cNvPr id="136" name="Google Shape;136;p17"/>
          <p:cNvGraphicFramePr/>
          <p:nvPr/>
        </p:nvGraphicFramePr>
        <p:xfrm>
          <a:off x="216050" y="1280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{9525D59F-9375-4368-A228-5DFF5D6B9086}</a:tableStyleId>
              </a:tblPr>
              <a:tblGrid>
                <a:gridCol w="854600"/>
                <a:gridCol w="854600"/>
              </a:tblGrid>
              <a:tr h="46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17"/>
          <p:cNvGraphicFramePr/>
          <p:nvPr/>
        </p:nvGraphicFramePr>
        <p:xfrm>
          <a:off x="2933200" y="128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{9525D59F-9375-4368-A228-5DFF5D6B9086}</a:tableStyleId>
              </a:tblPr>
              <a:tblGrid>
                <a:gridCol w="838500"/>
                <a:gridCol w="838500"/>
                <a:gridCol w="976575"/>
              </a:tblGrid>
              <a:tr h="3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17"/>
          <p:cNvGraphicFramePr/>
          <p:nvPr/>
        </p:nvGraphicFramePr>
        <p:xfrm>
          <a:off x="2423975" y="343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{9525D59F-9375-4368-A228-5DFF5D6B9086}</a:tableStyleId>
              </a:tblPr>
              <a:tblGrid>
                <a:gridCol w="918000"/>
                <a:gridCol w="918000"/>
                <a:gridCol w="918000"/>
                <a:gridCol w="918000"/>
              </a:tblGrid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ID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Cluster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PCs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Price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5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p17"/>
          <p:cNvGraphicFramePr/>
          <p:nvPr/>
        </p:nvGraphicFramePr>
        <p:xfrm>
          <a:off x="6674150" y="1280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{9525D59F-9375-4368-A228-5DFF5D6B9086}</a:tableStyleId>
              </a:tblPr>
              <a:tblGrid>
                <a:gridCol w="1050225"/>
                <a:gridCol w="1050225"/>
              </a:tblGrid>
              <a:tr h="46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r>
                        <a:rPr lang="en"/>
                        <a:t> </a:t>
                      </a:r>
                      <a:r>
                        <a:rPr lang="en"/>
                        <a:t>Prediction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40" name="Google Shape;140;p17"/>
          <p:cNvCxnSpPr/>
          <p:nvPr/>
        </p:nvCxnSpPr>
        <p:spPr>
          <a:xfrm flipH="1">
            <a:off x="4683300" y="2066175"/>
            <a:ext cx="299100" cy="1265700"/>
          </a:xfrm>
          <a:prstGeom prst="straightConnector1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3463525" y="2089175"/>
            <a:ext cx="264600" cy="1265700"/>
          </a:xfrm>
          <a:prstGeom prst="straightConnector1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 flipH="1" rot="10800000">
            <a:off x="4199950" y="828350"/>
            <a:ext cx="874500" cy="437400"/>
          </a:xfrm>
          <a:prstGeom prst="straightConnector1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7"/>
          <p:cNvSpPr txBox="1"/>
          <p:nvPr/>
        </p:nvSpPr>
        <p:spPr>
          <a:xfrm>
            <a:off x="5177975" y="529325"/>
            <a:ext cx="575400" cy="437400"/>
          </a:xfrm>
          <a:prstGeom prst="rect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EFA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6895925" y="3486525"/>
            <a:ext cx="1656900" cy="851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Supervised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Model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145" name="Google Shape;145;p17"/>
          <p:cNvCxnSpPr>
            <a:endCxn id="144" idx="1"/>
          </p:cNvCxnSpPr>
          <p:nvPr/>
        </p:nvCxnSpPr>
        <p:spPr>
          <a:xfrm>
            <a:off x="6144425" y="3912225"/>
            <a:ext cx="751500" cy="0"/>
          </a:xfrm>
          <a:prstGeom prst="straightConnector1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 flipH="1" rot="10800000">
            <a:off x="7720325" y="2205138"/>
            <a:ext cx="8100" cy="1219800"/>
          </a:xfrm>
          <a:prstGeom prst="straightConnector1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2059700" y="1737525"/>
            <a:ext cx="747900" cy="0"/>
          </a:xfrm>
          <a:prstGeom prst="straightConnector1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7"/>
          <p:cNvSpPr/>
          <p:nvPr/>
        </p:nvSpPr>
        <p:spPr>
          <a:xfrm>
            <a:off x="1141825" y="1183750"/>
            <a:ext cx="783300" cy="959700"/>
          </a:xfrm>
          <a:prstGeom prst="ellipse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7"/>
          <p:cNvCxnSpPr>
            <a:endCxn id="150" idx="4"/>
          </p:cNvCxnSpPr>
          <p:nvPr/>
        </p:nvCxnSpPr>
        <p:spPr>
          <a:xfrm>
            <a:off x="1533600" y="2143575"/>
            <a:ext cx="4091100" cy="2148000"/>
          </a:xfrm>
          <a:prstGeom prst="bentConnector4">
            <a:avLst>
              <a:gd fmla="val -102" name="adj1"/>
              <a:gd fmla="val 123354" name="adj2"/>
            </a:avLst>
          </a:prstGeom>
          <a:noFill/>
          <a:ln cap="flat" cmpd="sng" w="28575">
            <a:solidFill>
              <a:srgbClr val="A72A1E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17"/>
          <p:cNvSpPr/>
          <p:nvPr/>
        </p:nvSpPr>
        <p:spPr>
          <a:xfrm>
            <a:off x="5233050" y="3331875"/>
            <a:ext cx="783300" cy="959700"/>
          </a:xfrm>
          <a:prstGeom prst="ellipse">
            <a:avLst/>
          </a:prstGeom>
          <a:noFill/>
          <a:ln cap="flat" cmpd="sng" w="28575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ctrTitle"/>
          </p:nvPr>
        </p:nvSpPr>
        <p:spPr>
          <a:xfrm>
            <a:off x="1191150" y="1465050"/>
            <a:ext cx="25374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</a:t>
            </a:r>
            <a:endParaRPr b="1"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925" y="979850"/>
            <a:ext cx="3556325" cy="23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KMeans: </a:t>
            </a:r>
            <a:r>
              <a:rPr b="1" lang="en">
                <a:solidFill>
                  <a:schemeClr val="lt1"/>
                </a:solidFill>
              </a:rPr>
              <a:t>identify outliers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5" y="1122775"/>
            <a:ext cx="3664274" cy="28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350" y="1255813"/>
            <a:ext cx="3757474" cy="27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3776100" y="2483325"/>
            <a:ext cx="1487100" cy="382200"/>
          </a:xfrm>
          <a:prstGeom prst="rightArrow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3988275" y="2298613"/>
            <a:ext cx="163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Removing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Outliers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245200" y="4118300"/>
            <a:ext cx="7223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Will not use KMeans clusters to reduce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dimensions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main reason is removing outliers.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Partitioning using Gower Distance</a:t>
            </a:r>
            <a:endParaRPr b="1"/>
          </a:p>
        </p:txBody>
      </p:sp>
      <p:sp>
        <p:nvSpPr>
          <p:cNvPr id="172" name="Google Shape;172;p20"/>
          <p:cNvSpPr txBox="1"/>
          <p:nvPr/>
        </p:nvSpPr>
        <p:spPr>
          <a:xfrm>
            <a:off x="1104900" y="1209825"/>
            <a:ext cx="78057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Goal: want to reduce number of </a:t>
            </a: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categorical columns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D966"/>
                </a:highlight>
                <a:latin typeface="Roboto"/>
                <a:ea typeface="Roboto"/>
                <a:cs typeface="Roboto"/>
                <a:sym typeface="Roboto"/>
              </a:rPr>
              <a:t>Gower Distance: </a:t>
            </a:r>
            <a:endParaRPr sz="1800">
              <a:highlight>
                <a:srgbClr val="FFD96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calculating distance in a mix of categorical and numerical variables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113" y="2552188"/>
            <a:ext cx="37814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5579575" y="2467300"/>
            <a:ext cx="31908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Dissimilarity matrix:</a:t>
            </a:r>
            <a:endParaRPr sz="1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Pairwise </a:t>
            </a:r>
            <a:r>
              <a:rPr lang="en" sz="1800">
                <a:solidFill>
                  <a:schemeClr val="dk1"/>
                </a:solidFill>
                <a:highlight>
                  <a:srgbClr val="FFE599"/>
                </a:highlight>
                <a:latin typeface="Roboto"/>
                <a:ea typeface="Roboto"/>
                <a:cs typeface="Roboto"/>
                <a:sym typeface="Roboto"/>
              </a:rPr>
              <a:t>dissimilarities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among observations using Gower distance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0’s in diagonal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/>
          <p:cNvSpPr/>
          <p:nvPr/>
        </p:nvSpPr>
        <p:spPr>
          <a:xfrm rot="1284083">
            <a:off x="1786907" y="3323960"/>
            <a:ext cx="3587774" cy="297133"/>
          </a:xfrm>
          <a:prstGeom prst="flowChartTerminator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Partitioning using Gower Distance</a:t>
            </a:r>
            <a:endParaRPr b="1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5709500" y="1129050"/>
            <a:ext cx="29502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Ran a function to find the optimal k with the </a:t>
            </a:r>
            <a:r>
              <a:rPr lang="en" sz="1800" u="sng"/>
              <a:t>highest average silhouette score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Choose k = 2</a:t>
            </a:r>
            <a:endParaRPr sz="18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241250"/>
            <a:ext cx="3916300" cy="32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