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835" r:id="rId2"/>
  </p:sldMasterIdLst>
  <p:sldIdLst>
    <p:sldId id="256" r:id="rId3"/>
    <p:sldId id="260" r:id="rId4"/>
    <p:sldId id="259" r:id="rId5"/>
    <p:sldId id="262" r:id="rId6"/>
    <p:sldId id="263" r:id="rId7"/>
    <p:sldId id="264" r:id="rId8"/>
    <p:sldId id="266" r:id="rId9"/>
    <p:sldId id="265"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57276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126817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269950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406686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150302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236825387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22953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4178870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148343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2940935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53051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7678673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235023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946352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49840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85878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163973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10300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91491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12310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96042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1C5E31-CBD6-4000-91BA-E8931D9AE693}" type="datetimeFigureOut">
              <a:rPr kumimoji="1" lang="ja-JP" altLang="en-US" smtClean="0"/>
              <a:t>2020/3/8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366728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920808649"/>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91C5E31-CBD6-4000-91BA-E8931D9AE693}" type="datetimeFigureOut">
              <a:rPr kumimoji="1" lang="ja-JP" altLang="en-US" smtClean="0"/>
              <a:t>2020/3/8</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096A1A5-A839-45B9-877F-BFCE5125F676}" type="slidenum">
              <a:rPr kumimoji="1" lang="ja-JP" altLang="en-US" smtClean="0"/>
              <a:t>‹#›</a:t>
            </a:fld>
            <a:endParaRPr kumimoji="1" lang="ja-JP" altLang="en-US"/>
          </a:p>
        </p:txBody>
      </p:sp>
    </p:spTree>
    <p:extLst>
      <p:ext uri="{BB962C8B-B14F-4D97-AF65-F5344CB8AC3E}">
        <p14:creationId xmlns:p14="http://schemas.microsoft.com/office/powerpoint/2010/main" val="2978340691"/>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CE957058-57AD-46A9-BAE9-7145CB3504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7537703"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6F2EBF8-A90E-4E7C-837C-008C1E33D1C4}"/>
              </a:ext>
            </a:extLst>
          </p:cNvPr>
          <p:cNvSpPr>
            <a:spLocks noGrp="1"/>
          </p:cNvSpPr>
          <p:nvPr>
            <p:ph type="ctrTitle"/>
          </p:nvPr>
        </p:nvSpPr>
        <p:spPr>
          <a:xfrm>
            <a:off x="965200" y="643467"/>
            <a:ext cx="5929039" cy="5571066"/>
          </a:xfrm>
        </p:spPr>
        <p:txBody>
          <a:bodyPr>
            <a:normAutofit/>
          </a:bodyPr>
          <a:lstStyle/>
          <a:p>
            <a:pPr algn="l"/>
            <a:r>
              <a:rPr kumimoji="1" lang="ja-JP" altLang="en-US" dirty="0">
                <a:latin typeface="Yu Gothic Medium" panose="020B0500000000000000" pitchFamily="50" charset="-128"/>
                <a:ea typeface="Yu Gothic Medium" panose="020B0500000000000000" pitchFamily="50" charset="-128"/>
              </a:rPr>
              <a:t>虎の穴 </a:t>
            </a:r>
            <a:r>
              <a:rPr kumimoji="1" lang="en-US" altLang="ja-JP" dirty="0" err="1">
                <a:latin typeface="Yu Gothic Medium" panose="020B0500000000000000" pitchFamily="50" charset="-128"/>
                <a:ea typeface="Yu Gothic Medium" panose="020B0500000000000000" pitchFamily="50" charset="-128"/>
              </a:rPr>
              <a:t>WebJava</a:t>
            </a:r>
            <a:r>
              <a:rPr kumimoji="1" lang="ja-JP" altLang="en-US" dirty="0">
                <a:latin typeface="Yu Gothic Medium" panose="020B0500000000000000" pitchFamily="50" charset="-128"/>
                <a:ea typeface="Yu Gothic Medium" panose="020B0500000000000000" pitchFamily="50" charset="-128"/>
              </a:rPr>
              <a:t>初級</a:t>
            </a:r>
            <a:r>
              <a:rPr kumimoji="1" lang="en-US" altLang="ja-JP" dirty="0">
                <a:latin typeface="Yu Gothic Medium" panose="020B0500000000000000" pitchFamily="50" charset="-128"/>
                <a:ea typeface="Yu Gothic Medium" panose="020B0500000000000000" pitchFamily="50" charset="-128"/>
              </a:rPr>
              <a:t/>
            </a:r>
            <a:br>
              <a:rPr kumimoji="1" lang="en-US" altLang="ja-JP" dirty="0">
                <a:latin typeface="Yu Gothic Medium" panose="020B0500000000000000" pitchFamily="50" charset="-128"/>
                <a:ea typeface="Yu Gothic Medium" panose="020B0500000000000000" pitchFamily="50" charset="-128"/>
              </a:rPr>
            </a:br>
            <a:r>
              <a:rPr lang="ja-JP" altLang="en-US" dirty="0">
                <a:latin typeface="Yu Gothic Medium" panose="020B0500000000000000" pitchFamily="50" charset="-128"/>
                <a:ea typeface="Yu Gothic Medium" panose="020B0500000000000000" pitchFamily="50" charset="-128"/>
              </a:rPr>
              <a:t>最終課題</a:t>
            </a:r>
            <a:endParaRPr kumimoji="1" lang="ja-JP" altLang="en-US" dirty="0">
              <a:latin typeface="Yu Gothic Medium" panose="020B0500000000000000" pitchFamily="50" charset="-128"/>
              <a:ea typeface="Yu Gothic Medium" panose="020B0500000000000000" pitchFamily="50" charset="-128"/>
            </a:endParaRPr>
          </a:p>
        </p:txBody>
      </p:sp>
      <p:sp>
        <p:nvSpPr>
          <p:cNvPr id="17" name="Rectangle 16">
            <a:extLst>
              <a:ext uri="{FF2B5EF4-FFF2-40B4-BE49-F238E27FC236}">
                <a16:creationId xmlns:a16="http://schemas.microsoft.com/office/drawing/2014/main" id="{1A6D86F0-98E0-4468-9315-41BF7B0F2E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9F18C659-4B6C-4456-B4F7-92C8C7F9AF94}"/>
              </a:ext>
            </a:extLst>
          </p:cNvPr>
          <p:cNvSpPr>
            <a:spLocks noGrp="1"/>
          </p:cNvSpPr>
          <p:nvPr>
            <p:ph type="subTitle" idx="1"/>
          </p:nvPr>
        </p:nvSpPr>
        <p:spPr>
          <a:xfrm>
            <a:off x="8181171" y="1244205"/>
            <a:ext cx="2808563" cy="4369589"/>
          </a:xfrm>
        </p:spPr>
        <p:txBody>
          <a:bodyPr anchor="ctr">
            <a:normAutofit/>
          </a:bodyPr>
          <a:lstStyle/>
          <a:p>
            <a:pPr algn="l"/>
            <a:r>
              <a:rPr kumimoji="1" lang="en-US" altLang="ja-JP" sz="2400" dirty="0">
                <a:latin typeface="Yu Gothic Medium" panose="020B0500000000000000" pitchFamily="50" charset="-128"/>
                <a:ea typeface="Yu Gothic Medium" panose="020B0500000000000000" pitchFamily="50" charset="-128"/>
              </a:rPr>
              <a:t>201464</a:t>
            </a:r>
            <a:endParaRPr lang="en-US" altLang="ja-JP" sz="2400" dirty="0">
              <a:latin typeface="Yu Gothic Medium" panose="020B0500000000000000" pitchFamily="50" charset="-128"/>
              <a:ea typeface="Yu Gothic Medium" panose="020B0500000000000000" pitchFamily="50" charset="-128"/>
            </a:endParaRPr>
          </a:p>
          <a:p>
            <a:pPr algn="l"/>
            <a:r>
              <a:rPr kumimoji="1" lang="ja-JP" altLang="en-US" sz="2400" dirty="0">
                <a:latin typeface="Yu Gothic Medium" panose="020B0500000000000000" pitchFamily="50" charset="-128"/>
                <a:ea typeface="Yu Gothic Medium" panose="020B0500000000000000" pitchFamily="50" charset="-128"/>
              </a:rPr>
              <a:t>札幌開発センター</a:t>
            </a:r>
            <a:endParaRPr kumimoji="1" lang="en-US" altLang="ja-JP" sz="2400" dirty="0">
              <a:latin typeface="Yu Gothic Medium" panose="020B0500000000000000" pitchFamily="50" charset="-128"/>
              <a:ea typeface="Yu Gothic Medium" panose="020B0500000000000000" pitchFamily="50" charset="-128"/>
            </a:endParaRPr>
          </a:p>
          <a:p>
            <a:pPr algn="l"/>
            <a:r>
              <a:rPr kumimoji="1" lang="ja-JP" altLang="en-US" sz="2400" dirty="0">
                <a:latin typeface="Yu Gothic Medium" panose="020B0500000000000000" pitchFamily="50" charset="-128"/>
                <a:ea typeface="Yu Gothic Medium" panose="020B0500000000000000" pitchFamily="50" charset="-128"/>
              </a:rPr>
              <a:t>安達太郎</a:t>
            </a:r>
          </a:p>
        </p:txBody>
      </p:sp>
    </p:spTree>
    <p:extLst>
      <p:ext uri="{BB962C8B-B14F-4D97-AF65-F5344CB8AC3E}">
        <p14:creationId xmlns:p14="http://schemas.microsoft.com/office/powerpoint/2010/main" val="698002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Medium" panose="020B0500000000000000" pitchFamily="50" charset="-128"/>
                <a:ea typeface="游ゴシック Medium" panose="020B0500000000000000" pitchFamily="50" charset="-128"/>
              </a:rPr>
              <a:t>画面イメージ</a:t>
            </a:r>
            <a:endParaRPr kumimoji="1" lang="ja-JP" altLang="en-US" dirty="0">
              <a:latin typeface="游ゴシック Medium" panose="020B0500000000000000" pitchFamily="50" charset="-128"/>
              <a:ea typeface="游ゴシック Medium" panose="020B0500000000000000" pitchFamily="50"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872" y="1982217"/>
            <a:ext cx="2734057" cy="157184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872" y="3675239"/>
            <a:ext cx="10058400" cy="2542644"/>
          </a:xfrm>
          <a:prstGeom prst="rect">
            <a:avLst/>
          </a:prstGeom>
        </p:spPr>
      </p:pic>
    </p:spTree>
    <p:extLst>
      <p:ext uri="{BB962C8B-B14F-4D97-AF65-F5344CB8AC3E}">
        <p14:creationId xmlns:p14="http://schemas.microsoft.com/office/powerpoint/2010/main" val="2370120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Medium" panose="020B0500000000000000" pitchFamily="50" charset="-128"/>
                <a:ea typeface="游ゴシック Medium" panose="020B0500000000000000" pitchFamily="50" charset="-128"/>
              </a:rPr>
              <a:t>画面イメージ</a:t>
            </a:r>
            <a:endParaRPr kumimoji="1" lang="ja-JP" altLang="en-US" dirty="0">
              <a:latin typeface="游ゴシック Medium" panose="020B0500000000000000" pitchFamily="50" charset="-128"/>
              <a:ea typeface="游ゴシック Medium" panose="020B0500000000000000"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19" y="2011680"/>
            <a:ext cx="10058400" cy="3056822"/>
          </a:xfrm>
          <a:prstGeom prst="rect">
            <a:avLst/>
          </a:prstGeom>
        </p:spPr>
      </p:pic>
    </p:spTree>
    <p:extLst>
      <p:ext uri="{BB962C8B-B14F-4D97-AF65-F5344CB8AC3E}">
        <p14:creationId xmlns:p14="http://schemas.microsoft.com/office/powerpoint/2010/main" val="3836398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Medium" panose="020B0500000000000000" pitchFamily="50" charset="-128"/>
                <a:ea typeface="游ゴシック Medium" panose="020B0500000000000000" pitchFamily="50" charset="-128"/>
              </a:rPr>
              <a:t>画面イメージ</a:t>
            </a:r>
            <a:endParaRPr kumimoji="1" lang="ja-JP" altLang="en-US" dirty="0">
              <a:latin typeface="游ゴシック Medium" panose="020B0500000000000000" pitchFamily="50" charset="-128"/>
              <a:ea typeface="游ゴシック Medium" panose="020B0500000000000000" pitchFamily="50" charset="-128"/>
            </a:endParaRPr>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919" y="2002898"/>
            <a:ext cx="9783763" cy="2312262"/>
          </a:xfrm>
        </p:spPr>
      </p:pic>
    </p:spTree>
    <p:extLst>
      <p:ext uri="{BB962C8B-B14F-4D97-AF65-F5344CB8AC3E}">
        <p14:creationId xmlns:p14="http://schemas.microsoft.com/office/powerpoint/2010/main" val="821504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Medium" panose="020B0500000000000000" pitchFamily="50" charset="-128"/>
                <a:ea typeface="游ゴシック Medium" panose="020B0500000000000000" pitchFamily="50" charset="-128"/>
              </a:rPr>
              <a:t>画面イメージ</a:t>
            </a:r>
            <a:endParaRPr kumimoji="1" lang="ja-JP" altLang="en-US" dirty="0">
              <a:latin typeface="游ゴシック Medium" panose="020B0500000000000000" pitchFamily="50" charset="-128"/>
              <a:ea typeface="游ゴシック Medium" panose="020B0500000000000000"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204" y="1479665"/>
            <a:ext cx="1554504" cy="5311833"/>
          </a:xfrm>
          <a:prstGeom prst="rect">
            <a:avLst/>
          </a:prstGeom>
        </p:spPr>
      </p:pic>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98864" y="1479665"/>
            <a:ext cx="1473941" cy="4206875"/>
          </a:xfrm>
        </p:spPr>
      </p:pic>
      <p:sp>
        <p:nvSpPr>
          <p:cNvPr id="6" name="楕円 5"/>
          <p:cNvSpPr/>
          <p:nvPr/>
        </p:nvSpPr>
        <p:spPr>
          <a:xfrm>
            <a:off x="3084022" y="2468880"/>
            <a:ext cx="1737360"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5037362" y="2468880"/>
            <a:ext cx="1745522" cy="59020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コマンド選択</a:t>
            </a:r>
            <a:endParaRPr kumimoji="1" lang="ja-JP" altLang="en-US" dirty="0"/>
          </a:p>
        </p:txBody>
      </p:sp>
    </p:spTree>
    <p:extLst>
      <p:ext uri="{BB962C8B-B14F-4D97-AF65-F5344CB8AC3E}">
        <p14:creationId xmlns:p14="http://schemas.microsoft.com/office/powerpoint/2010/main" val="3872063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Medium" panose="020B0500000000000000" pitchFamily="50" charset="-128"/>
                <a:ea typeface="游ゴシック Medium" panose="020B0500000000000000" pitchFamily="50" charset="-128"/>
              </a:rPr>
              <a:t>画面イメージ</a:t>
            </a:r>
            <a:endParaRPr kumimoji="1" lang="ja-JP" altLang="en-US" dirty="0">
              <a:latin typeface="游ゴシック Medium" panose="020B0500000000000000" pitchFamily="50" charset="-128"/>
              <a:ea typeface="游ゴシック Medium" panose="020B0500000000000000"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538" y="1852091"/>
            <a:ext cx="5168841" cy="4964344"/>
          </a:xfrm>
          <a:prstGeom prst="rect">
            <a:avLst/>
          </a:prstGeom>
        </p:spPr>
      </p:pic>
    </p:spTree>
    <p:extLst>
      <p:ext uri="{BB962C8B-B14F-4D97-AF65-F5344CB8AC3E}">
        <p14:creationId xmlns:p14="http://schemas.microsoft.com/office/powerpoint/2010/main" val="3415553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A6D86F0-98E0-4468-9315-41BF7B0F2E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B8A1C9F0-985E-4E99-8E63-3E8CCFB80D57}"/>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アプリ説明</a:t>
            </a:r>
          </a:p>
        </p:txBody>
      </p:sp>
      <p:sp useBgFill="1">
        <p:nvSpPr>
          <p:cNvPr id="13" name="Rectangle 12">
            <a:extLst>
              <a:ext uri="{FF2B5EF4-FFF2-40B4-BE49-F238E27FC236}">
                <a16:creationId xmlns:a16="http://schemas.microsoft.com/office/drawing/2014/main" id="{CE957058-57AD-46A9-BAE9-7145CB3504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コンテンツ プレースホルダー 5">
            <a:extLst>
              <a:ext uri="{FF2B5EF4-FFF2-40B4-BE49-F238E27FC236}">
                <a16:creationId xmlns:a16="http://schemas.microsoft.com/office/drawing/2014/main" id="{581D2BB3-14BB-45D6-A73B-63C51828B9DC}"/>
              </a:ext>
            </a:extLst>
          </p:cNvPr>
          <p:cNvSpPr>
            <a:spLocks noGrp="1"/>
          </p:cNvSpPr>
          <p:nvPr>
            <p:ph idx="1"/>
          </p:nvPr>
        </p:nvSpPr>
        <p:spPr>
          <a:xfrm>
            <a:off x="5163671" y="838647"/>
            <a:ext cx="5823328" cy="5180708"/>
          </a:xfrm>
        </p:spPr>
        <p:txBody>
          <a:bodyPr anchor="ctr">
            <a:normAutofit/>
          </a:bodyPr>
          <a:lstStyle/>
          <a:p>
            <a:pPr marL="0" indent="0" algn="ctr">
              <a:buNone/>
            </a:pPr>
            <a:r>
              <a:rPr lang="ja-JP" altLang="en-US" sz="3200" dirty="0">
                <a:solidFill>
                  <a:schemeClr val="tx2"/>
                </a:solidFill>
                <a:latin typeface="Yu Gothic Medium" panose="020B0500000000000000" pitchFamily="50" charset="-128"/>
                <a:ea typeface="Yu Gothic Medium" panose="020B0500000000000000" pitchFamily="50" charset="-128"/>
              </a:rPr>
              <a:t>課題</a:t>
            </a:r>
            <a:r>
              <a:rPr lang="en-US" altLang="ja-JP" sz="3200" dirty="0">
                <a:solidFill>
                  <a:schemeClr val="tx2"/>
                </a:solidFill>
                <a:latin typeface="Yu Gothic Medium" panose="020B0500000000000000" pitchFamily="50" charset="-128"/>
                <a:ea typeface="Yu Gothic Medium" panose="020B0500000000000000" pitchFamily="50" charset="-128"/>
              </a:rPr>
              <a:t>2_RPG</a:t>
            </a:r>
            <a:r>
              <a:rPr lang="ja-JP" altLang="en-US" sz="3200" dirty="0">
                <a:solidFill>
                  <a:schemeClr val="tx2"/>
                </a:solidFill>
                <a:latin typeface="Yu Gothic Medium" panose="020B0500000000000000" pitchFamily="50" charset="-128"/>
                <a:ea typeface="Yu Gothic Medium" panose="020B0500000000000000" pitchFamily="50" charset="-128"/>
              </a:rPr>
              <a:t>の戦闘風アプリ</a:t>
            </a:r>
            <a:endParaRPr lang="en-US" altLang="ja-JP" sz="3200" dirty="0">
              <a:solidFill>
                <a:schemeClr val="tx2"/>
              </a:solidFill>
              <a:latin typeface="Yu Gothic Medium" panose="020B0500000000000000" pitchFamily="50" charset="-128"/>
              <a:ea typeface="Yu Gothic Medium" panose="020B0500000000000000" pitchFamily="50" charset="-128"/>
            </a:endParaRPr>
          </a:p>
          <a:p>
            <a:pPr marL="0" indent="0" algn="ctr">
              <a:buNone/>
            </a:pPr>
            <a:r>
              <a:rPr lang="ja-JP" altLang="en-US" sz="3200" dirty="0">
                <a:solidFill>
                  <a:schemeClr val="tx2"/>
                </a:solidFill>
                <a:latin typeface="Yu Gothic Medium" panose="020B0500000000000000" pitchFamily="50" charset="-128"/>
                <a:ea typeface="Yu Gothic Medium" panose="020B0500000000000000" pitchFamily="50" charset="-128"/>
              </a:rPr>
              <a:t>＋</a:t>
            </a:r>
            <a:endParaRPr lang="en-US" altLang="ja-JP" sz="3200" dirty="0">
              <a:solidFill>
                <a:schemeClr val="tx2"/>
              </a:solidFill>
              <a:latin typeface="Yu Gothic Medium" panose="020B0500000000000000" pitchFamily="50" charset="-128"/>
              <a:ea typeface="Yu Gothic Medium" panose="020B0500000000000000" pitchFamily="50" charset="-128"/>
            </a:endParaRPr>
          </a:p>
          <a:p>
            <a:pPr marL="0" indent="0" algn="ctr">
              <a:buNone/>
            </a:pPr>
            <a:r>
              <a:rPr lang="ja-JP" altLang="en-US" sz="3200" dirty="0">
                <a:solidFill>
                  <a:schemeClr val="tx2"/>
                </a:solidFill>
                <a:latin typeface="Yu Gothic Medium" panose="020B0500000000000000" pitchFamily="50" charset="-128"/>
                <a:ea typeface="Yu Gothic Medium" panose="020B0500000000000000" pitchFamily="50" charset="-128"/>
              </a:rPr>
              <a:t>データベース処理追加</a:t>
            </a:r>
          </a:p>
        </p:txBody>
      </p:sp>
    </p:spTree>
    <p:extLst>
      <p:ext uri="{BB962C8B-B14F-4D97-AF65-F5344CB8AC3E}">
        <p14:creationId xmlns:p14="http://schemas.microsoft.com/office/powerpoint/2010/main" val="6014813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6D86F0-98E0-4468-9315-41BF7B0F2E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A0AE62E-DA81-43D5-9092-9E5E9E1D975C}"/>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要件説明</a:t>
            </a:r>
          </a:p>
        </p:txBody>
      </p:sp>
      <p:sp useBgFill="1">
        <p:nvSpPr>
          <p:cNvPr id="6" name="Rectangle 9">
            <a:extLst>
              <a:ext uri="{FF2B5EF4-FFF2-40B4-BE49-F238E27FC236}">
                <a16:creationId xmlns:a16="http://schemas.microsoft.com/office/drawing/2014/main" id="{CE957058-57AD-46A9-BAE9-7145CB3504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5E792BD9-1D07-4DC4-8173-859439F4A971}"/>
              </a:ext>
            </a:extLst>
          </p:cNvPr>
          <p:cNvSpPr>
            <a:spLocks noGrp="1"/>
          </p:cNvSpPr>
          <p:nvPr>
            <p:ph idx="1"/>
          </p:nvPr>
        </p:nvSpPr>
        <p:spPr>
          <a:xfrm>
            <a:off x="5163671" y="838647"/>
            <a:ext cx="5823328" cy="5180708"/>
          </a:xfrm>
        </p:spPr>
        <p:txBody>
          <a:bodyPr anchor="ctr">
            <a:normAutofit lnSpcReduction="10000"/>
          </a:bodyPr>
          <a:lstStyle/>
          <a:p>
            <a:pPr>
              <a:buFont typeface="Wingdings" panose="05000000000000000000" pitchFamily="2" charset="2"/>
              <a:buChar char="p"/>
            </a:pPr>
            <a:r>
              <a:rPr kumimoji="1" lang="ja-JP" altLang="en-US" sz="2100" b="1" dirty="0">
                <a:solidFill>
                  <a:srgbClr val="C00000"/>
                </a:solidFill>
                <a:latin typeface="Yu Gothic Medium" panose="020B0500000000000000" pitchFamily="50" charset="-128"/>
                <a:ea typeface="Yu Gothic Medium" panose="020B0500000000000000" pitchFamily="50" charset="-128"/>
              </a:rPr>
              <a:t>課題</a:t>
            </a:r>
            <a:r>
              <a:rPr kumimoji="1" lang="en-US" altLang="ja-JP" sz="2100" b="1" dirty="0">
                <a:solidFill>
                  <a:srgbClr val="C00000"/>
                </a:solidFill>
                <a:latin typeface="Yu Gothic Medium" panose="020B0500000000000000" pitchFamily="50" charset="-128"/>
                <a:ea typeface="Yu Gothic Medium" panose="020B0500000000000000" pitchFamily="50" charset="-128"/>
              </a:rPr>
              <a:t>2</a:t>
            </a:r>
            <a:r>
              <a:rPr kumimoji="1" lang="ja-JP" altLang="en-US" sz="2100" b="1" dirty="0">
                <a:solidFill>
                  <a:srgbClr val="C00000"/>
                </a:solidFill>
                <a:latin typeface="Yu Gothic Medium" panose="020B0500000000000000" pitchFamily="50" charset="-128"/>
                <a:ea typeface="Yu Gothic Medium" panose="020B0500000000000000" pitchFamily="50" charset="-128"/>
              </a:rPr>
              <a:t>の要件</a:t>
            </a:r>
            <a:endParaRPr kumimoji="1" lang="en-US" altLang="ja-JP" sz="2100" b="1" dirty="0">
              <a:solidFill>
                <a:srgbClr val="C00000"/>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キャラ作成画面</a:t>
            </a:r>
            <a:endParaRPr lang="en-US" altLang="ja-JP" sz="1700" dirty="0">
              <a:solidFill>
                <a:srgbClr val="FF0000"/>
              </a:solidFill>
              <a:latin typeface="Yu Gothic Medium" panose="020B0500000000000000" pitchFamily="50" charset="-128"/>
              <a:ea typeface="Yu Gothic Medium" panose="020B0500000000000000" pitchFamily="50" charset="-128"/>
            </a:endParaRPr>
          </a:p>
          <a:p>
            <a:pPr marL="457200" lvl="2" indent="0">
              <a:buNone/>
            </a:pPr>
            <a:r>
              <a:rPr kumimoji="1" lang="ja-JP" altLang="en-US" sz="1500" dirty="0">
                <a:solidFill>
                  <a:schemeClr val="tx2"/>
                </a:solidFill>
                <a:latin typeface="Yu Gothic Medium" panose="020B0500000000000000" pitchFamily="50" charset="-128"/>
                <a:ea typeface="Yu Gothic Medium" panose="020B0500000000000000" pitchFamily="50" charset="-128"/>
              </a:rPr>
              <a:t>「戦士」「魔法使い」「武闘家」を選択するラジオボタン</a:t>
            </a:r>
            <a:endParaRPr kumimoji="1"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「名前」入力欄</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kumimoji="1" lang="ja-JP" altLang="en-US" sz="1500" dirty="0">
                <a:solidFill>
                  <a:schemeClr val="tx2"/>
                </a:solidFill>
                <a:latin typeface="Yu Gothic Medium" panose="020B0500000000000000" pitchFamily="50" charset="-128"/>
                <a:ea typeface="Yu Gothic Medium" panose="020B0500000000000000" pitchFamily="50" charset="-128"/>
              </a:rPr>
              <a:t>「次へ</a:t>
            </a:r>
            <a:r>
              <a:rPr lang="ja-JP" altLang="en-US" sz="1500" dirty="0">
                <a:solidFill>
                  <a:schemeClr val="tx2"/>
                </a:solidFill>
                <a:latin typeface="Yu Gothic Medium" panose="020B0500000000000000" pitchFamily="50" charset="-128"/>
                <a:ea typeface="Yu Gothic Medium" panose="020B0500000000000000" pitchFamily="50" charset="-128"/>
              </a:rPr>
              <a:t>」ボタン</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0" indent="0">
              <a:buNone/>
            </a:pPr>
            <a:endParaRPr kumimoji="1" lang="en-US" altLang="ja-JP" sz="1200" dirty="0">
              <a:solidFill>
                <a:schemeClr val="tx2"/>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コマンド画面</a:t>
            </a:r>
            <a:endParaRPr lang="en-US" altLang="ja-JP" sz="1700" dirty="0">
              <a:solidFill>
                <a:srgbClr val="FF0000"/>
              </a:solidFill>
              <a:latin typeface="Yu Gothic Medium" panose="020B0500000000000000" pitchFamily="50" charset="-128"/>
              <a:ea typeface="Yu Gothic Medium" panose="020B0500000000000000" pitchFamily="50" charset="-128"/>
            </a:endParaRPr>
          </a:p>
          <a:p>
            <a:pPr marL="457200" lvl="2" indent="0">
              <a:buNone/>
            </a:pPr>
            <a:r>
              <a:rPr kumimoji="1" lang="ja-JP" altLang="en-US" sz="1500" dirty="0">
                <a:solidFill>
                  <a:schemeClr val="tx2"/>
                </a:solidFill>
                <a:latin typeface="Yu Gothic Medium" panose="020B0500000000000000" pitchFamily="50" charset="-128"/>
                <a:ea typeface="Yu Gothic Medium" panose="020B0500000000000000" pitchFamily="50" charset="-128"/>
              </a:rPr>
              <a:t>キャラ作成画面で入力した職業・名前を表示</a:t>
            </a:r>
            <a:endParaRPr kumimoji="1"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kumimoji="1" lang="ja-JP" altLang="en-US" sz="1500" dirty="0">
                <a:solidFill>
                  <a:schemeClr val="tx2"/>
                </a:solidFill>
                <a:latin typeface="Yu Gothic Medium" panose="020B0500000000000000" pitchFamily="50" charset="-128"/>
                <a:ea typeface="Yu Gothic Medium" panose="020B0500000000000000" pitchFamily="50" charset="-128"/>
              </a:rPr>
              <a:t>キャラを</a:t>
            </a:r>
            <a:r>
              <a:rPr kumimoji="1" lang="en-US" altLang="ja-JP" sz="1500" dirty="0">
                <a:solidFill>
                  <a:schemeClr val="tx2"/>
                </a:solidFill>
                <a:latin typeface="Yu Gothic Medium" panose="020B0500000000000000" pitchFamily="50" charset="-128"/>
                <a:ea typeface="Yu Gothic Medium" panose="020B0500000000000000" pitchFamily="50" charset="-128"/>
              </a:rPr>
              <a:t>1</a:t>
            </a:r>
            <a:r>
              <a:rPr kumimoji="1" lang="ja-JP" altLang="en-US" sz="1500" dirty="0">
                <a:solidFill>
                  <a:schemeClr val="tx2"/>
                </a:solidFill>
                <a:latin typeface="Yu Gothic Medium" panose="020B0500000000000000" pitchFamily="50" charset="-128"/>
                <a:ea typeface="Yu Gothic Medium" panose="020B0500000000000000" pitchFamily="50" charset="-128"/>
              </a:rPr>
              <a:t>～</a:t>
            </a:r>
            <a:r>
              <a:rPr kumimoji="1" lang="en-US" altLang="ja-JP" sz="1500" dirty="0">
                <a:solidFill>
                  <a:schemeClr val="tx2"/>
                </a:solidFill>
                <a:latin typeface="Yu Gothic Medium" panose="020B0500000000000000" pitchFamily="50" charset="-128"/>
                <a:ea typeface="Yu Gothic Medium" panose="020B0500000000000000" pitchFamily="50" charset="-128"/>
              </a:rPr>
              <a:t>4</a:t>
            </a:r>
            <a:r>
              <a:rPr lang="ja-JP" altLang="en-US" sz="1500" dirty="0">
                <a:solidFill>
                  <a:schemeClr val="tx2"/>
                </a:solidFill>
                <a:latin typeface="Yu Gothic Medium" panose="020B0500000000000000" pitchFamily="50" charset="-128"/>
                <a:ea typeface="Yu Gothic Medium" panose="020B0500000000000000" pitchFamily="50" charset="-128"/>
              </a:rPr>
              <a:t>人で任意に作成できること</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「たたかう」「かいふく」コマンドボタン</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コマンドはそれぞれのキャラ毎に入力できること</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0" indent="0">
              <a:buNone/>
            </a:pPr>
            <a:endParaRPr lang="en-US" altLang="ja-JP" sz="1200" dirty="0">
              <a:solidFill>
                <a:schemeClr val="tx2"/>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結果画面</a:t>
            </a:r>
            <a:endParaRPr lang="en-US" altLang="ja-JP" sz="1700" dirty="0">
              <a:solidFill>
                <a:srgbClr val="FF0000"/>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コマンド画面で入力したコマンドと職業によって結果を表示する</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「たたかう」を選択した際、敵に人数</a:t>
            </a:r>
            <a:r>
              <a:rPr lang="en-US" altLang="ja-JP" sz="1500" dirty="0">
                <a:solidFill>
                  <a:schemeClr val="tx2"/>
                </a:solidFill>
                <a:latin typeface="Yu Gothic Medium" panose="020B0500000000000000" pitchFamily="50" charset="-128"/>
                <a:ea typeface="Yu Gothic Medium" panose="020B0500000000000000" pitchFamily="50" charset="-128"/>
              </a:rPr>
              <a:t>×10</a:t>
            </a:r>
            <a:r>
              <a:rPr lang="ja-JP" altLang="en-US" sz="1500" dirty="0">
                <a:solidFill>
                  <a:schemeClr val="tx2"/>
                </a:solidFill>
                <a:latin typeface="Yu Gothic Medium" panose="020B0500000000000000" pitchFamily="50" charset="-128"/>
                <a:ea typeface="Yu Gothic Medium" panose="020B0500000000000000" pitchFamily="50" charset="-128"/>
              </a:rPr>
              <a:t>ダメージを与えること</a:t>
            </a:r>
            <a:endParaRPr lang="en-US" altLang="ja-JP" sz="1500" dirty="0">
              <a:solidFill>
                <a:schemeClr val="tx2"/>
              </a:solidFill>
              <a:latin typeface="Yu Gothic Medium" panose="020B0500000000000000" pitchFamily="50" charset="-128"/>
              <a:ea typeface="Yu Gothic Medium" panose="020B0500000000000000" pitchFamily="50" charset="-128"/>
            </a:endParaRPr>
          </a:p>
          <a:p>
            <a:pPr marL="457200" lvl="2" indent="0">
              <a:buNone/>
            </a:pPr>
            <a:r>
              <a:rPr lang="ja-JP" altLang="en-US" sz="1500" dirty="0">
                <a:solidFill>
                  <a:schemeClr val="tx2"/>
                </a:solidFill>
                <a:latin typeface="Yu Gothic Medium" panose="020B0500000000000000" pitchFamily="50" charset="-128"/>
                <a:ea typeface="Yu Gothic Medium" panose="020B0500000000000000" pitchFamily="50" charset="-128"/>
              </a:rPr>
              <a:t>敵の</a:t>
            </a:r>
            <a:r>
              <a:rPr lang="en-US" altLang="ja-JP" sz="1500" dirty="0">
                <a:solidFill>
                  <a:schemeClr val="tx2"/>
                </a:solidFill>
                <a:latin typeface="Yu Gothic Medium" panose="020B0500000000000000" pitchFamily="50" charset="-128"/>
                <a:ea typeface="Yu Gothic Medium" panose="020B0500000000000000" pitchFamily="50" charset="-128"/>
              </a:rPr>
              <a:t>HP</a:t>
            </a:r>
            <a:r>
              <a:rPr lang="ja-JP" altLang="en-US" sz="1500" dirty="0">
                <a:solidFill>
                  <a:schemeClr val="tx2"/>
                </a:solidFill>
                <a:latin typeface="Yu Gothic Medium" panose="020B0500000000000000" pitchFamily="50" charset="-128"/>
                <a:ea typeface="Yu Gothic Medium" panose="020B0500000000000000" pitchFamily="50" charset="-128"/>
              </a:rPr>
              <a:t>を</a:t>
            </a:r>
            <a:r>
              <a:rPr lang="en-US" altLang="ja-JP" sz="1500" dirty="0">
                <a:solidFill>
                  <a:schemeClr val="tx2"/>
                </a:solidFill>
                <a:latin typeface="Yu Gothic Medium" panose="020B0500000000000000" pitchFamily="50" charset="-128"/>
                <a:ea typeface="Yu Gothic Medium" panose="020B0500000000000000" pitchFamily="50" charset="-128"/>
              </a:rPr>
              <a:t>100</a:t>
            </a:r>
            <a:r>
              <a:rPr lang="ja-JP" altLang="en-US" sz="1500" dirty="0">
                <a:solidFill>
                  <a:schemeClr val="tx2"/>
                </a:solidFill>
                <a:latin typeface="Yu Gothic Medium" panose="020B0500000000000000" pitchFamily="50" charset="-128"/>
                <a:ea typeface="Yu Gothic Medium" panose="020B0500000000000000" pitchFamily="50" charset="-128"/>
              </a:rPr>
              <a:t>とし、</a:t>
            </a:r>
            <a:r>
              <a:rPr lang="en-US" altLang="ja-JP" sz="1500" dirty="0">
                <a:solidFill>
                  <a:schemeClr val="tx2"/>
                </a:solidFill>
                <a:latin typeface="Yu Gothic Medium" panose="020B0500000000000000" pitchFamily="50" charset="-128"/>
                <a:ea typeface="Yu Gothic Medium" panose="020B0500000000000000" pitchFamily="50" charset="-128"/>
              </a:rPr>
              <a:t>0</a:t>
            </a:r>
            <a:r>
              <a:rPr lang="ja-JP" altLang="en-US" sz="1500" dirty="0">
                <a:solidFill>
                  <a:schemeClr val="tx2"/>
                </a:solidFill>
                <a:latin typeface="Yu Gothic Medium" panose="020B0500000000000000" pitchFamily="50" charset="-128"/>
                <a:ea typeface="Yu Gothic Medium" panose="020B0500000000000000" pitchFamily="50" charset="-128"/>
              </a:rPr>
              <a:t>となるまでコマンド画面と結果画面を繰り返す</a:t>
            </a:r>
            <a:endParaRPr lang="en-US" altLang="ja-JP" sz="1500" dirty="0">
              <a:solidFill>
                <a:schemeClr val="tx2"/>
              </a:solidFill>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18339247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6D86F0-98E0-4468-9315-41BF7B0F2E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A0AE62E-DA81-43D5-9092-9E5E9E1D975C}"/>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要件説明</a:t>
            </a:r>
          </a:p>
        </p:txBody>
      </p:sp>
      <p:sp useBgFill="1">
        <p:nvSpPr>
          <p:cNvPr id="6" name="Rectangle 9">
            <a:extLst>
              <a:ext uri="{FF2B5EF4-FFF2-40B4-BE49-F238E27FC236}">
                <a16:creationId xmlns:a16="http://schemas.microsoft.com/office/drawing/2014/main" id="{CE957058-57AD-46A9-BAE9-7145CB3504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5E792BD9-1D07-4DC4-8173-859439F4A971}"/>
              </a:ext>
            </a:extLst>
          </p:cNvPr>
          <p:cNvSpPr>
            <a:spLocks noGrp="1"/>
          </p:cNvSpPr>
          <p:nvPr>
            <p:ph idx="1"/>
          </p:nvPr>
        </p:nvSpPr>
        <p:spPr>
          <a:xfrm>
            <a:off x="5163671" y="838647"/>
            <a:ext cx="5823328" cy="5180708"/>
          </a:xfrm>
        </p:spPr>
        <p:txBody>
          <a:bodyPr anchor="ctr">
            <a:normAutofit/>
          </a:bodyPr>
          <a:lstStyle/>
          <a:p>
            <a:pPr>
              <a:buFont typeface="Wingdings" panose="05000000000000000000" pitchFamily="2" charset="2"/>
              <a:buChar char="p"/>
            </a:pPr>
            <a:r>
              <a:rPr kumimoji="1" lang="ja-JP" altLang="en-US" sz="2100" b="1" dirty="0">
                <a:solidFill>
                  <a:srgbClr val="C00000"/>
                </a:solidFill>
                <a:latin typeface="Yu Gothic Medium" panose="020B0500000000000000" pitchFamily="50" charset="-128"/>
                <a:ea typeface="Yu Gothic Medium" panose="020B0500000000000000" pitchFamily="50" charset="-128"/>
              </a:rPr>
              <a:t>課題</a:t>
            </a:r>
            <a:r>
              <a:rPr kumimoji="1" lang="en-US" altLang="ja-JP" sz="2100" b="1" dirty="0">
                <a:solidFill>
                  <a:srgbClr val="C00000"/>
                </a:solidFill>
                <a:latin typeface="Yu Gothic Medium" panose="020B0500000000000000" pitchFamily="50" charset="-128"/>
                <a:ea typeface="Yu Gothic Medium" panose="020B0500000000000000" pitchFamily="50" charset="-128"/>
              </a:rPr>
              <a:t>3</a:t>
            </a:r>
            <a:r>
              <a:rPr kumimoji="1" lang="ja-JP" altLang="en-US" sz="2100" b="1" dirty="0">
                <a:solidFill>
                  <a:srgbClr val="C00000"/>
                </a:solidFill>
                <a:latin typeface="Yu Gothic Medium" panose="020B0500000000000000" pitchFamily="50" charset="-128"/>
                <a:ea typeface="Yu Gothic Medium" panose="020B0500000000000000" pitchFamily="50" charset="-128"/>
              </a:rPr>
              <a:t>の要件</a:t>
            </a:r>
            <a:endParaRPr kumimoji="1" lang="en-US" altLang="ja-JP" sz="2100" b="1" dirty="0">
              <a:solidFill>
                <a:srgbClr val="C00000"/>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課題</a:t>
            </a:r>
            <a:r>
              <a:rPr lang="en-US" altLang="ja-JP" sz="1700" dirty="0">
                <a:solidFill>
                  <a:srgbClr val="FF0000"/>
                </a:solidFill>
                <a:latin typeface="Yu Gothic Medium" panose="020B0500000000000000" pitchFamily="50" charset="-128"/>
                <a:ea typeface="Yu Gothic Medium" panose="020B0500000000000000" pitchFamily="50" charset="-128"/>
              </a:rPr>
              <a:t>2</a:t>
            </a:r>
            <a:r>
              <a:rPr lang="ja-JP" altLang="en-US" sz="1700" dirty="0">
                <a:solidFill>
                  <a:srgbClr val="FF0000"/>
                </a:solidFill>
                <a:latin typeface="Yu Gothic Medium" panose="020B0500000000000000" pitchFamily="50" charset="-128"/>
                <a:ea typeface="Yu Gothic Medium" panose="020B0500000000000000" pitchFamily="50" charset="-128"/>
              </a:rPr>
              <a:t>の要件を満たしていること</a:t>
            </a:r>
            <a:endParaRPr kumimoji="1" lang="en-US" altLang="ja-JP" sz="1200" dirty="0">
              <a:solidFill>
                <a:schemeClr val="tx2"/>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データベースから取得したデータを表示する機能があること</a:t>
            </a:r>
            <a:endParaRPr lang="en-US" altLang="ja-JP" sz="1700" dirty="0">
              <a:solidFill>
                <a:srgbClr val="FF0000"/>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データベースへの登録・変更・削除のいずれか</a:t>
            </a:r>
            <a:r>
              <a:rPr lang="en-US" altLang="ja-JP" sz="1700" dirty="0">
                <a:solidFill>
                  <a:srgbClr val="FF0000"/>
                </a:solidFill>
                <a:latin typeface="Yu Gothic Medium" panose="020B0500000000000000" pitchFamily="50" charset="-128"/>
                <a:ea typeface="Yu Gothic Medium" panose="020B0500000000000000" pitchFamily="50" charset="-128"/>
              </a:rPr>
              <a:t>1</a:t>
            </a:r>
            <a:r>
              <a:rPr lang="ja-JP" altLang="en-US" sz="1700" dirty="0">
                <a:solidFill>
                  <a:srgbClr val="FF0000"/>
                </a:solidFill>
                <a:latin typeface="Yu Gothic Medium" panose="020B0500000000000000" pitchFamily="50" charset="-128"/>
                <a:ea typeface="Yu Gothic Medium" panose="020B0500000000000000" pitchFamily="50" charset="-128"/>
              </a:rPr>
              <a:t>つ以上の機能があること</a:t>
            </a:r>
            <a:endParaRPr lang="en-US" altLang="ja-JP" sz="1700" dirty="0">
              <a:solidFill>
                <a:srgbClr val="FF0000"/>
              </a:solidFill>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1700" dirty="0">
                <a:solidFill>
                  <a:srgbClr val="FF0000"/>
                </a:solidFill>
                <a:latin typeface="Yu Gothic Medium" panose="020B0500000000000000" pitchFamily="50" charset="-128"/>
                <a:ea typeface="Yu Gothic Medium" panose="020B0500000000000000" pitchFamily="50" charset="-128"/>
              </a:rPr>
              <a:t>変数名やメソッド名などの名称は使いまわしではなく、目的用途に合わせること</a:t>
            </a:r>
            <a:endParaRPr lang="en-US" altLang="ja-JP" sz="1700" dirty="0">
              <a:solidFill>
                <a:srgbClr val="FF0000"/>
              </a:solidFill>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133072068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026026-ACC5-4F88-9FE4-26BE64A4803F}"/>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クラス説明</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8FF5C56-B46F-40FF-9A60-EF0E457E0EB4}"/>
              </a:ext>
            </a:extLst>
          </p:cNvPr>
          <p:cNvSpPr>
            <a:spLocks noGrp="1"/>
          </p:cNvSpPr>
          <p:nvPr>
            <p:ph idx="1"/>
          </p:nvPr>
        </p:nvSpPr>
        <p:spPr>
          <a:xfrm>
            <a:off x="5163671" y="838647"/>
            <a:ext cx="5823328" cy="5180708"/>
          </a:xfrm>
        </p:spPr>
        <p:txBody>
          <a:bodyPr numCol="2" anchor="ctr">
            <a:normAutofit/>
          </a:bodyPr>
          <a:lstStyle/>
          <a:p>
            <a:pPr marL="0" indent="0">
              <a:buNone/>
            </a:pPr>
            <a:r>
              <a:rPr kumimoji="1" lang="en-US" altLang="ja-JP" sz="1600" dirty="0">
                <a:solidFill>
                  <a:srgbClr val="FF0000"/>
                </a:solidFill>
                <a:latin typeface="Yu Gothic Medium" panose="020B0500000000000000" pitchFamily="50" charset="-128"/>
                <a:ea typeface="Yu Gothic Medium" panose="020B0500000000000000" pitchFamily="50" charset="-128"/>
              </a:rPr>
              <a:t>RPGController.java</a:t>
            </a:r>
            <a:endParaRPr lang="en-US" altLang="ja-JP" sz="1600" dirty="0">
              <a:solidFill>
                <a:srgbClr val="FF0000"/>
              </a:solidFill>
              <a:latin typeface="Yu Gothic Medium" panose="020B0500000000000000" pitchFamily="50" charset="-128"/>
              <a:ea typeface="Yu Gothic Medium" panose="020B0500000000000000" pitchFamily="50" charset="-128"/>
            </a:endParaRPr>
          </a:p>
          <a:p>
            <a:pPr marL="0" indent="0">
              <a:buNone/>
            </a:pPr>
            <a:r>
              <a:rPr lang="ja-JP" altLang="en-US" sz="1300" dirty="0">
                <a:latin typeface="Yu Gothic Medium" panose="020B0500000000000000" pitchFamily="50" charset="-128"/>
                <a:ea typeface="Yu Gothic Medium" panose="020B0500000000000000" pitchFamily="50" charset="-128"/>
              </a:rPr>
              <a:t>各</a:t>
            </a:r>
            <a:r>
              <a:rPr lang="en-US" altLang="ja-JP" sz="1300" dirty="0">
                <a:latin typeface="Yu Gothic Medium" panose="020B0500000000000000" pitchFamily="50" charset="-128"/>
                <a:ea typeface="Yu Gothic Medium" panose="020B0500000000000000" pitchFamily="50" charset="-128"/>
              </a:rPr>
              <a:t>URL</a:t>
            </a:r>
            <a:r>
              <a:rPr lang="ja-JP" altLang="en-US" sz="1300" dirty="0">
                <a:latin typeface="Yu Gothic Medium" panose="020B0500000000000000" pitchFamily="50" charset="-128"/>
                <a:ea typeface="Yu Gothic Medium" panose="020B0500000000000000" pitchFamily="50" charset="-128"/>
              </a:rPr>
              <a:t>を定義するクラス</a:t>
            </a:r>
            <a:endParaRPr lang="en-US" altLang="ja-JP" sz="1300" dirty="0">
              <a:latin typeface="Yu Gothic Medium" panose="020B0500000000000000" pitchFamily="50" charset="-128"/>
              <a:ea typeface="Yu Gothic Medium" panose="020B0500000000000000" pitchFamily="50" charset="-128"/>
            </a:endParaRPr>
          </a:p>
          <a:p>
            <a:pPr marL="0" indent="0">
              <a:buNone/>
            </a:pPr>
            <a:endParaRPr kumimoji="1" lang="en-US" altLang="ja-JP" sz="1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Character.java</a:t>
            </a:r>
          </a:p>
          <a:p>
            <a:pPr marL="0" indent="0">
              <a:buNone/>
            </a:pPr>
            <a:r>
              <a:rPr lang="ja-JP" altLang="en-US" sz="1300" dirty="0">
                <a:latin typeface="Yu Gothic Medium" panose="020B0500000000000000" pitchFamily="50" charset="-128"/>
                <a:ea typeface="Yu Gothic Medium" panose="020B0500000000000000" pitchFamily="50" charset="-128"/>
              </a:rPr>
              <a:t>キャラの職業、コマンド、</a:t>
            </a:r>
            <a:r>
              <a:rPr lang="en-US" altLang="ja-JP" sz="1300" dirty="0">
                <a:latin typeface="Yu Gothic Medium" panose="020B0500000000000000" pitchFamily="50" charset="-128"/>
                <a:ea typeface="Yu Gothic Medium" panose="020B0500000000000000" pitchFamily="50" charset="-128"/>
              </a:rPr>
              <a:t>HP</a:t>
            </a:r>
            <a:r>
              <a:rPr lang="ja-JP" altLang="en-US" sz="1300" dirty="0">
                <a:latin typeface="Yu Gothic Medium" panose="020B0500000000000000" pitchFamily="50" charset="-128"/>
                <a:ea typeface="Yu Gothic Medium" panose="020B0500000000000000" pitchFamily="50" charset="-128"/>
              </a:rPr>
              <a:t>を保持するクラス</a:t>
            </a:r>
            <a:endParaRPr lang="en-US" altLang="ja-JP" sz="1300" dirty="0">
              <a:latin typeface="Yu Gothic Medium" panose="020B0500000000000000" pitchFamily="50" charset="-128"/>
              <a:ea typeface="Yu Gothic Medium" panose="020B0500000000000000" pitchFamily="50" charset="-128"/>
            </a:endParaRPr>
          </a:p>
          <a:p>
            <a:pPr marL="0" indent="0">
              <a:buNone/>
            </a:pPr>
            <a:endParaRPr kumimoji="1" lang="en-US" altLang="ja-JP" sz="1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Party.java</a:t>
            </a:r>
          </a:p>
          <a:p>
            <a:pPr marL="0" indent="0">
              <a:buNone/>
            </a:pPr>
            <a:r>
              <a:rPr kumimoji="1" lang="ja-JP" altLang="en-US" sz="1300" dirty="0">
                <a:latin typeface="Yu Gothic Medium" panose="020B0500000000000000" pitchFamily="50" charset="-128"/>
                <a:ea typeface="Yu Gothic Medium" panose="020B0500000000000000" pitchFamily="50" charset="-128"/>
              </a:rPr>
              <a:t>キャラのリスト</a:t>
            </a:r>
            <a:r>
              <a:rPr lang="ja-JP" altLang="en-US" sz="1300" dirty="0">
                <a:latin typeface="Yu Gothic Medium" panose="020B0500000000000000" pitchFamily="50" charset="-128"/>
                <a:ea typeface="Yu Gothic Medium" panose="020B0500000000000000" pitchFamily="50" charset="-128"/>
              </a:rPr>
              <a:t>を保持してパーティメンバーとするクラス</a:t>
            </a:r>
            <a:endParaRPr lang="en-US" altLang="ja-JP" sz="1300" dirty="0">
              <a:latin typeface="Yu Gothic Medium" panose="020B0500000000000000" pitchFamily="50" charset="-128"/>
              <a:ea typeface="Yu Gothic Medium" panose="020B0500000000000000" pitchFamily="50" charset="-128"/>
            </a:endParaRPr>
          </a:p>
          <a:p>
            <a:pPr marL="0" indent="0">
              <a:buNone/>
            </a:pPr>
            <a:endParaRPr lang="en-US" altLang="ja-JP" sz="1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Job.java</a:t>
            </a:r>
          </a:p>
          <a:p>
            <a:pPr marL="0" indent="0">
              <a:buNone/>
            </a:pPr>
            <a:r>
              <a:rPr lang="ja-JP" altLang="en-US" sz="1400" dirty="0">
                <a:solidFill>
                  <a:srgbClr val="FF0000"/>
                </a:solidFill>
                <a:latin typeface="Yu Gothic Medium" panose="020B0500000000000000" pitchFamily="50" charset="-128"/>
                <a:ea typeface="Yu Gothic Medium" panose="020B0500000000000000" pitchFamily="50" charset="-128"/>
              </a:rPr>
              <a:t>├</a:t>
            </a:r>
            <a:r>
              <a:rPr kumimoji="1" lang="en-US" altLang="ja-JP" sz="1400" dirty="0">
                <a:solidFill>
                  <a:srgbClr val="FF0000"/>
                </a:solidFill>
                <a:latin typeface="Yu Gothic Medium" panose="020B0500000000000000" pitchFamily="50" charset="-128"/>
                <a:ea typeface="Yu Gothic Medium" panose="020B0500000000000000" pitchFamily="50" charset="-128"/>
              </a:rPr>
              <a:t>Warrior.java</a:t>
            </a:r>
          </a:p>
          <a:p>
            <a:pPr marL="0" indent="0">
              <a:buNone/>
            </a:pPr>
            <a:r>
              <a:rPr lang="ja-JP" altLang="en-US" sz="1400" dirty="0">
                <a:solidFill>
                  <a:srgbClr val="FF0000"/>
                </a:solidFill>
                <a:latin typeface="Yu Gothic Medium" panose="020B0500000000000000" pitchFamily="50" charset="-128"/>
                <a:ea typeface="Yu Gothic Medium" panose="020B0500000000000000" pitchFamily="50" charset="-128"/>
              </a:rPr>
              <a:t>├</a:t>
            </a:r>
            <a:r>
              <a:rPr lang="en-US" altLang="ja-JP" sz="1400" dirty="0">
                <a:solidFill>
                  <a:srgbClr val="FF0000"/>
                </a:solidFill>
                <a:latin typeface="Yu Gothic Medium" panose="020B0500000000000000" pitchFamily="50" charset="-128"/>
                <a:ea typeface="Yu Gothic Medium" panose="020B0500000000000000" pitchFamily="50" charset="-128"/>
              </a:rPr>
              <a:t>Wizard.java</a:t>
            </a:r>
          </a:p>
          <a:p>
            <a:pPr marL="0" indent="0">
              <a:buNone/>
            </a:pPr>
            <a:r>
              <a:rPr kumimoji="1" lang="ja-JP" altLang="en-US" sz="1400" dirty="0">
                <a:solidFill>
                  <a:srgbClr val="FF0000"/>
                </a:solidFill>
                <a:latin typeface="Yu Gothic Medium" panose="020B0500000000000000" pitchFamily="50" charset="-128"/>
                <a:ea typeface="Yu Gothic Medium" panose="020B0500000000000000" pitchFamily="50" charset="-128"/>
              </a:rPr>
              <a:t>└</a:t>
            </a:r>
            <a:r>
              <a:rPr kumimoji="1" lang="en-US" altLang="ja-JP" sz="1400" dirty="0">
                <a:solidFill>
                  <a:srgbClr val="FF0000"/>
                </a:solidFill>
                <a:latin typeface="Yu Gothic Medium" panose="020B0500000000000000" pitchFamily="50" charset="-128"/>
                <a:ea typeface="Yu Gothic Medium" panose="020B0500000000000000" pitchFamily="50" charset="-128"/>
              </a:rPr>
              <a:t>Monk.java</a:t>
            </a:r>
          </a:p>
          <a:p>
            <a:pPr marL="0" indent="0">
              <a:buNone/>
            </a:pPr>
            <a:r>
              <a:rPr lang="ja-JP" altLang="en-US" sz="1200" dirty="0">
                <a:latin typeface="Yu Gothic Medium" panose="020B0500000000000000" pitchFamily="50" charset="-128"/>
                <a:ea typeface="Yu Gothic Medium" panose="020B0500000000000000" pitchFamily="50" charset="-128"/>
              </a:rPr>
              <a:t>職業とコマンド実施時のメッセージを返却するクラス</a:t>
            </a:r>
            <a:endParaRPr lang="en-US" altLang="ja-JP" sz="12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Monster.java</a:t>
            </a:r>
          </a:p>
          <a:p>
            <a:pPr marL="0" indent="0">
              <a:buNone/>
            </a:pPr>
            <a:r>
              <a:rPr lang="ja-JP" altLang="en-US" sz="1400" dirty="0">
                <a:solidFill>
                  <a:srgbClr val="FF0000"/>
                </a:solidFill>
                <a:latin typeface="Yu Gothic Medium" panose="020B0500000000000000" pitchFamily="50" charset="-128"/>
                <a:ea typeface="Yu Gothic Medium" panose="020B0500000000000000" pitchFamily="50" charset="-128"/>
              </a:rPr>
              <a:t>└</a:t>
            </a:r>
            <a:r>
              <a:rPr lang="en-US" altLang="ja-JP" sz="1400" dirty="0">
                <a:solidFill>
                  <a:srgbClr val="FF0000"/>
                </a:solidFill>
                <a:latin typeface="Yu Gothic Medium" panose="020B0500000000000000" pitchFamily="50" charset="-128"/>
                <a:ea typeface="Yu Gothic Medium" panose="020B0500000000000000" pitchFamily="50" charset="-128"/>
              </a:rPr>
              <a:t>Goblin.java</a:t>
            </a:r>
          </a:p>
          <a:p>
            <a:pPr marL="0" indent="0">
              <a:buNone/>
            </a:pPr>
            <a:r>
              <a:rPr lang="ja-JP" altLang="en-US" sz="1200" dirty="0">
                <a:latin typeface="Yu Gothic Medium" panose="020B0500000000000000" pitchFamily="50" charset="-128"/>
                <a:ea typeface="Yu Gothic Medium" panose="020B0500000000000000" pitchFamily="50" charset="-128"/>
              </a:rPr>
              <a:t>敵の</a:t>
            </a:r>
            <a:r>
              <a:rPr lang="en-US" altLang="ja-JP" sz="1200" dirty="0">
                <a:latin typeface="Yu Gothic Medium" panose="020B0500000000000000" pitchFamily="50" charset="-128"/>
                <a:ea typeface="Yu Gothic Medium" panose="020B0500000000000000" pitchFamily="50" charset="-128"/>
              </a:rPr>
              <a:t>HP</a:t>
            </a:r>
            <a:r>
              <a:rPr lang="ja-JP" altLang="en-US" sz="1200" dirty="0">
                <a:latin typeface="Yu Gothic Medium" panose="020B0500000000000000" pitchFamily="50" charset="-128"/>
                <a:ea typeface="Yu Gothic Medium" panose="020B0500000000000000" pitchFamily="50" charset="-128"/>
              </a:rPr>
              <a:t>、攻撃力、コマンド実行時メッセージを返却する処理を持ったクラス</a:t>
            </a:r>
            <a:endParaRPr lang="en-US" altLang="ja-JP" sz="1200" dirty="0">
              <a:latin typeface="Yu Gothic Medium" panose="020B0500000000000000" pitchFamily="50" charset="-128"/>
              <a:ea typeface="Yu Gothic Medium" panose="020B0500000000000000" pitchFamily="50" charset="-128"/>
            </a:endParaRPr>
          </a:p>
          <a:p>
            <a:pPr marL="0" indent="0">
              <a:buNone/>
            </a:pPr>
            <a:endParaRPr lang="en-US" altLang="ja-JP" sz="1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CharacterCreateForm.java</a:t>
            </a:r>
          </a:p>
          <a:p>
            <a:pPr marL="0" indent="0">
              <a:buNone/>
            </a:pPr>
            <a:r>
              <a:rPr lang="ja-JP" altLang="en-US" sz="1200" dirty="0">
                <a:latin typeface="Yu Gothic Medium" panose="020B0500000000000000" pitchFamily="50" charset="-128"/>
                <a:ea typeface="Yu Gothic Medium" panose="020B0500000000000000" pitchFamily="50" charset="-128"/>
              </a:rPr>
              <a:t>キャラクター作成画面の情報を保持するクラス</a:t>
            </a:r>
            <a:endParaRPr lang="en-US" altLang="ja-JP" sz="1200" dirty="0">
              <a:latin typeface="Yu Gothic Medium" panose="020B0500000000000000" pitchFamily="50" charset="-128"/>
              <a:ea typeface="Yu Gothic Medium" panose="020B0500000000000000" pitchFamily="50" charset="-128"/>
            </a:endParaRPr>
          </a:p>
          <a:p>
            <a:pPr marL="0" indent="0">
              <a:buNone/>
            </a:pPr>
            <a:endParaRPr lang="en-US" altLang="ja-JP" sz="1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DbAccessService.java</a:t>
            </a:r>
          </a:p>
          <a:p>
            <a:pPr marL="0" indent="0">
              <a:buNone/>
            </a:pPr>
            <a:r>
              <a:rPr lang="ja-JP" altLang="en-US" sz="1200" dirty="0">
                <a:latin typeface="Yu Gothic Medium" panose="020B0500000000000000" pitchFamily="50" charset="-128"/>
                <a:ea typeface="Yu Gothic Medium" panose="020B0500000000000000" pitchFamily="50" charset="-128"/>
              </a:rPr>
              <a:t>データベースへの登録削除、値取得処理を実施するクラス</a:t>
            </a:r>
            <a:endParaRPr lang="en-US" altLang="ja-JP" sz="1200" dirty="0">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3331915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026026-ACC5-4F88-9FE4-26BE64A4803F}"/>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クラス説明</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8FF5C56-B46F-40FF-9A60-EF0E457E0EB4}"/>
              </a:ext>
            </a:extLst>
          </p:cNvPr>
          <p:cNvSpPr>
            <a:spLocks noGrp="1"/>
          </p:cNvSpPr>
          <p:nvPr>
            <p:ph idx="1"/>
          </p:nvPr>
        </p:nvSpPr>
        <p:spPr>
          <a:xfrm>
            <a:off x="5163671" y="838647"/>
            <a:ext cx="5823328" cy="5180708"/>
          </a:xfrm>
        </p:spPr>
        <p:txBody>
          <a:bodyPr numCol="2" anchor="ctr">
            <a:normAutofit/>
          </a:bodyPr>
          <a:lstStyle/>
          <a:p>
            <a:pPr marL="0" indent="0">
              <a:buNone/>
            </a:pPr>
            <a:r>
              <a:rPr kumimoji="1" lang="en-US" altLang="ja-JP" sz="1600" dirty="0">
                <a:solidFill>
                  <a:srgbClr val="FF0000"/>
                </a:solidFill>
                <a:latin typeface="Yu Gothic Medium" panose="020B0500000000000000" pitchFamily="50" charset="-128"/>
                <a:ea typeface="Yu Gothic Medium" panose="020B0500000000000000" pitchFamily="50" charset="-128"/>
              </a:rPr>
              <a:t>BattleView.html</a:t>
            </a:r>
            <a:endParaRPr lang="en-US" altLang="ja-JP" sz="1600" dirty="0">
              <a:solidFill>
                <a:srgbClr val="FF0000"/>
              </a:solidFill>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CharacterCreatedView.html</a:t>
            </a: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CharacterCreateView.html</a:t>
            </a: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CommandView.html</a:t>
            </a:r>
          </a:p>
          <a:p>
            <a:pPr marL="0" indent="0">
              <a:buNone/>
            </a:pPr>
            <a:r>
              <a:rPr lang="ja-JP" altLang="en-US" sz="1200" dirty="0">
                <a:latin typeface="Yu Gothic Medium" panose="020B0500000000000000" pitchFamily="50" charset="-128"/>
                <a:ea typeface="Yu Gothic Medium" panose="020B0500000000000000" pitchFamily="50" charset="-128"/>
              </a:rPr>
              <a:t>各</a:t>
            </a:r>
            <a:r>
              <a:rPr lang="en-US" altLang="ja-JP" sz="1200" dirty="0">
                <a:latin typeface="Yu Gothic Medium" panose="020B0500000000000000" pitchFamily="50" charset="-128"/>
                <a:ea typeface="Yu Gothic Medium" panose="020B0500000000000000" pitchFamily="50" charset="-128"/>
              </a:rPr>
              <a:t>View</a:t>
            </a:r>
          </a:p>
        </p:txBody>
      </p:sp>
    </p:spTree>
    <p:extLst>
      <p:ext uri="{BB962C8B-B14F-4D97-AF65-F5344CB8AC3E}">
        <p14:creationId xmlns:p14="http://schemas.microsoft.com/office/powerpoint/2010/main" val="168784764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026026-ACC5-4F88-9FE4-26BE64A4803F}"/>
              </a:ext>
            </a:extLst>
          </p:cNvPr>
          <p:cNvSpPr>
            <a:spLocks noGrp="1"/>
          </p:cNvSpPr>
          <p:nvPr>
            <p:ph type="title"/>
          </p:nvPr>
        </p:nvSpPr>
        <p:spPr>
          <a:xfrm>
            <a:off x="622570" y="838646"/>
            <a:ext cx="3709991" cy="5180709"/>
          </a:xfrm>
        </p:spPr>
        <p:txBody>
          <a:bodyPr>
            <a:normAutofit/>
          </a:bodyPr>
          <a:lstStyle/>
          <a:p>
            <a:r>
              <a:rPr kumimoji="1" lang="en-US" altLang="ja-JP" sz="3600" dirty="0">
                <a:latin typeface="Yu Gothic Medium" panose="020B0500000000000000" pitchFamily="50" charset="-128"/>
                <a:ea typeface="Yu Gothic Medium" panose="020B0500000000000000" pitchFamily="50" charset="-128"/>
              </a:rPr>
              <a:t>DB</a:t>
            </a:r>
            <a:r>
              <a:rPr kumimoji="1" lang="ja-JP" altLang="en-US" sz="3600" dirty="0">
                <a:latin typeface="Yu Gothic Medium" panose="020B0500000000000000" pitchFamily="50" charset="-128"/>
                <a:ea typeface="Yu Gothic Medium" panose="020B0500000000000000" pitchFamily="50" charset="-128"/>
              </a:rPr>
              <a:t>構成</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8FF5C56-B46F-40FF-9A60-EF0E457E0EB4}"/>
              </a:ext>
            </a:extLst>
          </p:cNvPr>
          <p:cNvSpPr>
            <a:spLocks noGrp="1"/>
          </p:cNvSpPr>
          <p:nvPr>
            <p:ph idx="1"/>
          </p:nvPr>
        </p:nvSpPr>
        <p:spPr>
          <a:xfrm>
            <a:off x="5163671" y="838647"/>
            <a:ext cx="5823328" cy="5180708"/>
          </a:xfrm>
        </p:spPr>
        <p:txBody>
          <a:bodyPr numCol="2" anchor="ctr">
            <a:normAutofit/>
          </a:bodyPr>
          <a:lstStyle/>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c</a:t>
            </a:r>
            <a:r>
              <a:rPr kumimoji="1" lang="en-US" altLang="ja-JP" sz="1600" dirty="0">
                <a:solidFill>
                  <a:srgbClr val="FF0000"/>
                </a:solidFill>
                <a:latin typeface="Yu Gothic Medium" panose="020B0500000000000000" pitchFamily="50" charset="-128"/>
                <a:ea typeface="Yu Gothic Medium" panose="020B0500000000000000" pitchFamily="50" charset="-128"/>
              </a:rPr>
              <a:t>haracters</a:t>
            </a:r>
            <a:r>
              <a:rPr kumimoji="1" lang="ja-JP" altLang="en-US" sz="1600" dirty="0">
                <a:solidFill>
                  <a:srgbClr val="FF0000"/>
                </a:solidFill>
                <a:latin typeface="Yu Gothic Medium" panose="020B0500000000000000" pitchFamily="50" charset="-128"/>
                <a:ea typeface="Yu Gothic Medium" panose="020B0500000000000000" pitchFamily="50" charset="-128"/>
              </a:rPr>
              <a:t>テーブル</a:t>
            </a:r>
            <a:endParaRPr kumimoji="1" lang="en-US" altLang="ja-JP" sz="1600" dirty="0">
              <a:solidFill>
                <a:srgbClr val="FF0000"/>
              </a:solidFill>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character_id</a:t>
            </a:r>
            <a:endParaRPr lang="en-US" altLang="ja-JP" sz="1600" dirty="0">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character_name</a:t>
            </a:r>
            <a:endParaRPr lang="en-US" altLang="ja-JP" sz="1600" dirty="0">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character_job_id</a:t>
            </a:r>
            <a:endParaRPr lang="en-US" altLang="ja-JP" sz="1600" dirty="0">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default_hp</a:t>
            </a:r>
            <a:endParaRPr lang="en-US" altLang="ja-JP" sz="1600" dirty="0">
              <a:latin typeface="Yu Gothic Medium" panose="020B0500000000000000" pitchFamily="50" charset="-128"/>
              <a:ea typeface="Yu Gothic Medium" panose="020B0500000000000000" pitchFamily="50" charset="-128"/>
            </a:endParaRPr>
          </a:p>
          <a:p>
            <a:pPr marL="0" indent="0">
              <a:buNone/>
            </a:pPr>
            <a:endParaRPr lang="en-US" altLang="ja-JP" sz="1600" dirty="0">
              <a:latin typeface="Yu Gothic Medium" panose="020B0500000000000000" pitchFamily="50" charset="-128"/>
              <a:ea typeface="Yu Gothic Medium" panose="020B0500000000000000" pitchFamily="50" charset="-128"/>
            </a:endParaRPr>
          </a:p>
          <a:p>
            <a:pPr marL="0" indent="0">
              <a:buNone/>
            </a:pPr>
            <a:r>
              <a:rPr lang="en-US" altLang="ja-JP" sz="1600" dirty="0">
                <a:solidFill>
                  <a:srgbClr val="FF0000"/>
                </a:solidFill>
                <a:latin typeface="Yu Gothic Medium" panose="020B0500000000000000" pitchFamily="50" charset="-128"/>
                <a:ea typeface="Yu Gothic Medium" panose="020B0500000000000000" pitchFamily="50" charset="-128"/>
              </a:rPr>
              <a:t>jobs</a:t>
            </a:r>
            <a:r>
              <a:rPr lang="ja-JP" altLang="en-US" sz="1600" dirty="0">
                <a:solidFill>
                  <a:srgbClr val="FF0000"/>
                </a:solidFill>
                <a:latin typeface="Yu Gothic Medium" panose="020B0500000000000000" pitchFamily="50" charset="-128"/>
                <a:ea typeface="Yu Gothic Medium" panose="020B0500000000000000" pitchFamily="50" charset="-128"/>
              </a:rPr>
              <a:t>テーブル</a:t>
            </a:r>
            <a:endParaRPr lang="en-US" altLang="ja-JP" sz="1600" dirty="0">
              <a:solidFill>
                <a:srgbClr val="FF0000"/>
              </a:solidFill>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job_id</a:t>
            </a:r>
            <a:endParaRPr lang="en-US" altLang="ja-JP" sz="1600" dirty="0">
              <a:latin typeface="Yu Gothic Medium" panose="020B0500000000000000" pitchFamily="50" charset="-128"/>
              <a:ea typeface="Yu Gothic Medium" panose="020B0500000000000000" pitchFamily="50" charset="-128"/>
            </a:endParaRPr>
          </a:p>
          <a:p>
            <a:pPr>
              <a:buFontTx/>
              <a:buChar char="-"/>
            </a:pPr>
            <a:r>
              <a:rPr lang="en-US" altLang="ja-JP" sz="1600" dirty="0" err="1">
                <a:latin typeface="Yu Gothic Medium" panose="020B0500000000000000" pitchFamily="50" charset="-128"/>
                <a:ea typeface="Yu Gothic Medium" panose="020B0500000000000000" pitchFamily="50" charset="-128"/>
              </a:rPr>
              <a:t>job_name</a:t>
            </a:r>
            <a:endParaRPr lang="en-US" altLang="ja-JP" sz="1200" dirty="0">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390756759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026026-ACC5-4F88-9FE4-26BE64A4803F}"/>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講習の成果</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8FF5C56-B46F-40FF-9A60-EF0E457E0EB4}"/>
              </a:ext>
            </a:extLst>
          </p:cNvPr>
          <p:cNvSpPr>
            <a:spLocks noGrp="1"/>
          </p:cNvSpPr>
          <p:nvPr>
            <p:ph idx="1"/>
          </p:nvPr>
        </p:nvSpPr>
        <p:spPr>
          <a:xfrm>
            <a:off x="5163671" y="838647"/>
            <a:ext cx="5823328" cy="5180708"/>
          </a:xfrm>
        </p:spPr>
        <p:txBody>
          <a:bodyPr numCol="1" anchor="ctr">
            <a:normAutofit/>
          </a:bodyPr>
          <a:lstStyle/>
          <a:p>
            <a:pPr marL="0" indent="0">
              <a:buNone/>
            </a:pPr>
            <a:r>
              <a:rPr lang="ja-JP" altLang="en-US" sz="2800" dirty="0">
                <a:solidFill>
                  <a:srgbClr val="FF0000"/>
                </a:solidFill>
                <a:latin typeface="Yu Gothic Medium" panose="020B0500000000000000" pitchFamily="50" charset="-128"/>
                <a:ea typeface="Yu Gothic Medium" panose="020B0500000000000000" pitchFamily="50" charset="-128"/>
              </a:rPr>
              <a:t>工夫した点</a:t>
            </a:r>
            <a:endParaRPr lang="en-US" altLang="ja-JP" sz="2800" dirty="0">
              <a:solidFill>
                <a:srgbClr val="FF0000"/>
              </a:solidFill>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敵が攻撃を行う機能を作成し、キャラの</a:t>
            </a:r>
            <a:r>
              <a:rPr lang="en-US" altLang="ja-JP" sz="2000" dirty="0">
                <a:latin typeface="Yu Gothic Medium" panose="020B0500000000000000" pitchFamily="50" charset="-128"/>
                <a:ea typeface="Yu Gothic Medium" panose="020B0500000000000000" pitchFamily="50" charset="-128"/>
              </a:rPr>
              <a:t>HP</a:t>
            </a:r>
            <a:r>
              <a:rPr lang="ja-JP" altLang="en-US" sz="2000" dirty="0">
                <a:latin typeface="Yu Gothic Medium" panose="020B0500000000000000" pitchFamily="50" charset="-128"/>
                <a:ea typeface="Yu Gothic Medium" panose="020B0500000000000000" pitchFamily="50" charset="-128"/>
              </a:rPr>
              <a:t>を減らす動作を追加した、またそれに伴い「かいふく」コマンドで</a:t>
            </a:r>
            <a:r>
              <a:rPr lang="en-US" altLang="ja-JP" sz="2000" dirty="0">
                <a:latin typeface="Yu Gothic Medium" panose="020B0500000000000000" pitchFamily="50" charset="-128"/>
                <a:ea typeface="Yu Gothic Medium" panose="020B0500000000000000" pitchFamily="50" charset="-128"/>
              </a:rPr>
              <a:t>HP</a:t>
            </a:r>
            <a:r>
              <a:rPr lang="ja-JP" altLang="en-US" sz="2000" dirty="0">
                <a:latin typeface="Yu Gothic Medium" panose="020B0500000000000000" pitchFamily="50" charset="-128"/>
                <a:ea typeface="Yu Gothic Medium" panose="020B0500000000000000" pitchFamily="50" charset="-128"/>
              </a:rPr>
              <a:t>を増やす機能を追加</a:t>
            </a:r>
            <a:endParaRPr lang="en-US" altLang="ja-JP" sz="2000" dirty="0">
              <a:latin typeface="Yu Gothic Medium" panose="020B0500000000000000" pitchFamily="50" charset="-128"/>
              <a:ea typeface="Yu Gothic Medium" panose="020B0500000000000000" pitchFamily="50" charset="-128"/>
            </a:endParaRPr>
          </a:p>
          <a:p>
            <a:pPr marL="0" indent="0">
              <a:buNone/>
            </a:pPr>
            <a:endParaRPr lang="en-US" altLang="ja-JP" sz="1800" dirty="0">
              <a:latin typeface="Yu Gothic Medium" panose="020B0500000000000000" pitchFamily="50" charset="-128"/>
              <a:ea typeface="Yu Gothic Medium" panose="020B0500000000000000" pitchFamily="50" charset="-128"/>
            </a:endParaRPr>
          </a:p>
          <a:p>
            <a:pPr marL="0" indent="0">
              <a:buNone/>
            </a:pPr>
            <a:r>
              <a:rPr lang="ja-JP" altLang="en-US" sz="2800" dirty="0">
                <a:solidFill>
                  <a:srgbClr val="FF0000"/>
                </a:solidFill>
                <a:latin typeface="Yu Gothic Medium" panose="020B0500000000000000" pitchFamily="50" charset="-128"/>
                <a:ea typeface="Yu Gothic Medium" panose="020B0500000000000000" pitchFamily="50" charset="-128"/>
              </a:rPr>
              <a:t>苦労した点</a:t>
            </a:r>
            <a:endParaRPr lang="en-US" altLang="ja-JP" sz="2800" dirty="0">
              <a:solidFill>
                <a:srgbClr val="FF0000"/>
              </a:solidFill>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画面遷移時に渡している値がどのような形で渡っているのか解らず、</a:t>
            </a:r>
            <a:r>
              <a:rPr lang="en-US" altLang="ja-JP" sz="2000" dirty="0">
                <a:latin typeface="Yu Gothic Medium" panose="020B0500000000000000" pitchFamily="50" charset="-128"/>
                <a:ea typeface="Yu Gothic Medium" panose="020B0500000000000000" pitchFamily="50" charset="-128"/>
              </a:rPr>
              <a:t>html</a:t>
            </a:r>
            <a:r>
              <a:rPr lang="ja-JP" altLang="en-US" sz="2000" dirty="0">
                <a:latin typeface="Yu Gothic Medium" panose="020B0500000000000000" pitchFamily="50" charset="-128"/>
                <a:ea typeface="Yu Gothic Medium" panose="020B0500000000000000" pitchFamily="50" charset="-128"/>
              </a:rPr>
              <a:t>側でどのように表示を行うのか処理を実装するのに時間がかかった</a:t>
            </a:r>
            <a:endParaRPr lang="en-US" altLang="ja-JP" sz="2000"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実装したいオマケ機能は思いつくたびにコメントアウトして記載は残していたものの、要件を満たすことに必死で機能実装まで行うことができなかった</a:t>
            </a:r>
            <a:endParaRPr lang="en-US" altLang="ja-JP" sz="2000" dirty="0">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84138781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026026-ACC5-4F88-9FE4-26BE64A4803F}"/>
              </a:ext>
            </a:extLst>
          </p:cNvPr>
          <p:cNvSpPr>
            <a:spLocks noGrp="1"/>
          </p:cNvSpPr>
          <p:nvPr>
            <p:ph type="title"/>
          </p:nvPr>
        </p:nvSpPr>
        <p:spPr>
          <a:xfrm>
            <a:off x="622570" y="838646"/>
            <a:ext cx="3709991" cy="5180709"/>
          </a:xfrm>
        </p:spPr>
        <p:txBody>
          <a:bodyPr>
            <a:normAutofit/>
          </a:bodyPr>
          <a:lstStyle/>
          <a:p>
            <a:r>
              <a:rPr kumimoji="1" lang="ja-JP" altLang="en-US" sz="3600" dirty="0">
                <a:latin typeface="Yu Gothic Medium" panose="020B0500000000000000" pitchFamily="50" charset="-128"/>
                <a:ea typeface="Yu Gothic Medium" panose="020B0500000000000000" pitchFamily="50" charset="-128"/>
              </a:rPr>
              <a:t>講習の成果</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8FF5C56-B46F-40FF-9A60-EF0E457E0EB4}"/>
              </a:ext>
            </a:extLst>
          </p:cNvPr>
          <p:cNvSpPr>
            <a:spLocks noGrp="1"/>
          </p:cNvSpPr>
          <p:nvPr>
            <p:ph idx="1"/>
          </p:nvPr>
        </p:nvSpPr>
        <p:spPr>
          <a:xfrm>
            <a:off x="5163671" y="838647"/>
            <a:ext cx="5823328" cy="5180708"/>
          </a:xfrm>
        </p:spPr>
        <p:txBody>
          <a:bodyPr numCol="1" anchor="ctr">
            <a:normAutofit/>
          </a:bodyPr>
          <a:lstStyle/>
          <a:p>
            <a:pPr marL="0" indent="0">
              <a:buNone/>
            </a:pPr>
            <a:r>
              <a:rPr lang="ja-JP" altLang="en-US" sz="2800" dirty="0">
                <a:solidFill>
                  <a:srgbClr val="FF0000"/>
                </a:solidFill>
                <a:latin typeface="Yu Gothic Medium" panose="020B0500000000000000" pitchFamily="50" charset="-128"/>
                <a:ea typeface="Yu Gothic Medium" panose="020B0500000000000000" pitchFamily="50" charset="-128"/>
              </a:rPr>
              <a:t>今後に活かすこと</a:t>
            </a:r>
          </a:p>
          <a:p>
            <a:r>
              <a:rPr lang="ja-JP" altLang="en-US" sz="2000" dirty="0">
                <a:latin typeface="Yu Gothic Medium" panose="020B0500000000000000" pitchFamily="50" charset="-128"/>
                <a:ea typeface="Yu Gothic Medium" panose="020B0500000000000000" pitchFamily="50" charset="-128"/>
              </a:rPr>
              <a:t>スケジューリングの重要性</a:t>
            </a:r>
            <a:endParaRPr lang="en-US" altLang="ja-JP" sz="1800" dirty="0">
              <a:latin typeface="Yu Gothic Medium" panose="020B0500000000000000" pitchFamily="50" charset="-128"/>
              <a:ea typeface="Yu Gothic Medium" panose="020B0500000000000000" pitchFamily="50" charset="-128"/>
            </a:endParaRPr>
          </a:p>
          <a:p>
            <a:pPr lvl="1"/>
            <a:r>
              <a:rPr lang="ja-JP" altLang="en-US" sz="1800" dirty="0">
                <a:latin typeface="Yu Gothic Medium" panose="020B0500000000000000" pitchFamily="50" charset="-128"/>
                <a:ea typeface="Yu Gothic Medium" panose="020B0500000000000000" pitchFamily="50" charset="-128"/>
              </a:rPr>
              <a:t>予想通りに機能が実装できず、提出直前の深夜に作業を行うことが多く、それでいて機能としては様々な穴が見えた状態での提出となったため、機能実装については前もってスケジュールを立てて定期的に実施を行う必要があると再認識させられました。</a:t>
            </a:r>
            <a:endParaRPr lang="en-US" altLang="ja-JP" sz="1800" dirty="0">
              <a:latin typeface="Yu Gothic Medium" panose="020B0500000000000000" pitchFamily="50" charset="-128"/>
              <a:ea typeface="Yu Gothic Medium" panose="020B0500000000000000" pitchFamily="50" charset="-128"/>
            </a:endParaRPr>
          </a:p>
          <a:p>
            <a:r>
              <a:rPr lang="en-US" altLang="ja-JP" sz="2000" dirty="0" err="1">
                <a:latin typeface="Yu Gothic Medium" panose="020B0500000000000000" pitchFamily="50" charset="-128"/>
                <a:ea typeface="Yu Gothic Medium" panose="020B0500000000000000" pitchFamily="50" charset="-128"/>
              </a:rPr>
              <a:t>WebJava</a:t>
            </a:r>
            <a:r>
              <a:rPr lang="ja-JP" altLang="en-US" sz="2000" dirty="0">
                <a:latin typeface="Yu Gothic Medium" panose="020B0500000000000000" pitchFamily="50" charset="-128"/>
                <a:ea typeface="Yu Gothic Medium" panose="020B0500000000000000" pitchFamily="50" charset="-128"/>
              </a:rPr>
              <a:t>の基礎知識</a:t>
            </a:r>
            <a:endParaRPr lang="en-US" altLang="ja-JP" sz="2000" dirty="0">
              <a:latin typeface="Yu Gothic Medium" panose="020B0500000000000000" pitchFamily="50" charset="-128"/>
              <a:ea typeface="Yu Gothic Medium" panose="020B0500000000000000" pitchFamily="50" charset="-128"/>
            </a:endParaRPr>
          </a:p>
          <a:p>
            <a:pPr lvl="1"/>
            <a:r>
              <a:rPr lang="ja-JP" altLang="en-US" sz="1800" dirty="0">
                <a:latin typeface="Yu Gothic Medium" panose="020B0500000000000000" pitchFamily="50" charset="-128"/>
                <a:ea typeface="Yu Gothic Medium" panose="020B0500000000000000" pitchFamily="50" charset="-128"/>
              </a:rPr>
              <a:t>今回の課題を通して</a:t>
            </a:r>
            <a:r>
              <a:rPr lang="en-US" altLang="ja-JP" sz="1800" dirty="0" err="1">
                <a:latin typeface="Yu Gothic Medium" panose="020B0500000000000000" pitchFamily="50" charset="-128"/>
                <a:ea typeface="Yu Gothic Medium" panose="020B0500000000000000" pitchFamily="50" charset="-128"/>
              </a:rPr>
              <a:t>WebJava</a:t>
            </a:r>
            <a:r>
              <a:rPr lang="ja-JP" altLang="en-US" sz="1800" dirty="0">
                <a:latin typeface="Yu Gothic Medium" panose="020B0500000000000000" pitchFamily="50" charset="-128"/>
                <a:ea typeface="Yu Gothic Medium" panose="020B0500000000000000" pitchFamily="50" charset="-128"/>
              </a:rPr>
              <a:t>はどのような形で組むことで動くものとなるのかイメージはつけることが出来たため、その知識は今後活かしたいです。</a:t>
            </a:r>
            <a:endParaRPr lang="en-US" altLang="ja-JP" sz="1800" dirty="0">
              <a:latin typeface="Yu Gothic Medium" panose="020B0500000000000000" pitchFamily="50" charset="-128"/>
              <a:ea typeface="Yu Gothic Medium" panose="020B0500000000000000" pitchFamily="50" charset="-128"/>
            </a:endParaRPr>
          </a:p>
        </p:txBody>
      </p:sp>
    </p:spTree>
    <p:extLst>
      <p:ext uri="{BB962C8B-B14F-4D97-AF65-F5344CB8AC3E}">
        <p14:creationId xmlns:p14="http://schemas.microsoft.com/office/powerpoint/2010/main" val="2497817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縞模様">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153</TotalTime>
  <Words>565</Words>
  <Application>Microsoft Office PowerPoint</Application>
  <PresentationFormat>ワイド画面</PresentationFormat>
  <Paragraphs>90</Paragraphs>
  <Slides>14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14</vt:i4>
      </vt:variant>
    </vt:vector>
  </HeadingPairs>
  <TitlesOfParts>
    <vt:vector size="25" baseType="lpstr">
      <vt:lpstr>ＭＳ Ｐゴシック</vt:lpstr>
      <vt:lpstr>ＭＳ ゴシック</vt:lpstr>
      <vt:lpstr>Yu Gothic Medium</vt:lpstr>
      <vt:lpstr>游ゴシック Medium</vt:lpstr>
      <vt:lpstr>Calibri</vt:lpstr>
      <vt:lpstr>Calibri Light</vt:lpstr>
      <vt:lpstr>Corbel</vt:lpstr>
      <vt:lpstr>Wingdings</vt:lpstr>
      <vt:lpstr>Wingdings 2</vt:lpstr>
      <vt:lpstr>HDOfficeLightV0</vt:lpstr>
      <vt:lpstr>縞模様</vt:lpstr>
      <vt:lpstr>虎の穴 WebJava初級 最終課題</vt:lpstr>
      <vt:lpstr>アプリ説明</vt:lpstr>
      <vt:lpstr>要件説明</vt:lpstr>
      <vt:lpstr>要件説明</vt:lpstr>
      <vt:lpstr>クラス説明</vt:lpstr>
      <vt:lpstr>クラス説明</vt:lpstr>
      <vt:lpstr>DB構成</vt:lpstr>
      <vt:lpstr>講習の成果</vt:lpstr>
      <vt:lpstr>講習の成果</vt:lpstr>
      <vt:lpstr>画面イメージ</vt:lpstr>
      <vt:lpstr>画面イメージ</vt:lpstr>
      <vt:lpstr>画面イメージ</vt:lpstr>
      <vt:lpstr>画面イメージ</vt:lpstr>
      <vt:lpstr>画面イメージ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虎の穴 WebJava 最終課題</dc:title>
  <dc:creator>安達 太郎</dc:creator>
  <cp:lastModifiedBy>systena</cp:lastModifiedBy>
  <cp:revision>17</cp:revision>
  <dcterms:created xsi:type="dcterms:W3CDTF">2020-03-08T11:37:15Z</dcterms:created>
  <dcterms:modified xsi:type="dcterms:W3CDTF">2020-03-08T14:15:37Z</dcterms:modified>
</cp:coreProperties>
</file>