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67D9-636B-4DCF-87DD-6A73DFFD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14A06-9E72-4297-BE3B-62FC6505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FDE24-3658-4BB3-B637-4AD9B59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C429C-16B4-4909-A87F-66348B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7BBCD-6084-489A-A7F8-0B490BFA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32B63-4B90-4FC3-9F24-57566E6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89F52E-A82E-4B8B-822C-F5E86E37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46131-F069-40D5-8ABE-14FDEBD8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BF4FF-F24E-4A6B-99D1-547B880B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410EA-E7A3-4009-9921-B48DC29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22C7E1-78F4-4789-80C3-C5B2A3DC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EC8ACE-834E-4D58-8698-CD4A7F40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86B1B-17ED-4170-8590-4664FFD4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A5EAC-DB54-4E45-9E7A-3E767A2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52250-0B86-45B4-844F-BEB98E86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1399-6EF5-4AA1-9804-98FA5EC0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84991-4B65-44ED-B492-8C2D8C08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FB2EE-E6D7-4924-BFE0-22D338BE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403E8-61F5-439A-A862-A652099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74D0C-8DB6-4552-A491-723EBF7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47528-801C-45BA-B2B3-F91D9F38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9AC44-BEA5-4E77-A939-0F7C1F59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84694-9140-4910-B145-49206E6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14964-C08D-4D42-AD1B-FBC284D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A7D08-5C5C-4DD3-884F-E9D0C079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735EF-BA73-4267-A9F5-9E1F190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5F20-C3BE-4864-B942-60B2369BC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BAAFF-321F-4D65-A004-D0154267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180D1E-89CF-4559-B8D7-8E973C7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928232-C435-40FF-ADE0-6D05321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EB7D8A-7595-4A6A-95BD-4C188BAD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05CAD-EE3C-4EFD-BC29-3EBBF1A1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6AED3C-1E72-4D5F-BABA-FEA5E7E3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9BF0-C227-4B5E-AE96-3702EA89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3DA5EF-C8D0-46A9-BF0F-6341CA99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FD012E-10E0-450E-BE56-49ACB8ECE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44205A-7AF7-42DB-BF7C-9199E53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D541D4-34AB-4584-8ED2-BA14E23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97D53A-B1B2-41C7-B80F-AD244D24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B9A-050E-436F-81E5-A21D9D68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0D5B7A-5D9B-4096-B926-7EDB8AB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6D0BB8-46BA-4A81-90FC-86212923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5754AD-8274-4C9E-98AF-EEE7C8D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A272C9-C0C2-4D06-A161-AFFF224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A0CF7-2DBE-4AA0-98E0-E4970FDA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B4CBE9-7A14-4EAF-8918-DE40AA7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6E03-293B-4D87-BFA8-7D2D6B06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614A4-4B40-4240-BA62-158EBE06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114F00-D0D2-4976-B079-9F31773E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A0AE7-2F1E-459B-B8FD-5E285CE9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E88F3-90A9-4B3A-975F-D99ABD8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3376B-B88E-4E1A-9512-CAFA293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0486E-19B0-4933-A0B9-1AB27DA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13371F-83C3-4104-A06F-25879887A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96AE-35F0-4023-BF6C-A3669DE2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D8FB5-F7A8-4A58-95A8-D43365D0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DF578C-8DBF-4B90-A800-53188695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94894-E2AC-4CC8-989A-39C77FC4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71E2-AAA1-496D-AC94-1F064189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A26AF-0D9D-48AA-9049-FE152192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BBC84-7B1E-4849-A6B5-3FC72253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5CBE-C85E-4234-9034-44D0B0B10F25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8AE67-2060-459C-8CF3-2C9174DD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B51A4-2A2F-40A9-AFF5-DA2D15B1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A7C00-EAE2-44B7-9D00-EA9077890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Российский государственный педагогический университет им. А. И. Герцена</a:t>
            </a:r>
            <a:br>
              <a:rPr lang="ru-RU" sz="1600" dirty="0"/>
            </a:br>
            <a:r>
              <a:rPr lang="ru-RU" sz="1600" dirty="0"/>
              <a:t>Институт информационных технологий и технологического образования</a:t>
            </a: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r>
              <a:rPr lang="ru-RU" sz="1600" b="1" dirty="0"/>
              <a:t>Разработка видео игры </a:t>
            </a:r>
            <a:br>
              <a:rPr lang="en-US" sz="1600" b="1" dirty="0"/>
            </a:br>
            <a:r>
              <a:rPr lang="ru-RU" sz="1600" b="1" dirty="0"/>
              <a:t>на языке программирования </a:t>
            </a:r>
            <a:r>
              <a:rPr lang="en-US" sz="1600" b="1" dirty="0" err="1"/>
              <a:t>Haxe</a:t>
            </a:r>
            <a:r>
              <a:rPr lang="en-US" sz="1600" b="1" dirty="0"/>
              <a:t> </a:t>
            </a:r>
            <a:r>
              <a:rPr lang="ru-RU" sz="1600" b="1" dirty="0"/>
              <a:t>с использованием </a:t>
            </a:r>
            <a:r>
              <a:rPr lang="en-US" sz="1600" b="1" dirty="0"/>
              <a:t>Heaps.io</a:t>
            </a:r>
            <a:endParaRPr lang="ru-RU" sz="1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4E1637-36CB-4984-8360-2015A67BB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1200" dirty="0"/>
              <a:t>Выполнил: студент 4 курса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Направления подготовки 09.03.01 Информатика и 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вычислительная техника (профиль Технологии 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разработки программного обеспечения)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ФИО</a:t>
            </a:r>
          </a:p>
        </p:txBody>
      </p:sp>
    </p:spTree>
    <p:extLst>
      <p:ext uri="{BB962C8B-B14F-4D97-AF65-F5344CB8AC3E}">
        <p14:creationId xmlns:p14="http://schemas.microsoft.com/office/powerpoint/2010/main" val="253862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7409-1031-456E-9039-199B3B5E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FCAFD-2D28-47F4-81E4-2D441C87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5"/>
            <a:ext cx="12192000" cy="68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A14D-B12C-439A-A64E-FFB08CFC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397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7868"/>
            <a:ext cx="10515600" cy="3234607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Актуальность работы обоснована популярностью у потребителей развлекательного контента и в особенности видеоигр из чего можно заявить, что на сегодняшний день разработка игр может являться актуальным и выгодным проектом.</a:t>
            </a: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1800" dirty="0"/>
            </a:br>
            <a:r>
              <a:rPr lang="ru-RU" sz="2000" dirty="0"/>
              <a:t>Предмет исследования является разработка видеоигры с использованием игрового движка Heaps.io на высокоуровневом языке программирования </a:t>
            </a:r>
            <a:r>
              <a:rPr lang="ru-RU" sz="2000" dirty="0" err="1"/>
              <a:t>Haxe</a:t>
            </a:r>
            <a:r>
              <a:rPr lang="ru-RU" sz="2000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7E88C7-30F2-4A7F-A849-920CFAC24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 работы:</a:t>
            </a:r>
            <a:r>
              <a:rPr lang="ru-RU" dirty="0"/>
              <a:t> разработать демонстрационную версию видеоигры использованием открытого программного обеспечения «</a:t>
            </a:r>
            <a:r>
              <a:rPr lang="en-US" dirty="0"/>
              <a:t>Heaps</a:t>
            </a:r>
            <a:r>
              <a:rPr lang="ru-RU" dirty="0"/>
              <a:t>.</a:t>
            </a:r>
            <a:r>
              <a:rPr lang="en-US" dirty="0" err="1"/>
              <a:t>io</a:t>
            </a:r>
            <a:r>
              <a:rPr lang="ru-RU" dirty="0"/>
              <a:t>».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4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5D6B-D8F3-4F0B-8C1A-CA798689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4608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Задачи</a:t>
            </a: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─	проанализировать ситуацию на рынке выбранного направления;</a:t>
            </a:r>
            <a:br>
              <a:rPr lang="ru-RU" sz="2400" dirty="0"/>
            </a:br>
            <a:r>
              <a:rPr lang="ru-RU" sz="2400" dirty="0"/>
              <a:t>─	раскрыть целесообразность создания данной игры;</a:t>
            </a:r>
            <a:br>
              <a:rPr lang="ru-RU" sz="2400" dirty="0"/>
            </a:br>
            <a:r>
              <a:rPr lang="ru-RU" sz="2400" dirty="0"/>
              <a:t>─	обосновать использование игрового программного обеспечения «Heaps.io»;</a:t>
            </a:r>
            <a:br>
              <a:rPr lang="ru-RU" sz="2400" dirty="0"/>
            </a:br>
            <a:r>
              <a:rPr lang="ru-RU" sz="2400" dirty="0"/>
              <a:t>─	исследовать возможности языка программирования </a:t>
            </a:r>
            <a:r>
              <a:rPr lang="ru-RU" sz="2400" dirty="0" err="1"/>
              <a:t>Haxe</a:t>
            </a:r>
            <a:r>
              <a:rPr lang="ru-RU" sz="2400" dirty="0"/>
              <a:t>; </a:t>
            </a:r>
            <a:br>
              <a:rPr lang="ru-RU" sz="2400" dirty="0"/>
            </a:br>
            <a:r>
              <a:rPr lang="ru-RU" sz="2400" dirty="0"/>
              <a:t>─	изучить доступные графические и аудио редакторы;</a:t>
            </a:r>
            <a:br>
              <a:rPr lang="ru-RU" sz="2400" dirty="0"/>
            </a:br>
            <a:r>
              <a:rPr lang="ru-RU" sz="2400" dirty="0"/>
              <a:t>─	спроектировать игровой процесс;</a:t>
            </a:r>
            <a:br>
              <a:rPr lang="ru-RU" sz="2400" dirty="0"/>
            </a:br>
            <a:r>
              <a:rPr lang="ru-RU" sz="2400" dirty="0"/>
              <a:t>─	спроектировать пользовательский интерфейс;</a:t>
            </a:r>
            <a:br>
              <a:rPr lang="ru-RU" sz="2400" dirty="0"/>
            </a:br>
            <a:r>
              <a:rPr lang="ru-RU" sz="2400" dirty="0"/>
              <a:t>─	поиск подходящих видео и аудио материалов;</a:t>
            </a:r>
            <a:br>
              <a:rPr lang="ru-RU" sz="2400" dirty="0"/>
            </a:br>
            <a:r>
              <a:rPr lang="ru-RU" sz="2400" dirty="0"/>
              <a:t>─	разработать продукт;</a:t>
            </a:r>
            <a:br>
              <a:rPr lang="ru-RU" sz="2400" dirty="0"/>
            </a:br>
            <a:r>
              <a:rPr lang="ru-RU" sz="2400" dirty="0"/>
              <a:t>─	протестировать продукт;</a:t>
            </a:r>
            <a:br>
              <a:rPr lang="ru-RU" sz="2400" dirty="0"/>
            </a:br>
            <a:r>
              <a:rPr lang="ru-RU" sz="2400" dirty="0"/>
              <a:t>─	доработать выявленные недостатки;</a:t>
            </a:r>
            <a:br>
              <a:rPr lang="ru-RU" sz="2400" dirty="0"/>
            </a:br>
            <a:br>
              <a:rPr lang="ru-RU" dirty="0"/>
            </a:b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90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DF02-930F-4FEC-BBC4-EB89D5E6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95675"/>
          </a:xfrm>
        </p:spPr>
        <p:txBody>
          <a:bodyPr/>
          <a:lstStyle/>
          <a:p>
            <a:r>
              <a:rPr lang="ru-RU" dirty="0"/>
              <a:t>Выбор движка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3B43A0-DBFA-4408-B3AA-96BF922F7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97506"/>
              </p:ext>
            </p:extLst>
          </p:nvPr>
        </p:nvGraphicFramePr>
        <p:xfrm>
          <a:off x="838200" y="1574799"/>
          <a:ext cx="10515603" cy="5179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1667">
                  <a:extLst>
                    <a:ext uri="{9D8B030D-6E8A-4147-A177-3AD203B41FA5}">
                      <a16:colId xmlns:a16="http://schemas.microsoft.com/office/drawing/2014/main" val="56457302"/>
                    </a:ext>
                  </a:extLst>
                </a:gridCol>
                <a:gridCol w="1623484">
                  <a:extLst>
                    <a:ext uri="{9D8B030D-6E8A-4147-A177-3AD203B41FA5}">
                      <a16:colId xmlns:a16="http://schemas.microsoft.com/office/drawing/2014/main" val="781353086"/>
                    </a:ext>
                  </a:extLst>
                </a:gridCol>
                <a:gridCol w="1623484">
                  <a:extLst>
                    <a:ext uri="{9D8B030D-6E8A-4147-A177-3AD203B41FA5}">
                      <a16:colId xmlns:a16="http://schemas.microsoft.com/office/drawing/2014/main" val="2553851888"/>
                    </a:ext>
                  </a:extLst>
                </a:gridCol>
                <a:gridCol w="1623484">
                  <a:extLst>
                    <a:ext uri="{9D8B030D-6E8A-4147-A177-3AD203B41FA5}">
                      <a16:colId xmlns:a16="http://schemas.microsoft.com/office/drawing/2014/main" val="1761736303"/>
                    </a:ext>
                  </a:extLst>
                </a:gridCol>
                <a:gridCol w="1623484">
                  <a:extLst>
                    <a:ext uri="{9D8B030D-6E8A-4147-A177-3AD203B41FA5}">
                      <a16:colId xmlns:a16="http://schemas.microsoft.com/office/drawing/2014/main" val="3904209945"/>
                    </a:ext>
                  </a:extLst>
                </a:gridCol>
              </a:tblGrid>
              <a:tr h="85889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err="1">
                          <a:effectLst/>
                        </a:rPr>
                        <a:t>Unreal</a:t>
                      </a:r>
                      <a:r>
                        <a:rPr lang="ru-RU" sz="1800" kern="1200" dirty="0">
                          <a:effectLst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</a:rPr>
                        <a:t>Engine</a:t>
                      </a:r>
                      <a:r>
                        <a:rPr lang="ru-RU" sz="1800" kern="1200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Godot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Heaps.io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535736"/>
                  </a:ext>
                </a:extLst>
              </a:tr>
              <a:tr h="88523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13333"/>
                  </a:ext>
                </a:extLst>
              </a:tr>
              <a:tr h="8588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Открытый исходный 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68039"/>
                  </a:ext>
                </a:extLst>
              </a:tr>
              <a:tr h="8588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Документация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746477"/>
                  </a:ext>
                </a:extLst>
              </a:tr>
              <a:tr h="8588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Сообщество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3978"/>
                  </a:ext>
                </a:extLst>
              </a:tr>
              <a:tr h="8588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Гибкость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1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41464-C0A7-4065-9269-E4226787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03675"/>
          </a:xfrm>
        </p:spPr>
        <p:txBody>
          <a:bodyPr>
            <a:normAutofit/>
          </a:bodyPr>
          <a:lstStyle/>
          <a:p>
            <a:r>
              <a:rPr lang="en-US" sz="2800" dirty="0"/>
              <a:t>Heaps.io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Heaps.io - это высокопроизводительный игровой движок с открытым исходным кодом, предназначенный для разработки кроссплатформенных игр. Он отличается эффективностью и гибкостью, предлагая легкий фреймворк, способный обрабатывать сложные игры с меньшим потреблением ресурсов. Heaps.io построен на языке программирования </a:t>
            </a:r>
            <a:r>
              <a:rPr lang="ru-RU" sz="2400" dirty="0" err="1"/>
              <a:t>Haxe</a:t>
            </a:r>
            <a:r>
              <a:rPr lang="ru-RU" sz="2400" dirty="0"/>
              <a:t>, что позволяет без проблем создавать кросс-компиляции для различных платформ.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10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B7600-4D9E-4B34-8217-783BA709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6919"/>
          </a:xfrm>
        </p:spPr>
        <p:txBody>
          <a:bodyPr>
            <a:normAutofit/>
          </a:bodyPr>
          <a:lstStyle/>
          <a:p>
            <a:r>
              <a:rPr lang="ru-RU" sz="2800" dirty="0" err="1"/>
              <a:t>Haxe</a:t>
            </a:r>
            <a:r>
              <a:rPr lang="ru-RU" sz="2400" dirty="0"/>
              <a:t>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 err="1"/>
              <a:t>Haxe</a:t>
            </a:r>
            <a:r>
              <a:rPr lang="ru-RU" sz="2400" dirty="0"/>
              <a:t> - это статически типизированный язык с открытым исходным кодом, предназначенный для работы на нескольких платформах с одной кодовой базой. Он компилируется на различные платформы, включая </a:t>
            </a:r>
            <a:r>
              <a:rPr lang="ru-RU" sz="2400" dirty="0" err="1"/>
              <a:t>JavaScript</a:t>
            </a:r>
            <a:r>
              <a:rPr lang="ru-RU" sz="2400" dirty="0"/>
              <a:t>, C++, </a:t>
            </a:r>
            <a:r>
              <a:rPr lang="ru-RU" sz="2400" dirty="0" err="1"/>
              <a:t>Java</a:t>
            </a:r>
            <a:r>
              <a:rPr lang="ru-RU" sz="2400" dirty="0"/>
              <a:t>, C#, PHP и </a:t>
            </a:r>
            <a:r>
              <a:rPr lang="ru-RU" sz="2400" dirty="0" err="1"/>
              <a:t>Python</a:t>
            </a:r>
            <a:r>
              <a:rPr lang="ru-RU" sz="2400" dirty="0"/>
              <a:t>, что делает его идеальным выбором для кроссплатформенной 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232352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8BE89-207E-4436-A263-5B9012F5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666"/>
            <a:ext cx="10515600" cy="4195586"/>
          </a:xfrm>
        </p:spPr>
        <p:txBody>
          <a:bodyPr>
            <a:normAutofit/>
          </a:bodyPr>
          <a:lstStyle/>
          <a:p>
            <a:r>
              <a:rPr lang="ru-RU" sz="2800" dirty="0" err="1"/>
              <a:t>Entity</a:t>
            </a:r>
            <a:r>
              <a:rPr lang="ru-RU" sz="2800" dirty="0"/>
              <a:t> </a:t>
            </a:r>
            <a:r>
              <a:rPr lang="ru-RU" sz="2800" dirty="0" err="1"/>
              <a:t>component</a:t>
            </a:r>
            <a:r>
              <a:rPr lang="ru-RU" sz="2800" dirty="0"/>
              <a:t> </a:t>
            </a:r>
            <a:r>
              <a:rPr lang="ru-RU" sz="2800" dirty="0" err="1"/>
              <a:t>system</a:t>
            </a:r>
            <a:br>
              <a:rPr lang="ru-RU" sz="4800" dirty="0"/>
            </a:br>
            <a:br>
              <a:rPr lang="ru-RU" dirty="0"/>
            </a:br>
            <a:r>
              <a:rPr lang="ru-RU" sz="2700" dirty="0" err="1"/>
              <a:t>Entity</a:t>
            </a:r>
            <a:r>
              <a:rPr lang="ru-RU" sz="2700" dirty="0"/>
              <a:t> </a:t>
            </a:r>
            <a:r>
              <a:rPr lang="ru-RU" sz="2700" dirty="0" err="1"/>
              <a:t>component</a:t>
            </a:r>
            <a:r>
              <a:rPr lang="ru-RU" sz="2700" dirty="0"/>
              <a:t> </a:t>
            </a:r>
            <a:r>
              <a:rPr lang="ru-RU" sz="2700" dirty="0" err="1"/>
              <a:t>system</a:t>
            </a:r>
            <a:r>
              <a:rPr lang="ru-RU" sz="2700" dirty="0"/>
              <a:t> (ECS) — это архитектурный паттерн программного обеспечения, который в основном используется в разработке видеоигр для представления объектов игрового мира. ECS включает в себя сущности, составленные из компонентов данных, и системы, которые работают с этими компонентами.</a:t>
            </a:r>
            <a:r>
              <a:rPr lang="en-US" sz="2700" dirty="0"/>
              <a:t> </a:t>
            </a:r>
            <a:r>
              <a:rPr lang="ru-RU" sz="2700" dirty="0"/>
              <a:t>ECS включает в себя сущности, составленные из компонентов данных, и системы, которые работают с этими 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309515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FD59-1B68-4084-9843-149D03A2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 descr="C:\Users\Computer\AppData\Local\Microsoft\Windows\INetCache\Content.MSO\66D686BE.tmp">
            <a:extLst>
              <a:ext uri="{FF2B5EF4-FFF2-40B4-BE49-F238E27FC236}">
                <a16:creationId xmlns:a16="http://schemas.microsoft.com/office/drawing/2014/main" id="{60C119A6-AB53-402C-B62D-797785F1B1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4" y="599109"/>
            <a:ext cx="8228012" cy="5659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29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7CBE-FA67-4B9B-81ED-060CE733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с открытой лицензией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8A81A-315B-4CD9-91CB-660C781229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334"/>
            <a:ext cx="5267708" cy="295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9BBD44-B951-48B5-8781-4BBA4B3712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2455333"/>
            <a:ext cx="5283233" cy="2959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324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Российский государственный педагогический университет им. А. И. Герцена Институт информационных технологий и технологического образования   Разработка видео игры  на языке программирования Haxe с использованием Heaps.io</vt:lpstr>
      <vt:lpstr>Актуальность работы обоснована популярностью у потребителей развлекательного контента и в особенности видеоигр из чего можно заявить, что на сегодняшний день разработка игр может являться актуальным и выгодным проектом.        Предмет исследования является разработка видеоигры с использованием игрового движка Heaps.io на высокоуровневом языке программирования Haxe.</vt:lpstr>
      <vt:lpstr>Задачи   ─ проанализировать ситуацию на рынке выбранного направления; ─ раскрыть целесообразность создания данной игры; ─ обосновать использование игрового программного обеспечения «Heaps.io»; ─ исследовать возможности языка программирования Haxe;  ─ изучить доступные графические и аудио редакторы; ─ спроектировать игровой процесс; ─ спроектировать пользовательский интерфейс; ─ поиск подходящих видео и аудио материалов; ─ разработать продукт; ─ протестировать продукт; ─ доработать выявленные недостатки;   </vt:lpstr>
      <vt:lpstr>Выбор движка   </vt:lpstr>
      <vt:lpstr>Heaps.io  Heaps.io - это высокопроизводительный игровой движок с открытым исходным кодом, предназначенный для разработки кроссплатформенных игр. Он отличается эффективностью и гибкостью, предлагая легкий фреймворк, способный обрабатывать сложные игры с меньшим потреблением ресурсов. Heaps.io построен на языке программирования Haxe, что позволяет без проблем создавать кросс-компиляции для различных платформ.  </vt:lpstr>
      <vt:lpstr>Haxe   Haxe - это статически типизированный язык с открытым исходным кодом, предназначенный для работы на нескольких платформах с одной кодовой базой. Он компилируется на различные платформы, включая JavaScript, C++, Java, C#, PHP и Python, что делает его идеальным выбором для кроссплатформенной разработки. </vt:lpstr>
      <vt:lpstr>Entity component system  Entity component system (ECS) — это архитектурный паттерн программного обеспечения, который в основном используется в разработке видеоигр для представления объектов игрового мира. ECS включает в себя сущности, составленные из компонентов данных, и системы, которые работают с этими компонентами. ECS включает в себя сущности, составленные из компонентов данных, и системы, которые работают с этими компонентами.</vt:lpstr>
      <vt:lpstr>PowerPoint Presentation</vt:lpstr>
      <vt:lpstr>Ресурсы с открытой лицензией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 Институт информационных технологий и технологического образования    Тема ВКР</dc:title>
  <dc:creator>ВЕЗ Vlasova</dc:creator>
  <cp:lastModifiedBy>человек странный</cp:lastModifiedBy>
  <cp:revision>16</cp:revision>
  <dcterms:created xsi:type="dcterms:W3CDTF">2022-02-16T16:33:57Z</dcterms:created>
  <dcterms:modified xsi:type="dcterms:W3CDTF">2024-05-23T19:57:35Z</dcterms:modified>
</cp:coreProperties>
</file>