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3" r:id="rId8"/>
    <p:sldId id="262" r:id="rId9"/>
    <p:sldId id="266" r:id="rId10"/>
    <p:sldId id="265" r:id="rId11"/>
    <p:sldId id="267" r:id="rId12"/>
    <p:sldId id="268"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4" r:id="rId33"/>
    <p:sldId id="289" r:id="rId34"/>
    <p:sldId id="290" r:id="rId35"/>
    <p:sldId id="291" r:id="rId36"/>
    <p:sldId id="293" r:id="rId37"/>
    <p:sldId id="294" r:id="rId38"/>
    <p:sldId id="295" r:id="rId39"/>
    <p:sldId id="296" r:id="rId40"/>
    <p:sldId id="301" r:id="rId41"/>
    <p:sldId id="297" r:id="rId42"/>
    <p:sldId id="298" r:id="rId43"/>
    <p:sldId id="299"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9" autoAdjust="0"/>
    <p:restoredTop sz="85587" autoAdjust="0"/>
  </p:normalViewPr>
  <p:slideViewPr>
    <p:cSldViewPr>
      <p:cViewPr>
        <p:scale>
          <a:sx n="120" d="100"/>
          <a:sy n="120" d="100"/>
        </p:scale>
        <p:origin x="816" y="6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371DE-73CC-43E3-A180-8C476A0B80D6}" type="datetimeFigureOut">
              <a:rPr lang="en-US" smtClean="0"/>
              <a:t>10/11/2023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C3D41C-5CD1-4381-B998-E3F7F894B570}" type="slidenum">
              <a:rPr lang="en-US" smtClean="0"/>
              <a:t>‹#›</a:t>
            </a:fld>
            <a:endParaRPr lang="en-US"/>
          </a:p>
        </p:txBody>
      </p:sp>
    </p:spTree>
    <p:extLst>
      <p:ext uri="{BB962C8B-B14F-4D97-AF65-F5344CB8AC3E}">
        <p14:creationId xmlns:p14="http://schemas.microsoft.com/office/powerpoint/2010/main" val="4012500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3D41C-5CD1-4381-B998-E3F7F894B570}" type="slidenum">
              <a:rPr lang="en-US" smtClean="0"/>
              <a:t>39</a:t>
            </a:fld>
            <a:endParaRPr lang="en-US"/>
          </a:p>
        </p:txBody>
      </p:sp>
    </p:spTree>
    <p:extLst>
      <p:ext uri="{BB962C8B-B14F-4D97-AF65-F5344CB8AC3E}">
        <p14:creationId xmlns:p14="http://schemas.microsoft.com/office/powerpoint/2010/main" val="2771741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3D41C-5CD1-4381-B998-E3F7F894B570}" type="slidenum">
              <a:rPr lang="en-US" smtClean="0"/>
              <a:t>40</a:t>
            </a:fld>
            <a:endParaRPr lang="en-US"/>
          </a:p>
        </p:txBody>
      </p:sp>
    </p:spTree>
    <p:extLst>
      <p:ext uri="{BB962C8B-B14F-4D97-AF65-F5344CB8AC3E}">
        <p14:creationId xmlns:p14="http://schemas.microsoft.com/office/powerpoint/2010/main" val="2771741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3D41C-5CD1-4381-B998-E3F7F894B570}" type="slidenum">
              <a:rPr lang="en-US" smtClean="0"/>
              <a:t>41</a:t>
            </a:fld>
            <a:endParaRPr lang="en-US"/>
          </a:p>
        </p:txBody>
      </p:sp>
    </p:spTree>
    <p:extLst>
      <p:ext uri="{BB962C8B-B14F-4D97-AF65-F5344CB8AC3E}">
        <p14:creationId xmlns:p14="http://schemas.microsoft.com/office/powerpoint/2010/main" val="277174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3D41C-5CD1-4381-B998-E3F7F894B570}" type="slidenum">
              <a:rPr lang="en-US" smtClean="0"/>
              <a:t>42</a:t>
            </a:fld>
            <a:endParaRPr lang="en-US"/>
          </a:p>
        </p:txBody>
      </p:sp>
    </p:spTree>
    <p:extLst>
      <p:ext uri="{BB962C8B-B14F-4D97-AF65-F5344CB8AC3E}">
        <p14:creationId xmlns:p14="http://schemas.microsoft.com/office/powerpoint/2010/main" val="2771741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3D41C-5CD1-4381-B998-E3F7F894B570}" type="slidenum">
              <a:rPr lang="en-US" smtClean="0"/>
              <a:t>43</a:t>
            </a:fld>
            <a:endParaRPr lang="en-US"/>
          </a:p>
        </p:txBody>
      </p:sp>
    </p:spTree>
    <p:extLst>
      <p:ext uri="{BB962C8B-B14F-4D97-AF65-F5344CB8AC3E}">
        <p14:creationId xmlns:p14="http://schemas.microsoft.com/office/powerpoint/2010/main" val="2771741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3D41C-5CD1-4381-B998-E3F7F894B570}" type="slidenum">
              <a:rPr lang="en-US" smtClean="0"/>
              <a:t>44</a:t>
            </a:fld>
            <a:endParaRPr lang="en-US"/>
          </a:p>
        </p:txBody>
      </p:sp>
    </p:spTree>
    <p:extLst>
      <p:ext uri="{BB962C8B-B14F-4D97-AF65-F5344CB8AC3E}">
        <p14:creationId xmlns:p14="http://schemas.microsoft.com/office/powerpoint/2010/main" val="2771741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0436AC-1564-4FF3-85C8-550EA57D0C34}"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5B7F0-A4DB-4B3A-9E08-0E6EEA764140}" type="slidenum">
              <a:rPr lang="en-US" smtClean="0"/>
              <a:t>‹#›</a:t>
            </a:fld>
            <a:endParaRPr lang="en-US"/>
          </a:p>
        </p:txBody>
      </p:sp>
    </p:spTree>
    <p:extLst>
      <p:ext uri="{BB962C8B-B14F-4D97-AF65-F5344CB8AC3E}">
        <p14:creationId xmlns:p14="http://schemas.microsoft.com/office/powerpoint/2010/main" val="1998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0436AC-1564-4FF3-85C8-550EA57D0C34}"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5B7F0-A4DB-4B3A-9E08-0E6EEA764140}" type="slidenum">
              <a:rPr lang="en-US" smtClean="0"/>
              <a:t>‹#›</a:t>
            </a:fld>
            <a:endParaRPr lang="en-US"/>
          </a:p>
        </p:txBody>
      </p:sp>
    </p:spTree>
    <p:extLst>
      <p:ext uri="{BB962C8B-B14F-4D97-AF65-F5344CB8AC3E}">
        <p14:creationId xmlns:p14="http://schemas.microsoft.com/office/powerpoint/2010/main" val="191356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0436AC-1564-4FF3-85C8-550EA57D0C34}"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5B7F0-A4DB-4B3A-9E08-0E6EEA764140}" type="slidenum">
              <a:rPr lang="en-US" smtClean="0"/>
              <a:t>‹#›</a:t>
            </a:fld>
            <a:endParaRPr lang="en-US"/>
          </a:p>
        </p:txBody>
      </p:sp>
    </p:spTree>
    <p:extLst>
      <p:ext uri="{BB962C8B-B14F-4D97-AF65-F5344CB8AC3E}">
        <p14:creationId xmlns:p14="http://schemas.microsoft.com/office/powerpoint/2010/main" val="333532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0436AC-1564-4FF3-85C8-550EA57D0C34}"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5B7F0-A4DB-4B3A-9E08-0E6EEA764140}" type="slidenum">
              <a:rPr lang="en-US" smtClean="0"/>
              <a:t>‹#›</a:t>
            </a:fld>
            <a:endParaRPr lang="en-US"/>
          </a:p>
        </p:txBody>
      </p:sp>
    </p:spTree>
    <p:extLst>
      <p:ext uri="{BB962C8B-B14F-4D97-AF65-F5344CB8AC3E}">
        <p14:creationId xmlns:p14="http://schemas.microsoft.com/office/powerpoint/2010/main" val="349255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0436AC-1564-4FF3-85C8-550EA57D0C34}"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5B7F0-A4DB-4B3A-9E08-0E6EEA764140}" type="slidenum">
              <a:rPr lang="en-US" smtClean="0"/>
              <a:t>‹#›</a:t>
            </a:fld>
            <a:endParaRPr lang="en-US"/>
          </a:p>
        </p:txBody>
      </p:sp>
    </p:spTree>
    <p:extLst>
      <p:ext uri="{BB962C8B-B14F-4D97-AF65-F5344CB8AC3E}">
        <p14:creationId xmlns:p14="http://schemas.microsoft.com/office/powerpoint/2010/main" val="45621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0436AC-1564-4FF3-85C8-550EA57D0C34}"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5B7F0-A4DB-4B3A-9E08-0E6EEA764140}" type="slidenum">
              <a:rPr lang="en-US" smtClean="0"/>
              <a:t>‹#›</a:t>
            </a:fld>
            <a:endParaRPr lang="en-US"/>
          </a:p>
        </p:txBody>
      </p:sp>
    </p:spTree>
    <p:extLst>
      <p:ext uri="{BB962C8B-B14F-4D97-AF65-F5344CB8AC3E}">
        <p14:creationId xmlns:p14="http://schemas.microsoft.com/office/powerpoint/2010/main" val="320229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0436AC-1564-4FF3-85C8-550EA57D0C34}" type="datetimeFigureOut">
              <a:rPr lang="en-US" smtClean="0"/>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C5B7F0-A4DB-4B3A-9E08-0E6EEA764140}" type="slidenum">
              <a:rPr lang="en-US" smtClean="0"/>
              <a:t>‹#›</a:t>
            </a:fld>
            <a:endParaRPr lang="en-US"/>
          </a:p>
        </p:txBody>
      </p:sp>
    </p:spTree>
    <p:extLst>
      <p:ext uri="{BB962C8B-B14F-4D97-AF65-F5344CB8AC3E}">
        <p14:creationId xmlns:p14="http://schemas.microsoft.com/office/powerpoint/2010/main" val="104522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0436AC-1564-4FF3-85C8-550EA57D0C34}" type="datetimeFigureOut">
              <a:rPr lang="en-US" smtClean="0"/>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C5B7F0-A4DB-4B3A-9E08-0E6EEA764140}" type="slidenum">
              <a:rPr lang="en-US" smtClean="0"/>
              <a:t>‹#›</a:t>
            </a:fld>
            <a:endParaRPr lang="en-US"/>
          </a:p>
        </p:txBody>
      </p:sp>
    </p:spTree>
    <p:extLst>
      <p:ext uri="{BB962C8B-B14F-4D97-AF65-F5344CB8AC3E}">
        <p14:creationId xmlns:p14="http://schemas.microsoft.com/office/powerpoint/2010/main" val="3756012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0436AC-1564-4FF3-85C8-550EA57D0C34}" type="datetimeFigureOut">
              <a:rPr lang="en-US" smtClean="0"/>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C5B7F0-A4DB-4B3A-9E08-0E6EEA764140}" type="slidenum">
              <a:rPr lang="en-US" smtClean="0"/>
              <a:t>‹#›</a:t>
            </a:fld>
            <a:endParaRPr lang="en-US"/>
          </a:p>
        </p:txBody>
      </p:sp>
    </p:spTree>
    <p:extLst>
      <p:ext uri="{BB962C8B-B14F-4D97-AF65-F5344CB8AC3E}">
        <p14:creationId xmlns:p14="http://schemas.microsoft.com/office/powerpoint/2010/main" val="14934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436AC-1564-4FF3-85C8-550EA57D0C34}"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5B7F0-A4DB-4B3A-9E08-0E6EEA764140}" type="slidenum">
              <a:rPr lang="en-US" smtClean="0"/>
              <a:t>‹#›</a:t>
            </a:fld>
            <a:endParaRPr lang="en-US"/>
          </a:p>
        </p:txBody>
      </p:sp>
    </p:spTree>
    <p:extLst>
      <p:ext uri="{BB962C8B-B14F-4D97-AF65-F5344CB8AC3E}">
        <p14:creationId xmlns:p14="http://schemas.microsoft.com/office/powerpoint/2010/main" val="317608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0436AC-1564-4FF3-85C8-550EA57D0C34}"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5B7F0-A4DB-4B3A-9E08-0E6EEA764140}" type="slidenum">
              <a:rPr lang="en-US" smtClean="0"/>
              <a:t>‹#›</a:t>
            </a:fld>
            <a:endParaRPr lang="en-US"/>
          </a:p>
        </p:txBody>
      </p:sp>
    </p:spTree>
    <p:extLst>
      <p:ext uri="{BB962C8B-B14F-4D97-AF65-F5344CB8AC3E}">
        <p14:creationId xmlns:p14="http://schemas.microsoft.com/office/powerpoint/2010/main" val="94710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colorTemperature colorTemp="8800"/>
                    </a14:imgEffect>
                    <a14:imgEffect>
                      <a14:saturation sat="125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436AC-1564-4FF3-85C8-550EA57D0C34}" type="datetimeFigureOut">
              <a:rPr lang="en-US" smtClean="0"/>
              <a:t>10/9/2023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C5B7F0-A4DB-4B3A-9E08-0E6EEA764140}" type="slidenum">
              <a:rPr lang="en-US" smtClean="0"/>
              <a:t>‹#›</a:t>
            </a:fld>
            <a:endParaRPr lang="en-US"/>
          </a:p>
        </p:txBody>
      </p:sp>
    </p:spTree>
    <p:extLst>
      <p:ext uri="{BB962C8B-B14F-4D97-AF65-F5344CB8AC3E}">
        <p14:creationId xmlns:p14="http://schemas.microsoft.com/office/powerpoint/2010/main" val="882601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chemeClr val="tx2">
                    <a:lumMod val="75000"/>
                  </a:schemeClr>
                </a:solidFill>
                <a:effectLst>
                  <a:outerShdw blurRad="38100" dist="38100" dir="2700000" algn="tl">
                    <a:srgbClr val="000000">
                      <a:alpha val="43137"/>
                    </a:srgbClr>
                  </a:outerShdw>
                </a:effectLst>
                <a:latin typeface="Arial Black" pitchFamily="34" charset="0"/>
              </a:rPr>
              <a:t>PREDICTING CUSTOMER CHURN IN CONNECTTEL</a:t>
            </a:r>
            <a:endParaRPr lang="en-US" b="1" dirty="0">
              <a:solidFill>
                <a:schemeClr val="tx2">
                  <a:lumMod val="75000"/>
                </a:schemeClr>
              </a:solidFill>
              <a:effectLst>
                <a:outerShdw blurRad="38100" dist="38100" dir="2700000" algn="tl">
                  <a:srgbClr val="000000">
                    <a:alpha val="43137"/>
                  </a:srgbClr>
                </a:outerShdw>
              </a:effectLst>
              <a:latin typeface="Arial Black" pitchFamily="34" charset="0"/>
            </a:endParaRPr>
          </a:p>
        </p:txBody>
      </p:sp>
      <p:sp>
        <p:nvSpPr>
          <p:cNvPr id="3" name="Subtitle 2"/>
          <p:cNvSpPr>
            <a:spLocks noGrp="1"/>
          </p:cNvSpPr>
          <p:nvPr>
            <p:ph type="subTitle" idx="1"/>
          </p:nvPr>
        </p:nvSpPr>
        <p:spPr/>
        <p:txBody>
          <a:bodyPr/>
          <a:lstStyle/>
          <a:p>
            <a:r>
              <a:rPr lang="en-US" b="1" i="1" dirty="0" smtClean="0">
                <a:solidFill>
                  <a:schemeClr val="tx2">
                    <a:lumMod val="75000"/>
                  </a:schemeClr>
                </a:solidFill>
              </a:rPr>
              <a:t>A Data-Driven Approach for Sustainable Growth</a:t>
            </a:r>
            <a:endParaRPr lang="en-US" b="1" i="1" dirty="0">
              <a:solidFill>
                <a:schemeClr val="tx2">
                  <a:lumMod val="75000"/>
                </a:schemeClr>
              </a:solidFill>
            </a:endParaRPr>
          </a:p>
        </p:txBody>
      </p:sp>
    </p:spTree>
    <p:extLst>
      <p:ext uri="{BB962C8B-B14F-4D97-AF65-F5344CB8AC3E}">
        <p14:creationId xmlns:p14="http://schemas.microsoft.com/office/powerpoint/2010/main" val="1717657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DEPENDENTS</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Text Placeholder 2"/>
          <p:cNvSpPr>
            <a:spLocks noGrp="1"/>
          </p:cNvSpPr>
          <p:nvPr>
            <p:ph type="body" idx="1"/>
          </p:nvPr>
        </p:nvSpPr>
        <p:spPr>
          <a:xfrm>
            <a:off x="395536" y="1772816"/>
            <a:ext cx="4040188" cy="639762"/>
          </a:xfrm>
        </p:spPr>
        <p:txBody>
          <a:bodyPr>
            <a:noAutofit/>
          </a:bodyPr>
          <a:lstStyle/>
          <a:p>
            <a:r>
              <a:rPr lang="en-US" sz="1400" b="0" dirty="0">
                <a:latin typeface="Tahoma" pitchFamily="34" charset="0"/>
                <a:ea typeface="Tahoma" pitchFamily="34" charset="0"/>
                <a:cs typeface="Tahoma" pitchFamily="34" charset="0"/>
              </a:rPr>
              <a:t>No     4933</a:t>
            </a:r>
          </a:p>
          <a:p>
            <a:r>
              <a:rPr lang="en-US" sz="1400" b="0" dirty="0">
                <a:latin typeface="Tahoma" pitchFamily="34" charset="0"/>
                <a:ea typeface="Tahoma" pitchFamily="34" charset="0"/>
                <a:cs typeface="Tahoma" pitchFamily="34" charset="0"/>
              </a:rPr>
              <a:t>Yes    2110</a:t>
            </a:r>
          </a:p>
        </p:txBody>
      </p:sp>
      <p:pic>
        <p:nvPicPr>
          <p:cNvPr id="61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752879"/>
            <a:ext cx="4040188" cy="279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221094"/>
            <a:ext cx="4041775" cy="3858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906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OF TENURE</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963665"/>
            <a:ext cx="5278536" cy="373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757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PHONE SERVICES</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Text Placeholder 2"/>
          <p:cNvSpPr>
            <a:spLocks noGrp="1"/>
          </p:cNvSpPr>
          <p:nvPr>
            <p:ph type="body" idx="1"/>
          </p:nvPr>
        </p:nvSpPr>
        <p:spPr>
          <a:xfrm>
            <a:off x="395536" y="1772816"/>
            <a:ext cx="4040188" cy="639762"/>
          </a:xfrm>
        </p:spPr>
        <p:txBody>
          <a:bodyPr>
            <a:noAutofit/>
          </a:bodyPr>
          <a:lstStyle/>
          <a:p>
            <a:r>
              <a:rPr lang="en-US" sz="1400" b="0" dirty="0">
                <a:latin typeface="Tahoma" pitchFamily="34" charset="0"/>
                <a:ea typeface="Tahoma" pitchFamily="34" charset="0"/>
                <a:cs typeface="Tahoma" pitchFamily="34" charset="0"/>
              </a:rPr>
              <a:t>Yes    6361</a:t>
            </a:r>
          </a:p>
          <a:p>
            <a:r>
              <a:rPr lang="en-US" sz="1400" b="0" dirty="0">
                <a:latin typeface="Tahoma" pitchFamily="34" charset="0"/>
                <a:ea typeface="Tahoma" pitchFamily="34" charset="0"/>
                <a:cs typeface="Tahoma" pitchFamily="34" charset="0"/>
              </a:rPr>
              <a:t>No      682</a:t>
            </a:r>
          </a:p>
        </p:txBody>
      </p:sp>
      <p:pic>
        <p:nvPicPr>
          <p:cNvPr id="8194" name="Picture 2"/>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004048" y="2221094"/>
            <a:ext cx="3682752" cy="35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7200" y="2752879"/>
            <a:ext cx="4040188" cy="279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1167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MULTIPLELINES</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Text Placeholder 2"/>
          <p:cNvSpPr>
            <a:spLocks noGrp="1"/>
          </p:cNvSpPr>
          <p:nvPr>
            <p:ph type="body" idx="1"/>
          </p:nvPr>
        </p:nvSpPr>
        <p:spPr>
          <a:xfrm>
            <a:off x="395536" y="1772816"/>
            <a:ext cx="4040188" cy="639762"/>
          </a:xfrm>
        </p:spPr>
        <p:txBody>
          <a:bodyPr>
            <a:noAutofit/>
          </a:bodyPr>
          <a:lstStyle/>
          <a:p>
            <a:r>
              <a:rPr lang="en-US" sz="1400" b="0" dirty="0">
                <a:latin typeface="Tahoma" pitchFamily="34" charset="0"/>
                <a:ea typeface="Tahoma" pitchFamily="34" charset="0"/>
                <a:cs typeface="Tahoma" pitchFamily="34" charset="0"/>
              </a:rPr>
              <a:t>Yes    6361</a:t>
            </a:r>
          </a:p>
          <a:p>
            <a:r>
              <a:rPr lang="en-US" sz="1400" b="0" dirty="0">
                <a:latin typeface="Tahoma" pitchFamily="34" charset="0"/>
                <a:ea typeface="Tahoma" pitchFamily="34" charset="0"/>
                <a:cs typeface="Tahoma" pitchFamily="34" charset="0"/>
              </a:rPr>
              <a:t>No      682</a:t>
            </a:r>
          </a:p>
        </p:txBody>
      </p:sp>
      <p:pic>
        <p:nvPicPr>
          <p:cNvPr id="921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752879"/>
            <a:ext cx="4040188" cy="279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486480"/>
            <a:ext cx="4041775" cy="332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INTERNET SERVICE</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Text Placeholder 2"/>
          <p:cNvSpPr>
            <a:spLocks noGrp="1"/>
          </p:cNvSpPr>
          <p:nvPr>
            <p:ph type="body" idx="1"/>
          </p:nvPr>
        </p:nvSpPr>
        <p:spPr>
          <a:xfrm>
            <a:off x="395536" y="1772816"/>
            <a:ext cx="4040188" cy="639762"/>
          </a:xfrm>
        </p:spPr>
        <p:txBody>
          <a:bodyPr>
            <a:noAutofit/>
          </a:bodyPr>
          <a:lstStyle/>
          <a:p>
            <a:r>
              <a:rPr lang="en-US" sz="1400" b="0" dirty="0">
                <a:latin typeface="Tahoma" pitchFamily="34" charset="0"/>
                <a:ea typeface="Tahoma" pitchFamily="34" charset="0"/>
                <a:cs typeface="Tahoma" pitchFamily="34" charset="0"/>
              </a:rPr>
              <a:t>Fiber optic    3096</a:t>
            </a:r>
          </a:p>
          <a:p>
            <a:r>
              <a:rPr lang="en-US" sz="1400" b="0" dirty="0">
                <a:latin typeface="Tahoma" pitchFamily="34" charset="0"/>
                <a:ea typeface="Tahoma" pitchFamily="34" charset="0"/>
                <a:cs typeface="Tahoma" pitchFamily="34" charset="0"/>
              </a:rPr>
              <a:t>DSL            2421</a:t>
            </a:r>
          </a:p>
          <a:p>
            <a:r>
              <a:rPr lang="en-US" sz="1400" b="0" dirty="0">
                <a:latin typeface="Tahoma" pitchFamily="34" charset="0"/>
                <a:ea typeface="Tahoma" pitchFamily="34" charset="0"/>
                <a:cs typeface="Tahoma" pitchFamily="34" charset="0"/>
              </a:rPr>
              <a:t>No             1526</a:t>
            </a:r>
          </a:p>
        </p:txBody>
      </p:sp>
      <p:pic>
        <p:nvPicPr>
          <p:cNvPr id="1024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749997"/>
            <a:ext cx="4040188" cy="2801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221094"/>
            <a:ext cx="4041775" cy="3858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4201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ONLINEBACKUP</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Text Placeholder 2"/>
          <p:cNvSpPr>
            <a:spLocks noGrp="1"/>
          </p:cNvSpPr>
          <p:nvPr>
            <p:ph type="body" idx="1"/>
          </p:nvPr>
        </p:nvSpPr>
        <p:spPr>
          <a:xfrm>
            <a:off x="395536" y="1772816"/>
            <a:ext cx="4040188" cy="639762"/>
          </a:xfrm>
        </p:spPr>
        <p:txBody>
          <a:bodyPr>
            <a:noAutofit/>
          </a:bodyPr>
          <a:lstStyle/>
          <a:p>
            <a:r>
              <a:rPr lang="es-ES" sz="1400" b="0" dirty="0">
                <a:latin typeface="Tahoma" pitchFamily="34" charset="0"/>
                <a:ea typeface="Tahoma" pitchFamily="34" charset="0"/>
                <a:cs typeface="Tahoma" pitchFamily="34" charset="0"/>
              </a:rPr>
              <a:t>No                     3088</a:t>
            </a:r>
          </a:p>
          <a:p>
            <a:r>
              <a:rPr lang="es-ES" sz="1400" b="0" dirty="0">
                <a:latin typeface="Tahoma" pitchFamily="34" charset="0"/>
                <a:ea typeface="Tahoma" pitchFamily="34" charset="0"/>
                <a:cs typeface="Tahoma" pitchFamily="34" charset="0"/>
              </a:rPr>
              <a:t>Yes                    2429</a:t>
            </a:r>
          </a:p>
          <a:p>
            <a:r>
              <a:rPr lang="es-ES" sz="1400" b="0" dirty="0">
                <a:latin typeface="Tahoma" pitchFamily="34" charset="0"/>
                <a:ea typeface="Tahoma" pitchFamily="34" charset="0"/>
                <a:cs typeface="Tahoma" pitchFamily="34" charset="0"/>
              </a:rPr>
              <a:t>No internet </a:t>
            </a:r>
            <a:r>
              <a:rPr lang="es-ES" sz="1400" b="0" dirty="0" err="1">
                <a:latin typeface="Tahoma" pitchFamily="34" charset="0"/>
                <a:ea typeface="Tahoma" pitchFamily="34" charset="0"/>
                <a:cs typeface="Tahoma" pitchFamily="34" charset="0"/>
              </a:rPr>
              <a:t>service</a:t>
            </a:r>
            <a:r>
              <a:rPr lang="es-ES" sz="1400" b="0" dirty="0">
                <a:latin typeface="Tahoma" pitchFamily="34" charset="0"/>
                <a:ea typeface="Tahoma" pitchFamily="34" charset="0"/>
                <a:cs typeface="Tahoma" pitchFamily="34" charset="0"/>
              </a:rPr>
              <a:t>    1526</a:t>
            </a:r>
            <a:endParaRPr lang="en-US" sz="1400" b="0" dirty="0">
              <a:latin typeface="Tahoma" pitchFamily="34" charset="0"/>
              <a:ea typeface="Tahoma" pitchFamily="34" charset="0"/>
              <a:cs typeface="Tahoma" pitchFamily="34" charset="0"/>
            </a:endParaRPr>
          </a:p>
        </p:txBody>
      </p:sp>
      <p:pic>
        <p:nvPicPr>
          <p:cNvPr id="1229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752879"/>
            <a:ext cx="4040188" cy="279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405386"/>
            <a:ext cx="4041775" cy="349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4929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ONLINE SECURITY</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Text Placeholder 2"/>
          <p:cNvSpPr>
            <a:spLocks noGrp="1"/>
          </p:cNvSpPr>
          <p:nvPr>
            <p:ph type="body" idx="1"/>
          </p:nvPr>
        </p:nvSpPr>
        <p:spPr>
          <a:xfrm>
            <a:off x="395536" y="1772816"/>
            <a:ext cx="4040188" cy="639762"/>
          </a:xfrm>
        </p:spPr>
        <p:txBody>
          <a:bodyPr>
            <a:noAutofit/>
          </a:bodyPr>
          <a:lstStyle/>
          <a:p>
            <a:r>
              <a:rPr lang="es-ES" sz="1400" b="0" dirty="0">
                <a:latin typeface="Tahoma" pitchFamily="34" charset="0"/>
                <a:ea typeface="Tahoma" pitchFamily="34" charset="0"/>
                <a:cs typeface="Tahoma" pitchFamily="34" charset="0"/>
              </a:rPr>
              <a:t>No                     3498</a:t>
            </a:r>
          </a:p>
          <a:p>
            <a:r>
              <a:rPr lang="es-ES" sz="1400" b="0" dirty="0">
                <a:latin typeface="Tahoma" pitchFamily="34" charset="0"/>
                <a:ea typeface="Tahoma" pitchFamily="34" charset="0"/>
                <a:cs typeface="Tahoma" pitchFamily="34" charset="0"/>
              </a:rPr>
              <a:t>Yes                    2019</a:t>
            </a:r>
          </a:p>
          <a:p>
            <a:r>
              <a:rPr lang="es-ES" sz="1400" b="0" dirty="0">
                <a:latin typeface="Tahoma" pitchFamily="34" charset="0"/>
                <a:ea typeface="Tahoma" pitchFamily="34" charset="0"/>
                <a:cs typeface="Tahoma" pitchFamily="34" charset="0"/>
              </a:rPr>
              <a:t>No internet </a:t>
            </a:r>
            <a:r>
              <a:rPr lang="es-ES" sz="1400" b="0" dirty="0" err="1">
                <a:latin typeface="Tahoma" pitchFamily="34" charset="0"/>
                <a:ea typeface="Tahoma" pitchFamily="34" charset="0"/>
                <a:cs typeface="Tahoma" pitchFamily="34" charset="0"/>
              </a:rPr>
              <a:t>service</a:t>
            </a:r>
            <a:r>
              <a:rPr lang="es-ES" sz="1400" b="0" dirty="0">
                <a:latin typeface="Tahoma" pitchFamily="34" charset="0"/>
                <a:ea typeface="Tahoma" pitchFamily="34" charset="0"/>
                <a:cs typeface="Tahoma" pitchFamily="34" charset="0"/>
              </a:rPr>
              <a:t>    1526</a:t>
            </a:r>
            <a:endParaRPr lang="en-US" sz="1400" b="0" dirty="0">
              <a:latin typeface="Tahoma" pitchFamily="34" charset="0"/>
              <a:ea typeface="Tahoma" pitchFamily="34" charset="0"/>
              <a:cs typeface="Tahoma" pitchFamily="34" charset="0"/>
            </a:endParaRPr>
          </a:p>
        </p:txBody>
      </p:sp>
      <p:pic>
        <p:nvPicPr>
          <p:cNvPr id="1126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752879"/>
            <a:ext cx="4040188" cy="279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405386"/>
            <a:ext cx="4041775" cy="349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1171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DEVICE PROTECTION</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Text Placeholder 2"/>
          <p:cNvSpPr>
            <a:spLocks noGrp="1"/>
          </p:cNvSpPr>
          <p:nvPr>
            <p:ph type="body" idx="1"/>
          </p:nvPr>
        </p:nvSpPr>
        <p:spPr>
          <a:xfrm>
            <a:off x="395536" y="1772816"/>
            <a:ext cx="4040188" cy="639762"/>
          </a:xfrm>
        </p:spPr>
        <p:txBody>
          <a:bodyPr>
            <a:noAutofit/>
          </a:bodyPr>
          <a:lstStyle/>
          <a:p>
            <a:r>
              <a:rPr lang="es-ES" sz="1400" b="0" dirty="0">
                <a:latin typeface="Tahoma" pitchFamily="34" charset="0"/>
                <a:ea typeface="Tahoma" pitchFamily="34" charset="0"/>
                <a:cs typeface="Tahoma" pitchFamily="34" charset="0"/>
              </a:rPr>
              <a:t>No                     3095</a:t>
            </a:r>
          </a:p>
          <a:p>
            <a:r>
              <a:rPr lang="es-ES" sz="1400" b="0" dirty="0">
                <a:latin typeface="Tahoma" pitchFamily="34" charset="0"/>
                <a:ea typeface="Tahoma" pitchFamily="34" charset="0"/>
                <a:cs typeface="Tahoma" pitchFamily="34" charset="0"/>
              </a:rPr>
              <a:t>Yes                    2422</a:t>
            </a:r>
          </a:p>
          <a:p>
            <a:r>
              <a:rPr lang="es-ES" sz="1400" b="0" dirty="0">
                <a:latin typeface="Tahoma" pitchFamily="34" charset="0"/>
                <a:ea typeface="Tahoma" pitchFamily="34" charset="0"/>
                <a:cs typeface="Tahoma" pitchFamily="34" charset="0"/>
              </a:rPr>
              <a:t>No internet </a:t>
            </a:r>
            <a:r>
              <a:rPr lang="es-ES" sz="1400" b="0" dirty="0" err="1">
                <a:latin typeface="Tahoma" pitchFamily="34" charset="0"/>
                <a:ea typeface="Tahoma" pitchFamily="34" charset="0"/>
                <a:cs typeface="Tahoma" pitchFamily="34" charset="0"/>
              </a:rPr>
              <a:t>service</a:t>
            </a:r>
            <a:r>
              <a:rPr lang="es-ES" sz="1400" b="0" dirty="0">
                <a:latin typeface="Tahoma" pitchFamily="34" charset="0"/>
                <a:ea typeface="Tahoma" pitchFamily="34" charset="0"/>
                <a:cs typeface="Tahoma" pitchFamily="34" charset="0"/>
              </a:rPr>
              <a:t>    1526</a:t>
            </a:r>
            <a:endParaRPr lang="en-US" sz="1400" b="0" dirty="0">
              <a:latin typeface="Tahoma" pitchFamily="34" charset="0"/>
              <a:ea typeface="Tahoma" pitchFamily="34" charset="0"/>
              <a:cs typeface="Tahoma" pitchFamily="34" charset="0"/>
            </a:endParaRPr>
          </a:p>
        </p:txBody>
      </p:sp>
      <p:pic>
        <p:nvPicPr>
          <p:cNvPr id="13314" name="Picture 2"/>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4645025" y="2405386"/>
            <a:ext cx="4041775" cy="349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7200" y="2752879"/>
            <a:ext cx="4040188" cy="279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518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TECH SUPPORT</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Text Placeholder 2"/>
          <p:cNvSpPr>
            <a:spLocks noGrp="1"/>
          </p:cNvSpPr>
          <p:nvPr>
            <p:ph type="body" idx="1"/>
          </p:nvPr>
        </p:nvSpPr>
        <p:spPr>
          <a:xfrm>
            <a:off x="395536" y="1772816"/>
            <a:ext cx="4040188" cy="639762"/>
          </a:xfrm>
        </p:spPr>
        <p:txBody>
          <a:bodyPr>
            <a:noAutofit/>
          </a:bodyPr>
          <a:lstStyle/>
          <a:p>
            <a:r>
              <a:rPr lang="es-ES" sz="1400" b="0" dirty="0">
                <a:latin typeface="Tahoma" pitchFamily="34" charset="0"/>
                <a:ea typeface="Tahoma" pitchFamily="34" charset="0"/>
                <a:cs typeface="Tahoma" pitchFamily="34" charset="0"/>
              </a:rPr>
              <a:t>No                     3473</a:t>
            </a:r>
          </a:p>
          <a:p>
            <a:r>
              <a:rPr lang="es-ES" sz="1400" b="0" dirty="0">
                <a:latin typeface="Tahoma" pitchFamily="34" charset="0"/>
                <a:ea typeface="Tahoma" pitchFamily="34" charset="0"/>
                <a:cs typeface="Tahoma" pitchFamily="34" charset="0"/>
              </a:rPr>
              <a:t>Yes                    2044</a:t>
            </a:r>
          </a:p>
          <a:p>
            <a:r>
              <a:rPr lang="es-ES" sz="1400" b="0" dirty="0">
                <a:latin typeface="Tahoma" pitchFamily="34" charset="0"/>
                <a:ea typeface="Tahoma" pitchFamily="34" charset="0"/>
                <a:cs typeface="Tahoma" pitchFamily="34" charset="0"/>
              </a:rPr>
              <a:t>No internet </a:t>
            </a:r>
            <a:r>
              <a:rPr lang="es-ES" sz="1400" b="0" dirty="0" err="1">
                <a:latin typeface="Tahoma" pitchFamily="34" charset="0"/>
                <a:ea typeface="Tahoma" pitchFamily="34" charset="0"/>
                <a:cs typeface="Tahoma" pitchFamily="34" charset="0"/>
              </a:rPr>
              <a:t>service</a:t>
            </a:r>
            <a:r>
              <a:rPr lang="es-ES" sz="1400" b="0" dirty="0">
                <a:latin typeface="Tahoma" pitchFamily="34" charset="0"/>
                <a:ea typeface="Tahoma" pitchFamily="34" charset="0"/>
                <a:cs typeface="Tahoma" pitchFamily="34" charset="0"/>
              </a:rPr>
              <a:t>    1526</a:t>
            </a:r>
            <a:endParaRPr lang="en-US" sz="1400" b="0" dirty="0">
              <a:latin typeface="Tahoma" pitchFamily="34" charset="0"/>
              <a:ea typeface="Tahoma" pitchFamily="34" charset="0"/>
              <a:cs typeface="Tahoma" pitchFamily="34" charset="0"/>
            </a:endParaRPr>
          </a:p>
        </p:txBody>
      </p:sp>
      <p:pic>
        <p:nvPicPr>
          <p:cNvPr id="1433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752879"/>
            <a:ext cx="4040188" cy="279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405386"/>
            <a:ext cx="4041775" cy="349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418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STREAMINGTV</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Text Placeholder 2"/>
          <p:cNvSpPr>
            <a:spLocks noGrp="1"/>
          </p:cNvSpPr>
          <p:nvPr>
            <p:ph type="body" idx="1"/>
          </p:nvPr>
        </p:nvSpPr>
        <p:spPr>
          <a:xfrm>
            <a:off x="395536" y="1772816"/>
            <a:ext cx="4040188" cy="639762"/>
          </a:xfrm>
        </p:spPr>
        <p:txBody>
          <a:bodyPr>
            <a:noAutofit/>
          </a:bodyPr>
          <a:lstStyle/>
          <a:p>
            <a:r>
              <a:rPr lang="es-ES" sz="1400" b="0" dirty="0">
                <a:latin typeface="Tahoma" pitchFamily="34" charset="0"/>
                <a:ea typeface="Tahoma" pitchFamily="34" charset="0"/>
                <a:cs typeface="Tahoma" pitchFamily="34" charset="0"/>
              </a:rPr>
              <a:t>No                     2810</a:t>
            </a:r>
          </a:p>
          <a:p>
            <a:r>
              <a:rPr lang="es-ES" sz="1400" b="0" dirty="0">
                <a:latin typeface="Tahoma" pitchFamily="34" charset="0"/>
                <a:ea typeface="Tahoma" pitchFamily="34" charset="0"/>
                <a:cs typeface="Tahoma" pitchFamily="34" charset="0"/>
              </a:rPr>
              <a:t>Yes                    2707</a:t>
            </a:r>
          </a:p>
          <a:p>
            <a:r>
              <a:rPr lang="es-ES" sz="1400" b="0" dirty="0">
                <a:latin typeface="Tahoma" pitchFamily="34" charset="0"/>
                <a:ea typeface="Tahoma" pitchFamily="34" charset="0"/>
                <a:cs typeface="Tahoma" pitchFamily="34" charset="0"/>
              </a:rPr>
              <a:t>No internet </a:t>
            </a:r>
            <a:r>
              <a:rPr lang="es-ES" sz="1400" b="0" dirty="0" err="1">
                <a:latin typeface="Tahoma" pitchFamily="34" charset="0"/>
                <a:ea typeface="Tahoma" pitchFamily="34" charset="0"/>
                <a:cs typeface="Tahoma" pitchFamily="34" charset="0"/>
              </a:rPr>
              <a:t>service</a:t>
            </a:r>
            <a:r>
              <a:rPr lang="es-ES" sz="1400" b="0" dirty="0">
                <a:latin typeface="Tahoma" pitchFamily="34" charset="0"/>
                <a:ea typeface="Tahoma" pitchFamily="34" charset="0"/>
                <a:cs typeface="Tahoma" pitchFamily="34" charset="0"/>
              </a:rPr>
              <a:t>    1526</a:t>
            </a:r>
            <a:endParaRPr lang="en-US" sz="1400" b="0" dirty="0">
              <a:latin typeface="Tahoma" pitchFamily="34" charset="0"/>
              <a:ea typeface="Tahoma" pitchFamily="34" charset="0"/>
              <a:cs typeface="Tahoma" pitchFamily="34" charset="0"/>
            </a:endParaRPr>
          </a:p>
        </p:txBody>
      </p:sp>
      <p:pic>
        <p:nvPicPr>
          <p:cNvPr id="1433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752879"/>
            <a:ext cx="4040188" cy="279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2" name="Picture 2"/>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405386"/>
            <a:ext cx="4041775" cy="349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105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75000"/>
                  </a:schemeClr>
                </a:solidFill>
                <a:effectLst>
                  <a:outerShdw blurRad="38100" dist="38100" dir="2700000" algn="tl">
                    <a:srgbClr val="000000">
                      <a:alpha val="43137"/>
                    </a:srgbClr>
                  </a:outerShdw>
                </a:effectLst>
              </a:rPr>
              <a:t>OBJECTTIVES</a:t>
            </a:r>
            <a:endParaRPr lang="en-US"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988840"/>
            <a:ext cx="8229600" cy="4137323"/>
          </a:xfrm>
        </p:spPr>
        <p:txBody>
          <a:bodyPr>
            <a:normAutofit/>
          </a:bodyPr>
          <a:lstStyle/>
          <a:p>
            <a:pPr marL="0" indent="0" algn="just">
              <a:lnSpc>
                <a:spcPct val="150000"/>
              </a:lnSpc>
              <a:buNone/>
            </a:pPr>
            <a:r>
              <a:rPr lang="en-US" sz="2000" dirty="0" smtClean="0">
                <a:latin typeface="Tahoma" pitchFamily="34" charset="0"/>
                <a:ea typeface="Tahoma" pitchFamily="34" charset="0"/>
                <a:cs typeface="Tahoma" pitchFamily="34" charset="0"/>
              </a:rPr>
              <a:t>The ultimate goal is to empower </a:t>
            </a:r>
            <a:r>
              <a:rPr lang="en-US" sz="2000" dirty="0" err="1" smtClean="0">
                <a:latin typeface="Tahoma" pitchFamily="34" charset="0"/>
                <a:ea typeface="Tahoma" pitchFamily="34" charset="0"/>
                <a:cs typeface="Tahoma" pitchFamily="34" charset="0"/>
              </a:rPr>
              <a:t>ConnectTel</a:t>
            </a:r>
            <a:r>
              <a:rPr lang="en-US" sz="2000" dirty="0" smtClean="0">
                <a:latin typeface="Tahoma" pitchFamily="34" charset="0"/>
                <a:ea typeface="Tahoma" pitchFamily="34" charset="0"/>
                <a:cs typeface="Tahoma" pitchFamily="34" charset="0"/>
              </a:rPr>
              <a:t> to reduce customer attrition rates, enhance customer loyalty, and maintain a competitive advantage in the fast-paced and competitive telecommunications industry. By addressing the customer churn challenge through data-driven insights, our solution will contribute to </a:t>
            </a:r>
            <a:r>
              <a:rPr lang="en-US" sz="2000" dirty="0" err="1" smtClean="0">
                <a:latin typeface="Tahoma" pitchFamily="34" charset="0"/>
                <a:ea typeface="Tahoma" pitchFamily="34" charset="0"/>
                <a:cs typeface="Tahoma" pitchFamily="34" charset="0"/>
              </a:rPr>
              <a:t>ConnectTel's</a:t>
            </a:r>
            <a:r>
              <a:rPr lang="en-US" sz="2000" dirty="0" smtClean="0">
                <a:latin typeface="Tahoma" pitchFamily="34" charset="0"/>
                <a:ea typeface="Tahoma" pitchFamily="34" charset="0"/>
                <a:cs typeface="Tahoma" pitchFamily="34" charset="0"/>
              </a:rPr>
              <a:t> efforts to provide exceptional customer service, improve business outcomes, and continue revolutionizing the telecom industry.</a:t>
            </a:r>
            <a:endParaRPr lang="en-US" sz="2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710997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STREAMINGMOVIES</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Text Placeholder 2"/>
          <p:cNvSpPr>
            <a:spLocks noGrp="1"/>
          </p:cNvSpPr>
          <p:nvPr>
            <p:ph type="body" idx="1"/>
          </p:nvPr>
        </p:nvSpPr>
        <p:spPr>
          <a:xfrm>
            <a:off x="395536" y="1772816"/>
            <a:ext cx="4040188" cy="639762"/>
          </a:xfrm>
        </p:spPr>
        <p:txBody>
          <a:bodyPr>
            <a:noAutofit/>
          </a:bodyPr>
          <a:lstStyle/>
          <a:p>
            <a:r>
              <a:rPr lang="es-ES" sz="1400" b="0" dirty="0">
                <a:latin typeface="Tahoma" pitchFamily="34" charset="0"/>
                <a:ea typeface="Tahoma" pitchFamily="34" charset="0"/>
                <a:cs typeface="Tahoma" pitchFamily="34" charset="0"/>
              </a:rPr>
              <a:t>No                     2785</a:t>
            </a:r>
          </a:p>
          <a:p>
            <a:r>
              <a:rPr lang="es-ES" sz="1400" b="0" dirty="0">
                <a:latin typeface="Tahoma" pitchFamily="34" charset="0"/>
                <a:ea typeface="Tahoma" pitchFamily="34" charset="0"/>
                <a:cs typeface="Tahoma" pitchFamily="34" charset="0"/>
              </a:rPr>
              <a:t>Yes                    2732</a:t>
            </a:r>
          </a:p>
          <a:p>
            <a:r>
              <a:rPr lang="es-ES" sz="1400" b="0" dirty="0">
                <a:latin typeface="Tahoma" pitchFamily="34" charset="0"/>
                <a:ea typeface="Tahoma" pitchFamily="34" charset="0"/>
                <a:cs typeface="Tahoma" pitchFamily="34" charset="0"/>
              </a:rPr>
              <a:t>No internet </a:t>
            </a:r>
            <a:r>
              <a:rPr lang="es-ES" sz="1400" b="0" dirty="0" err="1">
                <a:latin typeface="Tahoma" pitchFamily="34" charset="0"/>
                <a:ea typeface="Tahoma" pitchFamily="34" charset="0"/>
                <a:cs typeface="Tahoma" pitchFamily="34" charset="0"/>
              </a:rPr>
              <a:t>service</a:t>
            </a:r>
            <a:r>
              <a:rPr lang="es-ES" sz="1400" b="0" dirty="0">
                <a:latin typeface="Tahoma" pitchFamily="34" charset="0"/>
                <a:ea typeface="Tahoma" pitchFamily="34" charset="0"/>
                <a:cs typeface="Tahoma" pitchFamily="34" charset="0"/>
              </a:rPr>
              <a:t>    1526</a:t>
            </a:r>
            <a:endParaRPr lang="en-US" sz="1400" b="0" dirty="0">
              <a:latin typeface="Tahoma" pitchFamily="34" charset="0"/>
              <a:ea typeface="Tahoma" pitchFamily="34" charset="0"/>
              <a:cs typeface="Tahoma" pitchFamily="34" charset="0"/>
            </a:endParaRPr>
          </a:p>
        </p:txBody>
      </p:sp>
      <p:pic>
        <p:nvPicPr>
          <p:cNvPr id="1638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752879"/>
            <a:ext cx="4040188" cy="279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405386"/>
            <a:ext cx="4041775" cy="349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03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CONTRACT</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Text Placeholder 2"/>
          <p:cNvSpPr>
            <a:spLocks noGrp="1"/>
          </p:cNvSpPr>
          <p:nvPr>
            <p:ph type="body" idx="1"/>
          </p:nvPr>
        </p:nvSpPr>
        <p:spPr>
          <a:xfrm>
            <a:off x="395536" y="1772816"/>
            <a:ext cx="4040188" cy="639762"/>
          </a:xfrm>
        </p:spPr>
        <p:txBody>
          <a:bodyPr>
            <a:noAutofit/>
          </a:bodyPr>
          <a:lstStyle/>
          <a:p>
            <a:r>
              <a:rPr lang="en-US" sz="1400" b="0" dirty="0">
                <a:latin typeface="Tahoma" pitchFamily="34" charset="0"/>
                <a:ea typeface="Tahoma" pitchFamily="34" charset="0"/>
                <a:cs typeface="Tahoma" pitchFamily="34" charset="0"/>
              </a:rPr>
              <a:t>Month-to-month    3875</a:t>
            </a:r>
          </a:p>
          <a:p>
            <a:r>
              <a:rPr lang="en-US" sz="1400" b="0" dirty="0">
                <a:latin typeface="Tahoma" pitchFamily="34" charset="0"/>
                <a:ea typeface="Tahoma" pitchFamily="34" charset="0"/>
                <a:cs typeface="Tahoma" pitchFamily="34" charset="0"/>
              </a:rPr>
              <a:t>Two year          1695</a:t>
            </a:r>
          </a:p>
          <a:p>
            <a:r>
              <a:rPr lang="en-US" sz="1400" b="0" dirty="0">
                <a:latin typeface="Tahoma" pitchFamily="34" charset="0"/>
                <a:ea typeface="Tahoma" pitchFamily="34" charset="0"/>
                <a:cs typeface="Tahoma" pitchFamily="34" charset="0"/>
              </a:rPr>
              <a:t>One year          1473</a:t>
            </a:r>
          </a:p>
        </p:txBody>
      </p:sp>
      <p:pic>
        <p:nvPicPr>
          <p:cNvPr id="1741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752879"/>
            <a:ext cx="4040188" cy="279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221094"/>
            <a:ext cx="4041775" cy="3858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466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PAPERLESSBILLING</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Text Placeholder 2"/>
          <p:cNvSpPr>
            <a:spLocks noGrp="1"/>
          </p:cNvSpPr>
          <p:nvPr>
            <p:ph type="body" idx="1"/>
          </p:nvPr>
        </p:nvSpPr>
        <p:spPr>
          <a:xfrm>
            <a:off x="395536" y="1772816"/>
            <a:ext cx="4040188" cy="639762"/>
          </a:xfrm>
        </p:spPr>
        <p:txBody>
          <a:bodyPr>
            <a:noAutofit/>
          </a:bodyPr>
          <a:lstStyle/>
          <a:p>
            <a:r>
              <a:rPr lang="en-US" sz="1400" b="0" dirty="0">
                <a:latin typeface="Tahoma" pitchFamily="34" charset="0"/>
                <a:ea typeface="Tahoma" pitchFamily="34" charset="0"/>
                <a:cs typeface="Tahoma" pitchFamily="34" charset="0"/>
              </a:rPr>
              <a:t>Yes    4171</a:t>
            </a:r>
          </a:p>
          <a:p>
            <a:r>
              <a:rPr lang="en-US" sz="1400" b="0" dirty="0">
                <a:latin typeface="Tahoma" pitchFamily="34" charset="0"/>
                <a:ea typeface="Tahoma" pitchFamily="34" charset="0"/>
                <a:cs typeface="Tahoma" pitchFamily="34" charset="0"/>
              </a:rPr>
              <a:t>No     2872</a:t>
            </a:r>
          </a:p>
        </p:txBody>
      </p:sp>
      <p:pic>
        <p:nvPicPr>
          <p:cNvPr id="1843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752879"/>
            <a:ext cx="4040188" cy="279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221094"/>
            <a:ext cx="4041775" cy="3858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763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PAYMENTMETHOD</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Text Placeholder 2"/>
          <p:cNvSpPr>
            <a:spLocks noGrp="1"/>
          </p:cNvSpPr>
          <p:nvPr>
            <p:ph type="body" idx="1"/>
          </p:nvPr>
        </p:nvSpPr>
        <p:spPr>
          <a:xfrm>
            <a:off x="395536" y="1772816"/>
            <a:ext cx="4040188" cy="639762"/>
          </a:xfrm>
        </p:spPr>
        <p:txBody>
          <a:bodyPr>
            <a:noAutofit/>
          </a:bodyPr>
          <a:lstStyle/>
          <a:p>
            <a:r>
              <a:rPr lang="en-US" sz="1400" b="0" dirty="0">
                <a:latin typeface="Tahoma" pitchFamily="34" charset="0"/>
                <a:ea typeface="Tahoma" pitchFamily="34" charset="0"/>
                <a:cs typeface="Tahoma" pitchFamily="34" charset="0"/>
              </a:rPr>
              <a:t>Electronic check             </a:t>
            </a:r>
            <a:r>
              <a:rPr lang="en-US" sz="1400" b="0" dirty="0" smtClean="0">
                <a:latin typeface="Tahoma" pitchFamily="34" charset="0"/>
                <a:ea typeface="Tahoma" pitchFamily="34" charset="0"/>
                <a:cs typeface="Tahoma" pitchFamily="34" charset="0"/>
              </a:rPr>
              <a:t>    2365</a:t>
            </a:r>
            <a:endParaRPr lang="en-US" sz="1400" b="0" dirty="0">
              <a:latin typeface="Tahoma" pitchFamily="34" charset="0"/>
              <a:ea typeface="Tahoma" pitchFamily="34" charset="0"/>
              <a:cs typeface="Tahoma" pitchFamily="34" charset="0"/>
            </a:endParaRPr>
          </a:p>
          <a:p>
            <a:r>
              <a:rPr lang="en-US" sz="1400" b="0" dirty="0">
                <a:latin typeface="Tahoma" pitchFamily="34" charset="0"/>
                <a:ea typeface="Tahoma" pitchFamily="34" charset="0"/>
                <a:cs typeface="Tahoma" pitchFamily="34" charset="0"/>
              </a:rPr>
              <a:t>Mailed check                 </a:t>
            </a:r>
            <a:r>
              <a:rPr lang="en-US" sz="1400" b="0" dirty="0" smtClean="0">
                <a:latin typeface="Tahoma" pitchFamily="34" charset="0"/>
                <a:ea typeface="Tahoma" pitchFamily="34" charset="0"/>
                <a:cs typeface="Tahoma" pitchFamily="34" charset="0"/>
              </a:rPr>
              <a:t>     1612</a:t>
            </a:r>
            <a:endParaRPr lang="en-US" sz="1400" b="0" dirty="0">
              <a:latin typeface="Tahoma" pitchFamily="34" charset="0"/>
              <a:ea typeface="Tahoma" pitchFamily="34" charset="0"/>
              <a:cs typeface="Tahoma" pitchFamily="34" charset="0"/>
            </a:endParaRPr>
          </a:p>
          <a:p>
            <a:r>
              <a:rPr lang="en-US" sz="1400" b="0" dirty="0">
                <a:latin typeface="Tahoma" pitchFamily="34" charset="0"/>
                <a:ea typeface="Tahoma" pitchFamily="34" charset="0"/>
                <a:cs typeface="Tahoma" pitchFamily="34" charset="0"/>
              </a:rPr>
              <a:t>Bank transfer (automatic)    1544</a:t>
            </a:r>
          </a:p>
          <a:p>
            <a:r>
              <a:rPr lang="en-US" sz="1400" b="0" dirty="0">
                <a:latin typeface="Tahoma" pitchFamily="34" charset="0"/>
                <a:ea typeface="Tahoma" pitchFamily="34" charset="0"/>
                <a:cs typeface="Tahoma" pitchFamily="34" charset="0"/>
              </a:rPr>
              <a:t>Credit card (automatic)      </a:t>
            </a:r>
            <a:r>
              <a:rPr lang="en-US" sz="1400" b="0" dirty="0" smtClean="0">
                <a:latin typeface="Tahoma" pitchFamily="34" charset="0"/>
                <a:ea typeface="Tahoma" pitchFamily="34" charset="0"/>
                <a:cs typeface="Tahoma" pitchFamily="34" charset="0"/>
              </a:rPr>
              <a:t> 1522</a:t>
            </a:r>
            <a:endParaRPr lang="en-US" sz="1400" b="0" dirty="0">
              <a:latin typeface="Tahoma" pitchFamily="34" charset="0"/>
              <a:ea typeface="Tahoma" pitchFamily="34" charset="0"/>
              <a:cs typeface="Tahoma" pitchFamily="34" charset="0"/>
            </a:endParaRPr>
          </a:p>
        </p:txBody>
      </p:sp>
      <p:pic>
        <p:nvPicPr>
          <p:cNvPr id="19458" name="Picture 2"/>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4645025" y="2563191"/>
            <a:ext cx="4041775" cy="317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7200" y="2749997"/>
            <a:ext cx="4040188" cy="2801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650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MONTHLYCHARGES</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048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43608" y="2492896"/>
            <a:ext cx="6635080" cy="3383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4598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TENURE</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688" y="1556792"/>
            <a:ext cx="6524625" cy="4185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0911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TOTALCHARGES</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8" y="1484784"/>
            <a:ext cx="6677025" cy="42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238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TOTALCHARGES</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8" y="1484784"/>
            <a:ext cx="6677025" cy="425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2840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TOTALCHARGES</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8352928"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6051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FOR NUMERICAL DATA</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Rectangle 4"/>
          <p:cNvSpPr/>
          <p:nvPr/>
        </p:nvSpPr>
        <p:spPr>
          <a:xfrm>
            <a:off x="539552" y="1268760"/>
            <a:ext cx="7992888" cy="4955203"/>
          </a:xfrm>
          <a:prstGeom prst="rect">
            <a:avLst/>
          </a:prstGeom>
        </p:spPr>
        <p:txBody>
          <a:bodyPr wrap="square">
            <a:spAutoFit/>
          </a:bodyPr>
          <a:lstStyle/>
          <a:p>
            <a:pPr algn="just"/>
            <a:r>
              <a:rPr lang="en-US" sz="1400" b="1" dirty="0" smtClean="0">
                <a:latin typeface="Tahoma" pitchFamily="34" charset="0"/>
                <a:ea typeface="Tahoma" pitchFamily="34" charset="0"/>
                <a:cs typeface="Tahoma" pitchFamily="34" charset="0"/>
              </a:rPr>
              <a:t>TENURE</a:t>
            </a:r>
            <a:endParaRPr lang="en-US" sz="1400" b="1" dirty="0">
              <a:latin typeface="Tahoma" pitchFamily="34" charset="0"/>
              <a:ea typeface="Tahoma" pitchFamily="34" charset="0"/>
              <a:cs typeface="Tahoma" pitchFamily="34" charset="0"/>
            </a:endParaRPr>
          </a:p>
          <a:p>
            <a:pPr algn="just"/>
            <a:endParaRPr lang="en-US" sz="1600" dirty="0">
              <a:latin typeface="Tahoma" pitchFamily="34" charset="0"/>
              <a:ea typeface="Tahoma" pitchFamily="34" charset="0"/>
              <a:cs typeface="Tahoma" pitchFamily="34" charset="0"/>
            </a:endParaRPr>
          </a:p>
          <a:p>
            <a:pPr algn="just"/>
            <a:r>
              <a:rPr lang="en-US" sz="1600" dirty="0">
                <a:latin typeface="Tahoma" pitchFamily="34" charset="0"/>
                <a:ea typeface="Tahoma" pitchFamily="34" charset="0"/>
                <a:cs typeface="Tahoma" pitchFamily="34" charset="0"/>
              </a:rPr>
              <a:t>For Customers Who Churned:</a:t>
            </a:r>
          </a:p>
          <a:p>
            <a:pPr lvl="1" algn="just"/>
            <a:r>
              <a:rPr lang="en-US" sz="1600" dirty="0" smtClean="0">
                <a:latin typeface="Tahoma" pitchFamily="34" charset="0"/>
                <a:ea typeface="Tahoma" pitchFamily="34" charset="0"/>
                <a:cs typeface="Tahoma" pitchFamily="34" charset="0"/>
              </a:rPr>
              <a:t>The median </a:t>
            </a:r>
            <a:r>
              <a:rPr lang="en-US" sz="1600" dirty="0">
                <a:latin typeface="Tahoma" pitchFamily="34" charset="0"/>
                <a:ea typeface="Tahoma" pitchFamily="34" charset="0"/>
                <a:cs typeface="Tahoma" pitchFamily="34" charset="0"/>
              </a:rPr>
              <a:t>at 10 indicates that half of the churned customers have a tenure of 10 months or less.</a:t>
            </a:r>
          </a:p>
          <a:p>
            <a:pPr lvl="1" algn="just"/>
            <a:r>
              <a:rPr lang="en-US" sz="1600" dirty="0">
                <a:latin typeface="Tahoma" pitchFamily="34" charset="0"/>
                <a:ea typeface="Tahoma" pitchFamily="34" charset="0"/>
                <a:cs typeface="Tahoma" pitchFamily="34" charset="0"/>
              </a:rPr>
              <a:t>The lower </a:t>
            </a:r>
            <a:r>
              <a:rPr lang="en-US" sz="1600" dirty="0" smtClean="0">
                <a:latin typeface="Tahoma" pitchFamily="34" charset="0"/>
                <a:ea typeface="Tahoma" pitchFamily="34" charset="0"/>
                <a:cs typeface="Tahoma" pitchFamily="34" charset="0"/>
              </a:rPr>
              <a:t>around 1, </a:t>
            </a:r>
            <a:r>
              <a:rPr lang="en-US" sz="1600" dirty="0">
                <a:latin typeface="Tahoma" pitchFamily="34" charset="0"/>
                <a:ea typeface="Tahoma" pitchFamily="34" charset="0"/>
                <a:cs typeface="Tahoma" pitchFamily="34" charset="0"/>
              </a:rPr>
              <a:t>represents the 25th percentile of tenure values.</a:t>
            </a:r>
          </a:p>
          <a:p>
            <a:pPr lvl="1" algn="just"/>
            <a:r>
              <a:rPr lang="en-US" sz="1600" dirty="0">
                <a:latin typeface="Tahoma" pitchFamily="34" charset="0"/>
                <a:ea typeface="Tahoma" pitchFamily="34" charset="0"/>
                <a:cs typeface="Tahoma" pitchFamily="34" charset="0"/>
              </a:rPr>
              <a:t>Outliers, starting from around 69 months and extending upwards, suggest that there are some customers who churned with exceptionally long tenures</a:t>
            </a:r>
            <a:r>
              <a:rPr lang="en-US" sz="1600" dirty="0" smtClean="0">
                <a:latin typeface="Tahoma" pitchFamily="34" charset="0"/>
                <a:ea typeface="Tahoma" pitchFamily="34" charset="0"/>
                <a:cs typeface="Tahoma" pitchFamily="34" charset="0"/>
              </a:rPr>
              <a:t>.</a:t>
            </a:r>
          </a:p>
          <a:p>
            <a:pPr lvl="1" algn="just"/>
            <a:endParaRPr lang="en-US" sz="1600" dirty="0">
              <a:latin typeface="Tahoma" pitchFamily="34" charset="0"/>
              <a:ea typeface="Tahoma" pitchFamily="34" charset="0"/>
              <a:cs typeface="Tahoma" pitchFamily="34" charset="0"/>
            </a:endParaRPr>
          </a:p>
          <a:p>
            <a:pPr algn="just"/>
            <a:r>
              <a:rPr lang="en-US" sz="1600" dirty="0">
                <a:latin typeface="Tahoma" pitchFamily="34" charset="0"/>
                <a:ea typeface="Tahoma" pitchFamily="34" charset="0"/>
                <a:cs typeface="Tahoma" pitchFamily="34" charset="0"/>
              </a:rPr>
              <a:t>For Customers Who Didn't Churn:</a:t>
            </a:r>
          </a:p>
          <a:p>
            <a:pPr lvl="1" algn="just"/>
            <a:r>
              <a:rPr lang="en-US" sz="1600" dirty="0" smtClean="0">
                <a:latin typeface="Tahoma" pitchFamily="34" charset="0"/>
                <a:ea typeface="Tahoma" pitchFamily="34" charset="0"/>
                <a:cs typeface="Tahoma" pitchFamily="34" charset="0"/>
              </a:rPr>
              <a:t>Approximately, around 61 which  </a:t>
            </a:r>
            <a:r>
              <a:rPr lang="en-US" sz="1600" dirty="0">
                <a:latin typeface="Tahoma" pitchFamily="34" charset="0"/>
                <a:ea typeface="Tahoma" pitchFamily="34" charset="0"/>
                <a:cs typeface="Tahoma" pitchFamily="34" charset="0"/>
              </a:rPr>
              <a:t>represents the 75th percentile of tenure values.</a:t>
            </a:r>
          </a:p>
          <a:p>
            <a:pPr lvl="1" algn="just"/>
            <a:r>
              <a:rPr lang="en-US" sz="1600" dirty="0">
                <a:latin typeface="Tahoma" pitchFamily="34" charset="0"/>
                <a:ea typeface="Tahoma" pitchFamily="34" charset="0"/>
                <a:cs typeface="Tahoma" pitchFamily="34" charset="0"/>
              </a:rPr>
              <a:t>The </a:t>
            </a:r>
            <a:r>
              <a:rPr lang="en-US" sz="1600" dirty="0" smtClean="0">
                <a:latin typeface="Tahoma" pitchFamily="34" charset="0"/>
                <a:ea typeface="Tahoma" pitchFamily="34" charset="0"/>
                <a:cs typeface="Tahoma" pitchFamily="34" charset="0"/>
              </a:rPr>
              <a:t>median at </a:t>
            </a:r>
            <a:r>
              <a:rPr lang="en-US" sz="1600" dirty="0">
                <a:latin typeface="Tahoma" pitchFamily="34" charset="0"/>
                <a:ea typeface="Tahoma" pitchFamily="34" charset="0"/>
                <a:cs typeface="Tahoma" pitchFamily="34" charset="0"/>
              </a:rPr>
              <a:t>around 38 indicates that half of the customers who didn't churn have a tenure of 38 months or less.</a:t>
            </a:r>
          </a:p>
          <a:p>
            <a:pPr lvl="1" algn="just"/>
            <a:endParaRPr lang="en-US" sz="1600" dirty="0" smtClean="0">
              <a:latin typeface="Tahoma" pitchFamily="34" charset="0"/>
              <a:ea typeface="Tahoma" pitchFamily="34" charset="0"/>
              <a:cs typeface="Tahoma" pitchFamily="34" charset="0"/>
            </a:endParaRPr>
          </a:p>
          <a:p>
            <a:pPr lvl="1" algn="just"/>
            <a:r>
              <a:rPr lang="en-US" sz="1600" dirty="0" smtClean="0">
                <a:latin typeface="Tahoma" pitchFamily="34" charset="0"/>
                <a:ea typeface="Tahoma" pitchFamily="34" charset="0"/>
                <a:cs typeface="Tahoma" pitchFamily="34" charset="0"/>
              </a:rPr>
              <a:t>There </a:t>
            </a:r>
            <a:r>
              <a:rPr lang="en-US" sz="1600" dirty="0">
                <a:latin typeface="Tahoma" pitchFamily="34" charset="0"/>
                <a:ea typeface="Tahoma" pitchFamily="34" charset="0"/>
                <a:cs typeface="Tahoma" pitchFamily="34" charset="0"/>
              </a:rPr>
              <a:t>are no outliers visible for customers who didn't churn, indicating that their tenures are within a relatively tight range.</a:t>
            </a:r>
          </a:p>
          <a:p>
            <a:pPr algn="just"/>
            <a:endParaRPr lang="en-US" sz="1600" dirty="0" smtClean="0">
              <a:latin typeface="Tahoma" pitchFamily="34" charset="0"/>
              <a:ea typeface="Tahoma" pitchFamily="34" charset="0"/>
              <a:cs typeface="Tahoma" pitchFamily="34" charset="0"/>
            </a:endParaRPr>
          </a:p>
          <a:p>
            <a:pPr algn="just"/>
            <a:r>
              <a:rPr lang="en-US" sz="1600" dirty="0" smtClean="0">
                <a:latin typeface="Tahoma" pitchFamily="34" charset="0"/>
                <a:ea typeface="Tahoma" pitchFamily="34" charset="0"/>
                <a:cs typeface="Tahoma" pitchFamily="34" charset="0"/>
              </a:rPr>
              <a:t>Also, the </a:t>
            </a:r>
            <a:r>
              <a:rPr lang="en-US" sz="1600" dirty="0">
                <a:latin typeface="Tahoma" pitchFamily="34" charset="0"/>
                <a:ea typeface="Tahoma" pitchFamily="34" charset="0"/>
                <a:cs typeface="Tahoma" pitchFamily="34" charset="0"/>
              </a:rPr>
              <a:t>presence of outliers among customers who churned suggests that there are some individuals with unusually long tenures who still chose to churn. </a:t>
            </a:r>
          </a:p>
          <a:p>
            <a:pPr algn="just"/>
            <a:endParaRPr lang="en-US" sz="14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88979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0" algn="just">
              <a:lnSpc>
                <a:spcPct val="200000"/>
              </a:lnSpc>
              <a:buNone/>
            </a:pPr>
            <a:r>
              <a:rPr lang="en-US" sz="2000" dirty="0" err="1" smtClean="0">
                <a:latin typeface="Tahoma" pitchFamily="34" charset="0"/>
                <a:ea typeface="Tahoma" pitchFamily="34" charset="0"/>
                <a:cs typeface="Tahoma" pitchFamily="34" charset="0"/>
              </a:rPr>
              <a:t>ConnectTel</a:t>
            </a:r>
            <a:r>
              <a:rPr lang="en-US" sz="2000" dirty="0" smtClean="0">
                <a:latin typeface="Tahoma" pitchFamily="34" charset="0"/>
                <a:ea typeface="Tahoma" pitchFamily="34" charset="0"/>
                <a:cs typeface="Tahoma" pitchFamily="34" charset="0"/>
              </a:rPr>
              <a:t> had a total of 7,043 subscribers before some of them decided to discontinue their subscriptions for various reasons.</a:t>
            </a:r>
            <a:endParaRPr lang="en-US" sz="20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122224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FOR NUMERICAL DATA</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Rectangle 2"/>
          <p:cNvSpPr/>
          <p:nvPr/>
        </p:nvSpPr>
        <p:spPr>
          <a:xfrm>
            <a:off x="755576" y="1268760"/>
            <a:ext cx="7632848" cy="2308324"/>
          </a:xfrm>
          <a:prstGeom prst="rect">
            <a:avLst/>
          </a:prstGeom>
        </p:spPr>
        <p:txBody>
          <a:bodyPr wrap="square">
            <a:spAutoFit/>
          </a:bodyPr>
          <a:lstStyle/>
          <a:p>
            <a:pPr algn="just"/>
            <a:r>
              <a:rPr lang="en-US" sz="1600" b="1" dirty="0" smtClean="0">
                <a:latin typeface="Tahoma" pitchFamily="34" charset="0"/>
                <a:ea typeface="Tahoma" pitchFamily="34" charset="0"/>
                <a:cs typeface="Tahoma" pitchFamily="34" charset="0"/>
              </a:rPr>
              <a:t>MONTHLY CHARGES</a:t>
            </a:r>
            <a:endParaRPr lang="en-US" sz="1600" b="1" dirty="0">
              <a:latin typeface="Tahoma" pitchFamily="34" charset="0"/>
              <a:ea typeface="Tahoma" pitchFamily="34" charset="0"/>
              <a:cs typeface="Tahoma" pitchFamily="34" charset="0"/>
            </a:endParaRPr>
          </a:p>
          <a:p>
            <a:pPr algn="just"/>
            <a:endParaRPr lang="en-US" sz="1600" dirty="0">
              <a:latin typeface="Tahoma" pitchFamily="34" charset="0"/>
              <a:ea typeface="Tahoma" pitchFamily="34" charset="0"/>
              <a:cs typeface="Tahoma" pitchFamily="34" charset="0"/>
            </a:endParaRPr>
          </a:p>
          <a:p>
            <a:pPr algn="just"/>
            <a:r>
              <a:rPr lang="en-US" sz="1600" dirty="0">
                <a:latin typeface="Tahoma" pitchFamily="34" charset="0"/>
                <a:ea typeface="Tahoma" pitchFamily="34" charset="0"/>
                <a:cs typeface="Tahoma" pitchFamily="34" charset="0"/>
              </a:rPr>
              <a:t>Customers who churned generally have a higher median monthly charge (around 80) compared to those who didn't churn (around 62).</a:t>
            </a:r>
          </a:p>
          <a:p>
            <a:pPr algn="just"/>
            <a:r>
              <a:rPr lang="en-US" sz="1600" dirty="0">
                <a:latin typeface="Tahoma" pitchFamily="34" charset="0"/>
                <a:ea typeface="Tahoma" pitchFamily="34" charset="0"/>
                <a:cs typeface="Tahoma" pitchFamily="34" charset="0"/>
              </a:rPr>
              <a:t>Monthly charges for churned customers tend to have a wider spread (larger IQR) than for non-churned customers.</a:t>
            </a:r>
          </a:p>
          <a:p>
            <a:pPr algn="just"/>
            <a:r>
              <a:rPr lang="en-US" sz="1600" dirty="0">
                <a:latin typeface="Tahoma" pitchFamily="34" charset="0"/>
                <a:ea typeface="Tahoma" pitchFamily="34" charset="0"/>
                <a:cs typeface="Tahoma" pitchFamily="34" charset="0"/>
              </a:rPr>
              <a:t>There are high-value outliers among both churned and non-churned customers, indicating that some individuals, regardless of churn status, have exceptionally high monthly </a:t>
            </a:r>
            <a:r>
              <a:rPr lang="en-US" sz="1600" dirty="0" smtClean="0">
                <a:latin typeface="Tahoma" pitchFamily="34" charset="0"/>
                <a:ea typeface="Tahoma" pitchFamily="34" charset="0"/>
                <a:cs typeface="Tahoma" pitchFamily="34" charset="0"/>
              </a:rPr>
              <a:t>charges.</a:t>
            </a:r>
            <a:endParaRPr lang="en-US" sz="1600" dirty="0">
              <a:latin typeface="Tahoma" pitchFamily="34" charset="0"/>
              <a:ea typeface="Tahoma" pitchFamily="34" charset="0"/>
              <a:cs typeface="Tahoma" pitchFamily="34" charset="0"/>
            </a:endParaRPr>
          </a:p>
        </p:txBody>
      </p:sp>
      <p:sp>
        <p:nvSpPr>
          <p:cNvPr id="6" name="Rectangle 5"/>
          <p:cNvSpPr/>
          <p:nvPr/>
        </p:nvSpPr>
        <p:spPr>
          <a:xfrm>
            <a:off x="893749" y="4149080"/>
            <a:ext cx="7632848" cy="1077218"/>
          </a:xfrm>
          <a:prstGeom prst="rect">
            <a:avLst/>
          </a:prstGeom>
        </p:spPr>
        <p:txBody>
          <a:bodyPr wrap="square">
            <a:spAutoFit/>
          </a:bodyPr>
          <a:lstStyle/>
          <a:p>
            <a:pPr algn="just"/>
            <a:r>
              <a:rPr lang="en-US" sz="1600" b="1" dirty="0" smtClean="0">
                <a:latin typeface="Tahoma" pitchFamily="34" charset="0"/>
                <a:ea typeface="Tahoma" pitchFamily="34" charset="0"/>
                <a:cs typeface="Tahoma" pitchFamily="34" charset="0"/>
              </a:rPr>
              <a:t>SENIOR CITIZENS</a:t>
            </a:r>
            <a:endParaRPr lang="en-US" sz="1600" b="1" dirty="0">
              <a:latin typeface="Tahoma" pitchFamily="34" charset="0"/>
              <a:ea typeface="Tahoma" pitchFamily="34" charset="0"/>
              <a:cs typeface="Tahoma" pitchFamily="34" charset="0"/>
            </a:endParaRPr>
          </a:p>
          <a:p>
            <a:pPr algn="just"/>
            <a:r>
              <a:rPr lang="en-US" sz="1600" dirty="0"/>
              <a:t>The </a:t>
            </a:r>
            <a:r>
              <a:rPr lang="en-US" sz="1600" dirty="0" smtClean="0"/>
              <a:t>dataset </a:t>
            </a:r>
            <a:r>
              <a:rPr lang="en-US" sz="1600" dirty="0"/>
              <a:t>consists predominantly of </a:t>
            </a:r>
            <a:r>
              <a:rPr lang="en-US" sz="1600" dirty="0" smtClean="0"/>
              <a:t>not </a:t>
            </a:r>
            <a:r>
              <a:rPr lang="en-US" sz="1600" dirty="0"/>
              <a:t>Senior </a:t>
            </a:r>
            <a:r>
              <a:rPr lang="en-US" sz="1600" dirty="0" smtClean="0"/>
              <a:t>Citizens, </a:t>
            </a:r>
            <a:r>
              <a:rPr lang="en-US" sz="1600" dirty="0"/>
              <a:t>accounting for the majority of customers. On the other hand, senior citizens </a:t>
            </a:r>
            <a:r>
              <a:rPr lang="en-US" sz="1600" dirty="0" smtClean="0"/>
              <a:t>represent </a:t>
            </a:r>
            <a:r>
              <a:rPr lang="en-US" sz="1600" dirty="0"/>
              <a:t>a smaller but still significant portion of the customer base.</a:t>
            </a:r>
            <a:endParaRPr lang="en-US" sz="16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611933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FOR NUMERICAL DATA</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Rectangle 2"/>
          <p:cNvSpPr/>
          <p:nvPr/>
        </p:nvSpPr>
        <p:spPr>
          <a:xfrm>
            <a:off x="755576" y="1268760"/>
            <a:ext cx="7632848" cy="3293209"/>
          </a:xfrm>
          <a:prstGeom prst="rect">
            <a:avLst/>
          </a:prstGeom>
        </p:spPr>
        <p:txBody>
          <a:bodyPr wrap="square">
            <a:spAutoFit/>
          </a:bodyPr>
          <a:lstStyle/>
          <a:p>
            <a:pPr algn="just"/>
            <a:r>
              <a:rPr lang="en-US" sz="1600" b="1" dirty="0" smtClean="0">
                <a:latin typeface="Tahoma" pitchFamily="34" charset="0"/>
                <a:ea typeface="Tahoma" pitchFamily="34" charset="0"/>
                <a:cs typeface="Tahoma" pitchFamily="34" charset="0"/>
              </a:rPr>
              <a:t>TOTAL CHARGES</a:t>
            </a:r>
          </a:p>
          <a:p>
            <a:pPr algn="just"/>
            <a:endParaRPr lang="en-US" sz="1600" b="1" dirty="0">
              <a:latin typeface="Tahoma" pitchFamily="34" charset="0"/>
              <a:ea typeface="Tahoma" pitchFamily="34" charset="0"/>
              <a:cs typeface="Tahoma" pitchFamily="34" charset="0"/>
            </a:endParaRPr>
          </a:p>
          <a:p>
            <a:r>
              <a:rPr lang="en-US" sz="1600" dirty="0"/>
              <a:t>For customers who churned (Churn = Yes), the </a:t>
            </a:r>
            <a:r>
              <a:rPr lang="en-US" sz="1600" dirty="0" smtClean="0"/>
              <a:t> </a:t>
            </a:r>
            <a:r>
              <a:rPr lang="en-US" sz="1600" dirty="0"/>
              <a:t>distribution is positively skewed, with the majority of values concentrated in the lower range. The </a:t>
            </a:r>
            <a:r>
              <a:rPr lang="en-US" sz="1600" dirty="0" smtClean="0"/>
              <a:t>median </a:t>
            </a:r>
            <a:r>
              <a:rPr lang="en-US" sz="1600" dirty="0"/>
              <a:t>indicates that 50% of these customers had a total charge of around 500 or less. However, there are outliers, represented as individual data points, with very high total charges, extending beyond 8,000.</a:t>
            </a:r>
          </a:p>
          <a:p>
            <a:r>
              <a:rPr lang="en-US" sz="1600" dirty="0"/>
              <a:t>In contrast, for customers who didn't churn (Churn = No), the </a:t>
            </a:r>
            <a:r>
              <a:rPr lang="en-US" sz="1600" dirty="0" smtClean="0"/>
              <a:t>distribution </a:t>
            </a:r>
            <a:r>
              <a:rPr lang="en-US" sz="1600" dirty="0"/>
              <a:t>is more spread out and has a higher median of around 1,800. The majority of these customers have total charges that fall between 150 and 4,150, with no outliers.</a:t>
            </a:r>
          </a:p>
          <a:p>
            <a:r>
              <a:rPr lang="en-US" sz="1600" dirty="0"/>
              <a:t>This suggests that customers who churned tend to have lower total charges on average compared to those who didn't churn. </a:t>
            </a:r>
          </a:p>
          <a:p>
            <a:pPr algn="just"/>
            <a:endParaRPr lang="en-US" sz="16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070373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BIVARATE ANALYSIS</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457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296136"/>
            <a:ext cx="4038600" cy="3134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1412776"/>
            <a:ext cx="4038600" cy="3733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9869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BIVARATE ANALYSIS</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5604"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296136"/>
            <a:ext cx="4038600" cy="3134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5"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1844824"/>
            <a:ext cx="403860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515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BIVARATE ANALYSIS</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560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296136"/>
            <a:ext cx="4038600" cy="3134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1628801"/>
            <a:ext cx="4038600" cy="3804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2643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BIVARATE ANALYSIS</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66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296136"/>
            <a:ext cx="4038600" cy="3134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296136"/>
            <a:ext cx="4038600" cy="3134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58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MULTIVARIATE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ANALYSIS</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68760"/>
            <a:ext cx="8568952" cy="5173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1788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MULTIVARIATE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ANALYSIS</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sz="1400" b="1" dirty="0" err="1">
                <a:latin typeface="Tahoma" pitchFamily="34" charset="0"/>
                <a:ea typeface="Tahoma" pitchFamily="34" charset="0"/>
                <a:cs typeface="Tahoma" pitchFamily="34" charset="0"/>
              </a:rPr>
              <a:t>SeniorCitizen</a:t>
            </a:r>
            <a:r>
              <a:rPr lang="en-US" sz="1400" b="1" dirty="0">
                <a:latin typeface="Tahoma" pitchFamily="34" charset="0"/>
                <a:ea typeface="Tahoma" pitchFamily="34" charset="0"/>
                <a:cs typeface="Tahoma" pitchFamily="34" charset="0"/>
              </a:rPr>
              <a:t> and tenure: </a:t>
            </a:r>
            <a:r>
              <a:rPr lang="en-US" sz="1400" dirty="0">
                <a:latin typeface="Tahoma" pitchFamily="34" charset="0"/>
                <a:ea typeface="Tahoma" pitchFamily="34" charset="0"/>
                <a:cs typeface="Tahoma" pitchFamily="34" charset="0"/>
              </a:rPr>
              <a:t>The correlation coefficient between "</a:t>
            </a:r>
            <a:r>
              <a:rPr lang="en-US" sz="1400" dirty="0" err="1">
                <a:latin typeface="Tahoma" pitchFamily="34" charset="0"/>
                <a:ea typeface="Tahoma" pitchFamily="34" charset="0"/>
                <a:cs typeface="Tahoma" pitchFamily="34" charset="0"/>
              </a:rPr>
              <a:t>SeniorCitizen</a:t>
            </a:r>
            <a:r>
              <a:rPr lang="en-US" sz="1400" dirty="0">
                <a:latin typeface="Tahoma" pitchFamily="34" charset="0"/>
                <a:ea typeface="Tahoma" pitchFamily="34" charset="0"/>
                <a:cs typeface="Tahoma" pitchFamily="34" charset="0"/>
              </a:rPr>
              <a:t>" and "tenure" is approximately 0.0166. This value is very close to zero, indicating a very weak positive linear relationship between being a senior citizen and the tenure of a customer. In other words, there isn't a significant correlation between being a senior citizen and how long a customer stays with </a:t>
            </a:r>
            <a:r>
              <a:rPr lang="en-US" sz="1400" dirty="0" err="1">
                <a:latin typeface="Tahoma" pitchFamily="34" charset="0"/>
                <a:ea typeface="Tahoma" pitchFamily="34" charset="0"/>
                <a:cs typeface="Tahoma" pitchFamily="34" charset="0"/>
              </a:rPr>
              <a:t>ConnectTel</a:t>
            </a:r>
            <a:r>
              <a:rPr lang="en-US" sz="1400" dirty="0" smtClean="0">
                <a:latin typeface="Tahoma" pitchFamily="34" charset="0"/>
                <a:ea typeface="Tahoma" pitchFamily="34" charset="0"/>
                <a:cs typeface="Tahoma" pitchFamily="34" charset="0"/>
              </a:rPr>
              <a:t>.</a:t>
            </a:r>
          </a:p>
          <a:p>
            <a:pPr algn="just">
              <a:lnSpc>
                <a:spcPct val="110000"/>
              </a:lnSpc>
            </a:pPr>
            <a:endParaRPr lang="en-US" sz="1400" dirty="0">
              <a:latin typeface="Tahoma" pitchFamily="34" charset="0"/>
              <a:ea typeface="Tahoma" pitchFamily="34" charset="0"/>
              <a:cs typeface="Tahoma" pitchFamily="34" charset="0"/>
            </a:endParaRPr>
          </a:p>
          <a:p>
            <a:pPr algn="just">
              <a:lnSpc>
                <a:spcPct val="150000"/>
              </a:lnSpc>
            </a:pPr>
            <a:r>
              <a:rPr lang="en-US" sz="1400" b="1" dirty="0" err="1">
                <a:latin typeface="Tahoma" pitchFamily="34" charset="0"/>
                <a:ea typeface="Tahoma" pitchFamily="34" charset="0"/>
                <a:cs typeface="Tahoma" pitchFamily="34" charset="0"/>
              </a:rPr>
              <a:t>SeniorCitizen</a:t>
            </a:r>
            <a:r>
              <a:rPr lang="en-US" sz="1400" b="1" dirty="0">
                <a:latin typeface="Tahoma" pitchFamily="34" charset="0"/>
                <a:ea typeface="Tahoma" pitchFamily="34" charset="0"/>
                <a:cs typeface="Tahoma" pitchFamily="34" charset="0"/>
              </a:rPr>
              <a:t> and </a:t>
            </a:r>
            <a:r>
              <a:rPr lang="en-US" sz="1400" b="1" dirty="0" err="1">
                <a:latin typeface="Tahoma" pitchFamily="34" charset="0"/>
                <a:ea typeface="Tahoma" pitchFamily="34" charset="0"/>
                <a:cs typeface="Tahoma" pitchFamily="34" charset="0"/>
              </a:rPr>
              <a:t>MonthlyCharges</a:t>
            </a:r>
            <a:r>
              <a:rPr lang="en-US" sz="1400" b="1" dirty="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The correlation coefficient between "</a:t>
            </a:r>
            <a:r>
              <a:rPr lang="en-US" sz="1400" dirty="0" err="1">
                <a:latin typeface="Tahoma" pitchFamily="34" charset="0"/>
                <a:ea typeface="Tahoma" pitchFamily="34" charset="0"/>
                <a:cs typeface="Tahoma" pitchFamily="34" charset="0"/>
              </a:rPr>
              <a:t>SeniorCitizen</a:t>
            </a:r>
            <a:r>
              <a:rPr lang="en-US" sz="1400" dirty="0">
                <a:latin typeface="Tahoma" pitchFamily="34" charset="0"/>
                <a:ea typeface="Tahoma" pitchFamily="34" charset="0"/>
                <a:cs typeface="Tahoma" pitchFamily="34" charset="0"/>
              </a:rPr>
              <a:t>" and "</a:t>
            </a:r>
            <a:r>
              <a:rPr lang="en-US" sz="1400" dirty="0" err="1">
                <a:latin typeface="Tahoma" pitchFamily="34" charset="0"/>
                <a:ea typeface="Tahoma" pitchFamily="34" charset="0"/>
                <a:cs typeface="Tahoma" pitchFamily="34" charset="0"/>
              </a:rPr>
              <a:t>MonthlyCharges</a:t>
            </a:r>
            <a:r>
              <a:rPr lang="en-US" sz="1400" dirty="0">
                <a:latin typeface="Tahoma" pitchFamily="34" charset="0"/>
                <a:ea typeface="Tahoma" pitchFamily="34" charset="0"/>
                <a:cs typeface="Tahoma" pitchFamily="34" charset="0"/>
              </a:rPr>
              <a:t>" is approximately 0.2202. This positive value suggests a weak positive linear relationship between being a senior citizen and the monthly charges. It means that, on average, senior citizens may have slightly higher monthly charges than non-senior citizens, but the correlation is not strong</a:t>
            </a:r>
            <a:r>
              <a:rPr lang="en-US" sz="1400" dirty="0" smtClean="0">
                <a:latin typeface="Tahoma" pitchFamily="34" charset="0"/>
                <a:ea typeface="Tahoma" pitchFamily="34" charset="0"/>
                <a:cs typeface="Tahoma" pitchFamily="34" charset="0"/>
              </a:rPr>
              <a:t>.</a:t>
            </a:r>
          </a:p>
          <a:p>
            <a:pPr algn="just">
              <a:lnSpc>
                <a:spcPct val="110000"/>
              </a:lnSpc>
            </a:pPr>
            <a:endParaRPr lang="en-US" sz="1400" dirty="0">
              <a:latin typeface="Tahoma" pitchFamily="34" charset="0"/>
              <a:ea typeface="Tahoma" pitchFamily="34" charset="0"/>
              <a:cs typeface="Tahoma" pitchFamily="34" charset="0"/>
            </a:endParaRPr>
          </a:p>
          <a:p>
            <a:pPr algn="just">
              <a:lnSpc>
                <a:spcPct val="150000"/>
              </a:lnSpc>
            </a:pPr>
            <a:r>
              <a:rPr lang="en-US" sz="1400" b="1" dirty="0">
                <a:latin typeface="Tahoma" pitchFamily="34" charset="0"/>
                <a:ea typeface="Tahoma" pitchFamily="34" charset="0"/>
                <a:cs typeface="Tahoma" pitchFamily="34" charset="0"/>
              </a:rPr>
              <a:t>tenure and </a:t>
            </a:r>
            <a:r>
              <a:rPr lang="en-US" sz="1400" b="1" dirty="0" err="1">
                <a:latin typeface="Tahoma" pitchFamily="34" charset="0"/>
                <a:ea typeface="Tahoma" pitchFamily="34" charset="0"/>
                <a:cs typeface="Tahoma" pitchFamily="34" charset="0"/>
              </a:rPr>
              <a:t>MonthlyCharges</a:t>
            </a:r>
            <a:r>
              <a:rPr lang="en-US" sz="1400" b="1" dirty="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The correlation coefficient between "tenure" and "</a:t>
            </a:r>
            <a:r>
              <a:rPr lang="en-US" sz="1400" dirty="0" err="1">
                <a:latin typeface="Tahoma" pitchFamily="34" charset="0"/>
                <a:ea typeface="Tahoma" pitchFamily="34" charset="0"/>
                <a:cs typeface="Tahoma" pitchFamily="34" charset="0"/>
              </a:rPr>
              <a:t>MonthlyCharges</a:t>
            </a:r>
            <a:r>
              <a:rPr lang="en-US" sz="1400" dirty="0">
                <a:latin typeface="Tahoma" pitchFamily="34" charset="0"/>
                <a:ea typeface="Tahoma" pitchFamily="34" charset="0"/>
                <a:cs typeface="Tahoma" pitchFamily="34" charset="0"/>
              </a:rPr>
              <a:t>" is approximately 0.2479. This positive value indicates a weak positive linear relationship between how long a customer has been with </a:t>
            </a:r>
            <a:r>
              <a:rPr lang="en-US" sz="1400" dirty="0" err="1">
                <a:latin typeface="Tahoma" pitchFamily="34" charset="0"/>
                <a:ea typeface="Tahoma" pitchFamily="34" charset="0"/>
                <a:cs typeface="Tahoma" pitchFamily="34" charset="0"/>
              </a:rPr>
              <a:t>ConnectTel</a:t>
            </a:r>
            <a:r>
              <a:rPr lang="en-US" sz="1400" dirty="0">
                <a:latin typeface="Tahoma" pitchFamily="34" charset="0"/>
                <a:ea typeface="Tahoma" pitchFamily="34" charset="0"/>
                <a:cs typeface="Tahoma" pitchFamily="34" charset="0"/>
              </a:rPr>
              <a:t> (tenure) and their monthly charges. In other words, customers who have been with </a:t>
            </a:r>
            <a:r>
              <a:rPr lang="en-US" sz="1400" dirty="0" err="1">
                <a:latin typeface="Tahoma" pitchFamily="34" charset="0"/>
                <a:ea typeface="Tahoma" pitchFamily="34" charset="0"/>
                <a:cs typeface="Tahoma" pitchFamily="34" charset="0"/>
              </a:rPr>
              <a:t>ConnectTel</a:t>
            </a:r>
            <a:r>
              <a:rPr lang="en-US" sz="1400" dirty="0">
                <a:latin typeface="Tahoma" pitchFamily="34" charset="0"/>
                <a:ea typeface="Tahoma" pitchFamily="34" charset="0"/>
                <a:cs typeface="Tahoma" pitchFamily="34" charset="0"/>
              </a:rPr>
              <a:t> for longer tend to have slightly higher monthly charges.</a:t>
            </a:r>
          </a:p>
        </p:txBody>
      </p:sp>
    </p:spTree>
    <p:extLst>
      <p:ext uri="{BB962C8B-B14F-4D97-AF65-F5344CB8AC3E}">
        <p14:creationId xmlns:p14="http://schemas.microsoft.com/office/powerpoint/2010/main" val="1865128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MULTIVARIATE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ANALYSIS</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Content Placeholder 2"/>
          <p:cNvSpPr>
            <a:spLocks noGrp="1"/>
          </p:cNvSpPr>
          <p:nvPr>
            <p:ph idx="1"/>
          </p:nvPr>
        </p:nvSpPr>
        <p:spPr/>
        <p:txBody>
          <a:bodyPr>
            <a:normAutofit/>
          </a:bodyPr>
          <a:lstStyle/>
          <a:p>
            <a:pPr algn="just">
              <a:lnSpc>
                <a:spcPct val="150000"/>
              </a:lnSpc>
            </a:pPr>
            <a:r>
              <a:rPr lang="en-US" sz="1600" dirty="0">
                <a:latin typeface="Tahoma" pitchFamily="34" charset="0"/>
                <a:ea typeface="Tahoma" pitchFamily="34" charset="0"/>
                <a:cs typeface="Tahoma" pitchFamily="34" charset="0"/>
              </a:rPr>
              <a:t>In summary, based on these correlation coefficients, there isn't a strong linear relationship between being a senior citizen and churn. However, there is a weak positive correlation between monthly charges and being a senior citizen and between tenure and monthly charges. This suggests that, on average, senior citizens may have slightly higher monthly charges, and customers who have been with </a:t>
            </a:r>
            <a:r>
              <a:rPr lang="en-US" sz="1600" dirty="0" err="1">
                <a:latin typeface="Tahoma" pitchFamily="34" charset="0"/>
                <a:ea typeface="Tahoma" pitchFamily="34" charset="0"/>
                <a:cs typeface="Tahoma" pitchFamily="34" charset="0"/>
              </a:rPr>
              <a:t>ConnectTel</a:t>
            </a:r>
            <a:r>
              <a:rPr lang="en-US" sz="1600" dirty="0">
                <a:latin typeface="Tahoma" pitchFamily="34" charset="0"/>
                <a:ea typeface="Tahoma" pitchFamily="34" charset="0"/>
                <a:cs typeface="Tahoma" pitchFamily="34" charset="0"/>
              </a:rPr>
              <a:t> for longer may have slightly higher monthly charges, but these correlations are not very strong.</a:t>
            </a:r>
          </a:p>
        </p:txBody>
      </p:sp>
    </p:spTree>
    <p:extLst>
      <p:ext uri="{BB962C8B-B14F-4D97-AF65-F5344CB8AC3E}">
        <p14:creationId xmlns:p14="http://schemas.microsoft.com/office/powerpoint/2010/main" val="2804293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LOGISTIC REGRESSION</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Content Placeholder 2"/>
          <p:cNvSpPr>
            <a:spLocks noGrp="1"/>
          </p:cNvSpPr>
          <p:nvPr>
            <p:ph sz="half" idx="2"/>
          </p:nvPr>
        </p:nvSpPr>
        <p:spPr>
          <a:xfrm>
            <a:off x="323528" y="1340768"/>
            <a:ext cx="4040188" cy="5328592"/>
          </a:xfrm>
        </p:spPr>
        <p:txBody>
          <a:bodyPr>
            <a:noAutofit/>
          </a:bodyPr>
          <a:lstStyle/>
          <a:p>
            <a:pPr marL="0" indent="0" algn="just">
              <a:buNone/>
            </a:pPr>
            <a:endParaRPr lang="en-US" sz="900" b="1" dirty="0">
              <a:latin typeface="Tahoma" pitchFamily="34" charset="0"/>
              <a:ea typeface="Tahoma" pitchFamily="34" charset="0"/>
              <a:cs typeface="Tahoma" pitchFamily="34" charset="0"/>
            </a:endParaRPr>
          </a:p>
          <a:p>
            <a:pPr marL="0" indent="0" algn="just">
              <a:buNone/>
            </a:pPr>
            <a:r>
              <a:rPr lang="en-US" sz="900" b="1" dirty="0" smtClean="0">
                <a:latin typeface="Tahoma" pitchFamily="34" charset="0"/>
                <a:ea typeface="Tahoma" pitchFamily="34" charset="0"/>
                <a:cs typeface="Tahoma" pitchFamily="34" charset="0"/>
              </a:rPr>
              <a:t>Accuracy</a:t>
            </a:r>
            <a:r>
              <a:rPr lang="en-US" sz="900" b="1" dirty="0">
                <a:latin typeface="Tahoma" pitchFamily="34" charset="0"/>
                <a:ea typeface="Tahoma" pitchFamily="34" charset="0"/>
                <a:cs typeface="Tahoma" pitchFamily="34" charset="0"/>
              </a:rPr>
              <a:t>: 0.8119233498935415</a:t>
            </a:r>
          </a:p>
          <a:p>
            <a:pPr marL="0" indent="0" algn="just">
              <a:buNone/>
            </a:pPr>
            <a:r>
              <a:rPr lang="en-US" sz="900" b="1" dirty="0">
                <a:latin typeface="Tahoma" pitchFamily="34" charset="0"/>
                <a:ea typeface="Tahoma" pitchFamily="34" charset="0"/>
                <a:cs typeface="Tahoma" pitchFamily="34" charset="0"/>
              </a:rPr>
              <a:t>Precision: 0.8539944903581267</a:t>
            </a:r>
          </a:p>
          <a:p>
            <a:pPr marL="0" indent="0" algn="just">
              <a:buNone/>
            </a:pPr>
            <a:r>
              <a:rPr lang="en-US" sz="900" b="1" dirty="0">
                <a:latin typeface="Tahoma" pitchFamily="34" charset="0"/>
                <a:ea typeface="Tahoma" pitchFamily="34" charset="0"/>
                <a:cs typeface="Tahoma" pitchFamily="34" charset="0"/>
              </a:rPr>
              <a:t>Recall: 0.8976833976833977</a:t>
            </a:r>
          </a:p>
          <a:p>
            <a:pPr marL="0" indent="0" algn="just">
              <a:buNone/>
            </a:pPr>
            <a:r>
              <a:rPr lang="en-US" sz="900" b="1" dirty="0">
                <a:latin typeface="Tahoma" pitchFamily="34" charset="0"/>
                <a:ea typeface="Tahoma" pitchFamily="34" charset="0"/>
                <a:cs typeface="Tahoma" pitchFamily="34" charset="0"/>
              </a:rPr>
              <a:t>F1-score: 0.8752941176470589</a:t>
            </a:r>
          </a:p>
          <a:p>
            <a:pPr marL="0" indent="0" algn="just">
              <a:buNone/>
            </a:pPr>
            <a:r>
              <a:rPr lang="en-US" sz="900" b="1" dirty="0">
                <a:latin typeface="Tahoma" pitchFamily="34" charset="0"/>
                <a:ea typeface="Tahoma" pitchFamily="34" charset="0"/>
                <a:cs typeface="Tahoma" pitchFamily="34" charset="0"/>
              </a:rPr>
              <a:t>AUC-ROC: 0.7357049696191786</a:t>
            </a:r>
            <a:endParaRPr lang="en-US" sz="900" b="1" i="1" dirty="0">
              <a:latin typeface="Tahoma" pitchFamily="34" charset="0"/>
              <a:ea typeface="Tahoma" pitchFamily="34" charset="0"/>
              <a:cs typeface="Tahoma" pitchFamily="34" charset="0"/>
            </a:endParaRPr>
          </a:p>
          <a:p>
            <a:pPr marL="228600" indent="-228600" algn="just">
              <a:buAutoNum type="arabicPeriod"/>
            </a:pPr>
            <a:r>
              <a:rPr lang="en-US" sz="900" b="1" dirty="0" smtClean="0">
                <a:latin typeface="Tahoma" pitchFamily="34" charset="0"/>
                <a:ea typeface="Tahoma" pitchFamily="34" charset="0"/>
                <a:cs typeface="Tahoma" pitchFamily="34" charset="0"/>
              </a:rPr>
              <a:t>Accuracy</a:t>
            </a:r>
            <a:r>
              <a:rPr lang="en-US" sz="900" b="1" dirty="0">
                <a:latin typeface="Tahoma" pitchFamily="34" charset="0"/>
                <a:ea typeface="Tahoma" pitchFamily="34" charset="0"/>
                <a:cs typeface="Tahoma" pitchFamily="34" charset="0"/>
              </a:rPr>
              <a:t>: </a:t>
            </a:r>
            <a:r>
              <a:rPr lang="en-US" sz="900" dirty="0">
                <a:latin typeface="Tahoma" pitchFamily="34" charset="0"/>
                <a:ea typeface="Tahoma" pitchFamily="34" charset="0"/>
                <a:cs typeface="Tahoma" pitchFamily="34" charset="0"/>
              </a:rPr>
              <a:t>An accuracy of 0.8119 means that approximately 81.19% of the predictions made by the model are correct</a:t>
            </a:r>
            <a:r>
              <a:rPr lang="en-US" sz="900" dirty="0" smtClean="0">
                <a:latin typeface="Tahoma" pitchFamily="34" charset="0"/>
                <a:ea typeface="Tahoma" pitchFamily="34" charset="0"/>
                <a:cs typeface="Tahoma" pitchFamily="34" charset="0"/>
              </a:rPr>
              <a:t>.</a:t>
            </a:r>
          </a:p>
          <a:p>
            <a:pPr marL="228600" indent="-228600" algn="just">
              <a:buAutoNum type="arabicPeriod"/>
            </a:pPr>
            <a:r>
              <a:rPr lang="en-US" sz="900" b="1" dirty="0" smtClean="0">
                <a:latin typeface="Tahoma" pitchFamily="34" charset="0"/>
                <a:ea typeface="Tahoma" pitchFamily="34" charset="0"/>
                <a:cs typeface="Tahoma" pitchFamily="34" charset="0"/>
              </a:rPr>
              <a:t>Precision</a:t>
            </a:r>
            <a:r>
              <a:rPr lang="en-US" sz="900" dirty="0">
                <a:latin typeface="Tahoma" pitchFamily="34" charset="0"/>
                <a:ea typeface="Tahoma" pitchFamily="34" charset="0"/>
                <a:cs typeface="Tahoma" pitchFamily="34" charset="0"/>
              </a:rPr>
              <a:t>: Precision is a measure of how many of the positive predictions made by the model are correct. In this case, a precision of 0.8540 means that roughly 85.40% of the customers predicted as "churn" by the model actually churned</a:t>
            </a:r>
            <a:r>
              <a:rPr lang="en-US" sz="900" dirty="0" smtClean="0">
                <a:latin typeface="Tahoma" pitchFamily="34" charset="0"/>
                <a:ea typeface="Tahoma" pitchFamily="34" charset="0"/>
                <a:cs typeface="Tahoma" pitchFamily="34" charset="0"/>
              </a:rPr>
              <a:t>.</a:t>
            </a:r>
          </a:p>
          <a:p>
            <a:pPr marL="228600" indent="-228600" algn="just">
              <a:buAutoNum type="arabicPeriod"/>
            </a:pPr>
            <a:r>
              <a:rPr lang="en-US" sz="900" b="1" dirty="0" smtClean="0">
                <a:latin typeface="Tahoma" pitchFamily="34" charset="0"/>
                <a:ea typeface="Tahoma" pitchFamily="34" charset="0"/>
                <a:cs typeface="Tahoma" pitchFamily="34" charset="0"/>
              </a:rPr>
              <a:t>Recall</a:t>
            </a:r>
            <a:r>
              <a:rPr lang="en-US" sz="900" b="1" dirty="0">
                <a:latin typeface="Tahoma" pitchFamily="34" charset="0"/>
                <a:ea typeface="Tahoma" pitchFamily="34" charset="0"/>
                <a:cs typeface="Tahoma" pitchFamily="34" charset="0"/>
              </a:rPr>
              <a:t>: </a:t>
            </a:r>
            <a:r>
              <a:rPr lang="en-US" sz="900" dirty="0" smtClean="0">
                <a:latin typeface="Tahoma" pitchFamily="34" charset="0"/>
                <a:ea typeface="Tahoma" pitchFamily="34" charset="0"/>
                <a:cs typeface="Tahoma" pitchFamily="34" charset="0"/>
              </a:rPr>
              <a:t>A </a:t>
            </a:r>
            <a:r>
              <a:rPr lang="en-US" sz="900" dirty="0">
                <a:latin typeface="Tahoma" pitchFamily="34" charset="0"/>
                <a:ea typeface="Tahoma" pitchFamily="34" charset="0"/>
                <a:cs typeface="Tahoma" pitchFamily="34" charset="0"/>
              </a:rPr>
              <a:t>recall of 0.8977 indicates that approximately 89.77% of the customers who actually churned were correctly identified by the model..</a:t>
            </a:r>
            <a:endParaRPr lang="en-US" sz="900" dirty="0" smtClean="0">
              <a:latin typeface="Tahoma" pitchFamily="34" charset="0"/>
              <a:ea typeface="Tahoma" pitchFamily="34" charset="0"/>
              <a:cs typeface="Tahoma" pitchFamily="34" charset="0"/>
            </a:endParaRPr>
          </a:p>
          <a:p>
            <a:pPr marL="228600" indent="-228600" algn="just">
              <a:buAutoNum type="arabicPeriod"/>
            </a:pPr>
            <a:r>
              <a:rPr lang="en-US" sz="900" b="1" dirty="0" smtClean="0">
                <a:latin typeface="Tahoma" pitchFamily="34" charset="0"/>
                <a:ea typeface="Tahoma" pitchFamily="34" charset="0"/>
                <a:cs typeface="Tahoma" pitchFamily="34" charset="0"/>
              </a:rPr>
              <a:t>F1-score</a:t>
            </a:r>
            <a:r>
              <a:rPr lang="en-US" sz="900" dirty="0">
                <a:latin typeface="Tahoma" pitchFamily="34" charset="0"/>
                <a:ea typeface="Tahoma" pitchFamily="34" charset="0"/>
                <a:cs typeface="Tahoma" pitchFamily="34" charset="0"/>
              </a:rPr>
              <a:t>: An F1-score of 0.8753 indicates a good balance between precision and recall</a:t>
            </a:r>
            <a:r>
              <a:rPr lang="en-US" sz="900" dirty="0" smtClean="0">
                <a:latin typeface="Tahoma" pitchFamily="34" charset="0"/>
                <a:ea typeface="Tahoma" pitchFamily="34" charset="0"/>
                <a:cs typeface="Tahoma" pitchFamily="34" charset="0"/>
              </a:rPr>
              <a:t>.</a:t>
            </a:r>
          </a:p>
          <a:p>
            <a:pPr marL="228600" indent="-228600" algn="just">
              <a:buAutoNum type="arabicPeriod"/>
            </a:pPr>
            <a:r>
              <a:rPr lang="en-US" sz="900" b="1" dirty="0" smtClean="0">
                <a:latin typeface="Tahoma" pitchFamily="34" charset="0"/>
                <a:ea typeface="Tahoma" pitchFamily="34" charset="0"/>
                <a:cs typeface="Tahoma" pitchFamily="34" charset="0"/>
              </a:rPr>
              <a:t>AUC-ROC</a:t>
            </a:r>
            <a:r>
              <a:rPr lang="en-US" sz="900" b="1" dirty="0">
                <a:latin typeface="Tahoma" pitchFamily="34" charset="0"/>
                <a:ea typeface="Tahoma" pitchFamily="34" charset="0"/>
                <a:cs typeface="Tahoma" pitchFamily="34" charset="0"/>
              </a:rPr>
              <a:t>: </a:t>
            </a:r>
            <a:r>
              <a:rPr lang="en-US" sz="900" dirty="0" smtClean="0">
                <a:latin typeface="Tahoma" pitchFamily="34" charset="0"/>
                <a:ea typeface="Tahoma" pitchFamily="34" charset="0"/>
                <a:cs typeface="Tahoma" pitchFamily="34" charset="0"/>
              </a:rPr>
              <a:t>The </a:t>
            </a:r>
            <a:r>
              <a:rPr lang="en-US" sz="900" dirty="0">
                <a:latin typeface="Tahoma" pitchFamily="34" charset="0"/>
                <a:ea typeface="Tahoma" pitchFamily="34" charset="0"/>
                <a:cs typeface="Tahoma" pitchFamily="34" charset="0"/>
              </a:rPr>
              <a:t>ROC curve is a graphical representation of a model's ability to distinguish between positive and negative classes, and the AUC (Area Under the ROC Curve) quantifies this ability. An AUC-ROC score of 0.7357 suggests that the model has some ability to discriminate between the two classes, but there is room for improvement</a:t>
            </a:r>
            <a:r>
              <a:rPr lang="en-US" sz="900" b="1" dirty="0">
                <a:latin typeface="Tahoma" pitchFamily="34" charset="0"/>
                <a:ea typeface="Tahoma" pitchFamily="34" charset="0"/>
                <a:cs typeface="Tahoma" pitchFamily="34" charset="0"/>
              </a:rPr>
              <a:t>.</a:t>
            </a:r>
          </a:p>
          <a:p>
            <a:pPr marL="228600" indent="-228600" algn="just">
              <a:buAutoNum type="arabicPeriod"/>
            </a:pPr>
            <a:r>
              <a:rPr lang="en-US" sz="900" b="1" dirty="0" smtClean="0">
                <a:latin typeface="Tahoma" pitchFamily="34" charset="0"/>
                <a:ea typeface="Tahoma" pitchFamily="34" charset="0"/>
                <a:cs typeface="Tahoma" pitchFamily="34" charset="0"/>
              </a:rPr>
              <a:t>Confusion </a:t>
            </a:r>
            <a:r>
              <a:rPr lang="en-US" sz="900" b="1" dirty="0">
                <a:latin typeface="Tahoma" pitchFamily="34" charset="0"/>
                <a:ea typeface="Tahoma" pitchFamily="34" charset="0"/>
                <a:cs typeface="Tahoma" pitchFamily="34" charset="0"/>
              </a:rPr>
              <a:t>Matrix: </a:t>
            </a:r>
            <a:r>
              <a:rPr lang="en-US" sz="900" dirty="0">
                <a:latin typeface="Tahoma" pitchFamily="34" charset="0"/>
                <a:ea typeface="Tahoma" pitchFamily="34" charset="0"/>
                <a:cs typeface="Tahoma" pitchFamily="34" charset="0"/>
              </a:rPr>
              <a:t>The confusion matrix shows how </a:t>
            </a:r>
            <a:r>
              <a:rPr lang="en-US" sz="900" dirty="0" smtClean="0">
                <a:latin typeface="Tahoma" pitchFamily="34" charset="0"/>
                <a:ea typeface="Tahoma" pitchFamily="34" charset="0"/>
                <a:cs typeface="Tahoma" pitchFamily="34" charset="0"/>
              </a:rPr>
              <a:t>the </a:t>
            </a:r>
            <a:r>
              <a:rPr lang="en-US" sz="900" dirty="0">
                <a:latin typeface="Tahoma" pitchFamily="34" charset="0"/>
                <a:ea typeface="Tahoma" pitchFamily="34" charset="0"/>
                <a:cs typeface="Tahoma" pitchFamily="34" charset="0"/>
              </a:rPr>
              <a:t>model's predictions compare to the actual values:</a:t>
            </a:r>
          </a:p>
          <a:p>
            <a:pPr algn="just"/>
            <a:endParaRPr lang="en-US" sz="900" dirty="0">
              <a:latin typeface="Tahoma" pitchFamily="34" charset="0"/>
              <a:ea typeface="Tahoma" pitchFamily="34" charset="0"/>
              <a:cs typeface="Tahoma" pitchFamily="34" charset="0"/>
            </a:endParaRPr>
          </a:p>
          <a:p>
            <a:pPr algn="just"/>
            <a:r>
              <a:rPr lang="en-US" sz="900" dirty="0">
                <a:latin typeface="Tahoma" pitchFamily="34" charset="0"/>
                <a:ea typeface="Tahoma" pitchFamily="34" charset="0"/>
                <a:cs typeface="Tahoma" pitchFamily="34" charset="0"/>
              </a:rPr>
              <a:t>The first row represents the actual "No Churn" class, and the second row represents the actual "Churn" class.</a:t>
            </a:r>
          </a:p>
          <a:p>
            <a:pPr algn="just"/>
            <a:endParaRPr lang="en-US" sz="900" dirty="0">
              <a:latin typeface="Tahoma" pitchFamily="34" charset="0"/>
              <a:ea typeface="Tahoma" pitchFamily="34" charset="0"/>
              <a:cs typeface="Tahoma" pitchFamily="34" charset="0"/>
            </a:endParaRPr>
          </a:p>
          <a:p>
            <a:pPr algn="just"/>
            <a:r>
              <a:rPr lang="en-US" sz="900" dirty="0">
                <a:latin typeface="Tahoma" pitchFamily="34" charset="0"/>
                <a:ea typeface="Tahoma" pitchFamily="34" charset="0"/>
                <a:cs typeface="Tahoma" pitchFamily="34" charset="0"/>
              </a:rPr>
              <a:t>The first column (0) in both rows represents the predicted instances for the "No Churn" class, while the second column (373) in both rows represents the predicted instances for the "Churn" class.</a:t>
            </a:r>
            <a:endParaRPr lang="en-US" sz="900" dirty="0" smtClean="0">
              <a:latin typeface="Tahoma" pitchFamily="34" charset="0"/>
              <a:ea typeface="Tahoma" pitchFamily="34" charset="0"/>
              <a:cs typeface="Tahoma" pitchFamily="34" charset="0"/>
            </a:endParaRPr>
          </a:p>
        </p:txBody>
      </p:sp>
      <p:sp>
        <p:nvSpPr>
          <p:cNvPr id="10" name="Text Placeholder 9"/>
          <p:cNvSpPr>
            <a:spLocks noGrp="1"/>
          </p:cNvSpPr>
          <p:nvPr>
            <p:ph type="body" sz="quarter" idx="3"/>
          </p:nvPr>
        </p:nvSpPr>
        <p:spPr>
          <a:xfrm>
            <a:off x="4572000" y="1412776"/>
            <a:ext cx="4247455" cy="1440160"/>
          </a:xfrm>
        </p:spPr>
        <p:txBody>
          <a:bodyPr>
            <a:normAutofit fontScale="25000" lnSpcReduction="20000"/>
          </a:bodyPr>
          <a:lstStyle/>
          <a:p>
            <a:pPr>
              <a:lnSpc>
                <a:spcPct val="170000"/>
              </a:lnSpc>
            </a:pPr>
            <a:r>
              <a:rPr lang="en-US" sz="3600" b="0" dirty="0">
                <a:latin typeface="Tahoma" pitchFamily="34" charset="0"/>
                <a:ea typeface="Tahoma" pitchFamily="34" charset="0"/>
                <a:cs typeface="Tahoma" pitchFamily="34" charset="0"/>
              </a:rPr>
              <a:t>In otherworld's, </a:t>
            </a:r>
          </a:p>
          <a:p>
            <a:pPr>
              <a:lnSpc>
                <a:spcPct val="170000"/>
              </a:lnSpc>
            </a:pPr>
            <a:r>
              <a:rPr lang="en-US" sz="3600" dirty="0">
                <a:latin typeface="Tahoma" pitchFamily="34" charset="0"/>
                <a:ea typeface="Tahoma" pitchFamily="34" charset="0"/>
                <a:cs typeface="Tahoma" pitchFamily="34" charset="0"/>
              </a:rPr>
              <a:t>True Positives (TP): </a:t>
            </a:r>
            <a:r>
              <a:rPr lang="en-US" sz="3600" b="0" dirty="0">
                <a:latin typeface="Tahoma" pitchFamily="34" charset="0"/>
                <a:ea typeface="Tahoma" pitchFamily="34" charset="0"/>
                <a:cs typeface="Tahoma" pitchFamily="34" charset="0"/>
              </a:rPr>
              <a:t>The model correctly predicted "Yes" churn </a:t>
            </a:r>
            <a:r>
              <a:rPr lang="en-US" sz="3600" b="0" dirty="0" smtClean="0">
                <a:latin typeface="Tahoma" pitchFamily="34" charset="0"/>
                <a:ea typeface="Tahoma" pitchFamily="34" charset="0"/>
                <a:cs typeface="Tahoma" pitchFamily="34" charset="0"/>
              </a:rPr>
              <a:t>930 </a:t>
            </a:r>
            <a:r>
              <a:rPr lang="en-US" sz="3600" b="0" dirty="0">
                <a:latin typeface="Tahoma" pitchFamily="34" charset="0"/>
                <a:ea typeface="Tahoma" pitchFamily="34" charset="0"/>
                <a:cs typeface="Tahoma" pitchFamily="34" charset="0"/>
              </a:rPr>
              <a:t>times.</a:t>
            </a:r>
          </a:p>
          <a:p>
            <a:pPr>
              <a:lnSpc>
                <a:spcPct val="170000"/>
              </a:lnSpc>
            </a:pPr>
            <a:r>
              <a:rPr lang="en-US" sz="3600" dirty="0">
                <a:latin typeface="Tahoma" pitchFamily="34" charset="0"/>
                <a:ea typeface="Tahoma" pitchFamily="34" charset="0"/>
                <a:cs typeface="Tahoma" pitchFamily="34" charset="0"/>
              </a:rPr>
              <a:t>True Negatives (TN): </a:t>
            </a:r>
            <a:r>
              <a:rPr lang="en-US" sz="3600" b="0" dirty="0">
                <a:latin typeface="Tahoma" pitchFamily="34" charset="0"/>
                <a:ea typeface="Tahoma" pitchFamily="34" charset="0"/>
                <a:cs typeface="Tahoma" pitchFamily="34" charset="0"/>
              </a:rPr>
              <a:t>The model correctly predicted "No" churn </a:t>
            </a:r>
            <a:r>
              <a:rPr lang="en-US" sz="3600" b="0" dirty="0" smtClean="0">
                <a:latin typeface="Tahoma" pitchFamily="34" charset="0"/>
                <a:ea typeface="Tahoma" pitchFamily="34" charset="0"/>
                <a:cs typeface="Tahoma" pitchFamily="34" charset="0"/>
              </a:rPr>
              <a:t>214 </a:t>
            </a:r>
            <a:r>
              <a:rPr lang="en-US" sz="3600" b="0" dirty="0">
                <a:latin typeface="Tahoma" pitchFamily="34" charset="0"/>
                <a:ea typeface="Tahoma" pitchFamily="34" charset="0"/>
                <a:cs typeface="Tahoma" pitchFamily="34" charset="0"/>
              </a:rPr>
              <a:t>times.</a:t>
            </a:r>
          </a:p>
          <a:p>
            <a:pPr>
              <a:lnSpc>
                <a:spcPct val="170000"/>
              </a:lnSpc>
            </a:pPr>
            <a:r>
              <a:rPr lang="en-US" sz="3600" dirty="0">
                <a:latin typeface="Tahoma" pitchFamily="34" charset="0"/>
                <a:ea typeface="Tahoma" pitchFamily="34" charset="0"/>
                <a:cs typeface="Tahoma" pitchFamily="34" charset="0"/>
              </a:rPr>
              <a:t>False Positives (FP): </a:t>
            </a:r>
            <a:r>
              <a:rPr lang="en-US" sz="3600" b="0" dirty="0">
                <a:latin typeface="Tahoma" pitchFamily="34" charset="0"/>
                <a:ea typeface="Tahoma" pitchFamily="34" charset="0"/>
                <a:cs typeface="Tahoma" pitchFamily="34" charset="0"/>
              </a:rPr>
              <a:t>The model incorrectly predicted "Yes" churn </a:t>
            </a:r>
            <a:r>
              <a:rPr lang="en-US" sz="3600" b="0" dirty="0" smtClean="0">
                <a:latin typeface="Tahoma" pitchFamily="34" charset="0"/>
                <a:ea typeface="Tahoma" pitchFamily="34" charset="0"/>
                <a:cs typeface="Tahoma" pitchFamily="34" charset="0"/>
              </a:rPr>
              <a:t>159 </a:t>
            </a:r>
            <a:r>
              <a:rPr lang="en-US" sz="3600" b="0" dirty="0">
                <a:latin typeface="Tahoma" pitchFamily="34" charset="0"/>
                <a:ea typeface="Tahoma" pitchFamily="34" charset="0"/>
                <a:cs typeface="Tahoma" pitchFamily="34" charset="0"/>
              </a:rPr>
              <a:t>times.</a:t>
            </a:r>
          </a:p>
          <a:p>
            <a:pPr>
              <a:lnSpc>
                <a:spcPct val="170000"/>
              </a:lnSpc>
            </a:pPr>
            <a:r>
              <a:rPr lang="en-US" sz="3600" dirty="0">
                <a:latin typeface="Tahoma" pitchFamily="34" charset="0"/>
                <a:ea typeface="Tahoma" pitchFamily="34" charset="0"/>
                <a:cs typeface="Tahoma" pitchFamily="34" charset="0"/>
              </a:rPr>
              <a:t>False Negatives (FN): </a:t>
            </a:r>
            <a:r>
              <a:rPr lang="en-US" sz="3600" b="0" dirty="0">
                <a:latin typeface="Tahoma" pitchFamily="34" charset="0"/>
                <a:ea typeface="Tahoma" pitchFamily="34" charset="0"/>
                <a:cs typeface="Tahoma" pitchFamily="34" charset="0"/>
              </a:rPr>
              <a:t>The model incorrectly predicted "No" churn </a:t>
            </a:r>
            <a:r>
              <a:rPr lang="en-US" sz="3600" b="0" dirty="0" smtClean="0">
                <a:latin typeface="Tahoma" pitchFamily="34" charset="0"/>
                <a:ea typeface="Tahoma" pitchFamily="34" charset="0"/>
                <a:cs typeface="Tahoma" pitchFamily="34" charset="0"/>
              </a:rPr>
              <a:t>106 times</a:t>
            </a:r>
            <a:r>
              <a:rPr lang="en-US" sz="3600" b="0" dirty="0">
                <a:latin typeface="Tahoma" pitchFamily="34" charset="0"/>
                <a:ea typeface="Tahoma" pitchFamily="34" charset="0"/>
                <a:cs typeface="Tahoma" pitchFamily="34" charset="0"/>
              </a:rPr>
              <a:t>.</a:t>
            </a:r>
          </a:p>
          <a:p>
            <a:endParaRPr lang="en-US" dirty="0"/>
          </a:p>
        </p:txBody>
      </p:sp>
      <p:pic>
        <p:nvPicPr>
          <p:cNvPr id="3077" name="Picture 5"/>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538550"/>
            <a:ext cx="4041775" cy="32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914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latin typeface="Tahoma" pitchFamily="34" charset="0"/>
                <a:ea typeface="Tahoma" pitchFamily="34" charset="0"/>
                <a:cs typeface="Tahoma" pitchFamily="34" charset="0"/>
              </a:rPr>
              <a:t>VISUALIZING CHURN DISTRIBUTION USING A COUNTPLOT</a:t>
            </a:r>
            <a:endParaRPr lang="en-US" sz="2000" b="1" dirty="0">
              <a:latin typeface="Tahoma" pitchFamily="34" charset="0"/>
              <a:ea typeface="Tahoma" pitchFamily="34" charset="0"/>
              <a:cs typeface="Tahoma" pitchFamily="34" charset="0"/>
            </a:endParaRPr>
          </a:p>
        </p:txBody>
      </p:sp>
      <p:sp>
        <p:nvSpPr>
          <p:cNvPr id="4" name="Text Placeholder 3"/>
          <p:cNvSpPr>
            <a:spLocks noGrp="1"/>
          </p:cNvSpPr>
          <p:nvPr>
            <p:ph type="body" idx="1"/>
          </p:nvPr>
        </p:nvSpPr>
        <p:spPr>
          <a:xfrm>
            <a:off x="4860032" y="1484784"/>
            <a:ext cx="4040188" cy="639762"/>
          </a:xfrm>
        </p:spPr>
        <p:txBody>
          <a:bodyPr>
            <a:normAutofit fontScale="40000" lnSpcReduction="20000"/>
          </a:bodyPr>
          <a:lstStyle/>
          <a:p>
            <a:r>
              <a:rPr lang="en-US" sz="2900" dirty="0" smtClean="0">
                <a:latin typeface="Tahoma" pitchFamily="34" charset="0"/>
                <a:ea typeface="Tahoma" pitchFamily="34" charset="0"/>
                <a:cs typeface="Tahoma" pitchFamily="34" charset="0"/>
              </a:rPr>
              <a:t>No     5174</a:t>
            </a:r>
          </a:p>
          <a:p>
            <a:r>
              <a:rPr lang="en-US" sz="2900" dirty="0" smtClean="0">
                <a:latin typeface="Tahoma" pitchFamily="34" charset="0"/>
                <a:ea typeface="Tahoma" pitchFamily="34" charset="0"/>
                <a:cs typeface="Tahoma" pitchFamily="34" charset="0"/>
              </a:rPr>
              <a:t>Yes    1869</a:t>
            </a:r>
          </a:p>
          <a:p>
            <a:r>
              <a:rPr lang="en-US" sz="2900" dirty="0" smtClean="0">
                <a:latin typeface="Tahoma" pitchFamily="34" charset="0"/>
                <a:ea typeface="Tahoma" pitchFamily="34" charset="0"/>
                <a:cs typeface="Tahoma" pitchFamily="34" charset="0"/>
              </a:rPr>
              <a:t>Which is about 27% for yes and 73% for No</a:t>
            </a:r>
          </a:p>
          <a:p>
            <a:endParaRPr lang="en-US" dirty="0"/>
          </a:p>
        </p:txBody>
      </p:sp>
      <p:sp>
        <p:nvSpPr>
          <p:cNvPr id="7" name="Content Placeholder 6"/>
          <p:cNvSpPr>
            <a:spLocks noGrp="1"/>
          </p:cNvSpPr>
          <p:nvPr>
            <p:ph sz="quarter" idx="4"/>
          </p:nvPr>
        </p:nvSpPr>
        <p:spPr/>
        <p:txBody>
          <a:bodyPr>
            <a:normAutofit fontScale="62500" lnSpcReduction="20000"/>
          </a:bodyPr>
          <a:lstStyle/>
          <a:p>
            <a:r>
              <a:rPr lang="en-US" dirty="0"/>
              <a:t>The distribution of churn in </a:t>
            </a:r>
            <a:r>
              <a:rPr lang="en-US" dirty="0" err="1"/>
              <a:t>Connecttel</a:t>
            </a:r>
            <a:r>
              <a:rPr lang="en-US" dirty="0"/>
              <a:t> shows that:</a:t>
            </a:r>
          </a:p>
          <a:p>
            <a:endParaRPr lang="en-US" dirty="0"/>
          </a:p>
          <a:p>
            <a:r>
              <a:rPr lang="en-US" dirty="0"/>
              <a:t>"No" Churn: There are 5,174 customers who did not churn.</a:t>
            </a:r>
          </a:p>
          <a:p>
            <a:r>
              <a:rPr lang="en-US" dirty="0"/>
              <a:t>"Yes" Churn: There are 1,869 customers who did churn.</a:t>
            </a:r>
          </a:p>
          <a:p>
            <a:r>
              <a:rPr lang="en-US" dirty="0"/>
              <a:t>In terms of percentages:</a:t>
            </a:r>
          </a:p>
          <a:p>
            <a:endParaRPr lang="en-US" dirty="0"/>
          </a:p>
          <a:p>
            <a:r>
              <a:rPr lang="en-US" dirty="0"/>
              <a:t>Approximately 73% of the customers did not churn ("No" Churn).</a:t>
            </a:r>
          </a:p>
          <a:p>
            <a:r>
              <a:rPr lang="en-US" dirty="0"/>
              <a:t>Approximately 27% of the customers did churn ("Yes" Churn).</a:t>
            </a:r>
          </a:p>
          <a:p>
            <a:r>
              <a:rPr lang="en-US" dirty="0"/>
              <a:t>This distribution indicates that a significant majority of </a:t>
            </a:r>
            <a:r>
              <a:rPr lang="en-US" dirty="0" err="1"/>
              <a:t>Connecttel</a:t>
            </a:r>
            <a:r>
              <a:rPr lang="en-US" dirty="0"/>
              <a:t> customers did not churn, while a smaller proportion chose to </a:t>
            </a:r>
            <a:r>
              <a:rPr lang="en-US" dirty="0" smtClean="0"/>
              <a:t>churn.</a:t>
            </a:r>
            <a:endParaRPr lang="en-US" dirty="0"/>
          </a:p>
        </p:txBody>
      </p:sp>
      <p:pic>
        <p:nvPicPr>
          <p:cNvPr id="1027"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221852"/>
            <a:ext cx="4040188" cy="3857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99355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DECISION TREEE</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Content Placeholder 2"/>
          <p:cNvSpPr>
            <a:spLocks noGrp="1"/>
          </p:cNvSpPr>
          <p:nvPr>
            <p:ph sz="half" idx="2"/>
          </p:nvPr>
        </p:nvSpPr>
        <p:spPr>
          <a:xfrm>
            <a:off x="323528" y="1340768"/>
            <a:ext cx="4040188" cy="5328592"/>
          </a:xfrm>
        </p:spPr>
        <p:txBody>
          <a:bodyPr>
            <a:noAutofit/>
          </a:bodyPr>
          <a:lstStyle/>
          <a:p>
            <a:pPr marL="0" indent="0" algn="just">
              <a:buNone/>
            </a:pPr>
            <a:r>
              <a:rPr lang="en-US" sz="900" b="1" dirty="0" smtClean="0">
                <a:latin typeface="Tahoma" pitchFamily="34" charset="0"/>
                <a:ea typeface="Tahoma" pitchFamily="34" charset="0"/>
                <a:cs typeface="Tahoma" pitchFamily="34" charset="0"/>
              </a:rPr>
              <a:t>Accuracy</a:t>
            </a:r>
            <a:r>
              <a:rPr lang="en-US" sz="900" b="1" dirty="0">
                <a:latin typeface="Tahoma" pitchFamily="34" charset="0"/>
                <a:ea typeface="Tahoma" pitchFamily="34" charset="0"/>
                <a:cs typeface="Tahoma" pitchFamily="34" charset="0"/>
              </a:rPr>
              <a:t>: 0.7374024130589071</a:t>
            </a:r>
          </a:p>
          <a:p>
            <a:pPr marL="0" indent="0" algn="just">
              <a:buNone/>
            </a:pPr>
            <a:r>
              <a:rPr lang="en-US" sz="900" b="1" dirty="0">
                <a:latin typeface="Tahoma" pitchFamily="34" charset="0"/>
                <a:ea typeface="Tahoma" pitchFamily="34" charset="0"/>
                <a:cs typeface="Tahoma" pitchFamily="34" charset="0"/>
              </a:rPr>
              <a:t>Precision: 0.8226744186046512</a:t>
            </a:r>
          </a:p>
          <a:p>
            <a:pPr marL="0" indent="0" algn="just">
              <a:buNone/>
            </a:pPr>
            <a:r>
              <a:rPr lang="en-US" sz="900" b="1" dirty="0">
                <a:latin typeface="Tahoma" pitchFamily="34" charset="0"/>
                <a:ea typeface="Tahoma" pitchFamily="34" charset="0"/>
                <a:cs typeface="Tahoma" pitchFamily="34" charset="0"/>
              </a:rPr>
              <a:t>Recall: 0.8194980694980695</a:t>
            </a:r>
          </a:p>
          <a:p>
            <a:pPr marL="0" indent="0" algn="just">
              <a:buNone/>
            </a:pPr>
            <a:r>
              <a:rPr lang="en-US" sz="900" b="1" dirty="0">
                <a:latin typeface="Tahoma" pitchFamily="34" charset="0"/>
                <a:ea typeface="Tahoma" pitchFamily="34" charset="0"/>
                <a:cs typeface="Tahoma" pitchFamily="34" charset="0"/>
              </a:rPr>
              <a:t>F1-score: 0.8210831721470019</a:t>
            </a:r>
          </a:p>
          <a:p>
            <a:pPr marL="0" indent="0" algn="just">
              <a:buNone/>
            </a:pPr>
            <a:r>
              <a:rPr lang="en-US" sz="900" b="1" dirty="0">
                <a:latin typeface="Tahoma" pitchFamily="34" charset="0"/>
                <a:ea typeface="Tahoma" pitchFamily="34" charset="0"/>
                <a:cs typeface="Tahoma" pitchFamily="34" charset="0"/>
              </a:rPr>
              <a:t>AUC-ROC: </a:t>
            </a:r>
            <a:r>
              <a:rPr lang="en-US" sz="900" b="1" dirty="0" smtClean="0">
                <a:latin typeface="Tahoma" pitchFamily="34" charset="0"/>
                <a:ea typeface="Tahoma" pitchFamily="34" charset="0"/>
                <a:cs typeface="Tahoma" pitchFamily="34" charset="0"/>
              </a:rPr>
              <a:t>0.6644407237570776</a:t>
            </a:r>
          </a:p>
          <a:p>
            <a:pPr marL="0" indent="0" algn="just">
              <a:buNone/>
            </a:pPr>
            <a:endParaRPr lang="en-US" sz="900" b="1" dirty="0">
              <a:latin typeface="Tahoma" pitchFamily="34" charset="0"/>
              <a:ea typeface="Tahoma" pitchFamily="34" charset="0"/>
              <a:cs typeface="Tahoma" pitchFamily="34" charset="0"/>
            </a:endParaRPr>
          </a:p>
          <a:p>
            <a:pPr marL="228600" indent="-228600" algn="just">
              <a:buAutoNum type="arabicPeriod"/>
            </a:pPr>
            <a:r>
              <a:rPr lang="en-US" sz="900" b="1" dirty="0" smtClean="0">
                <a:latin typeface="Tahoma" pitchFamily="34" charset="0"/>
                <a:ea typeface="Tahoma" pitchFamily="34" charset="0"/>
                <a:cs typeface="Tahoma" pitchFamily="34" charset="0"/>
              </a:rPr>
              <a:t>Accuracy:</a:t>
            </a:r>
            <a:r>
              <a:rPr lang="en-US" sz="900" dirty="0" smtClean="0">
                <a:latin typeface="Tahoma" pitchFamily="34" charset="0"/>
                <a:ea typeface="Tahoma" pitchFamily="34" charset="0"/>
                <a:cs typeface="Tahoma" pitchFamily="34" charset="0"/>
              </a:rPr>
              <a:t> </a:t>
            </a:r>
            <a:r>
              <a:rPr lang="en-US" sz="900" dirty="0">
                <a:latin typeface="Tahoma" pitchFamily="34" charset="0"/>
                <a:ea typeface="Tahoma" pitchFamily="34" charset="0"/>
                <a:cs typeface="Tahoma" pitchFamily="34" charset="0"/>
              </a:rPr>
              <a:t>An accuracy of 0.7374 means that the model correctly classifies approximately 73.74% of the instances in the </a:t>
            </a:r>
            <a:r>
              <a:rPr lang="en-US" sz="900" dirty="0" smtClean="0">
                <a:latin typeface="Tahoma" pitchFamily="34" charset="0"/>
                <a:ea typeface="Tahoma" pitchFamily="34" charset="0"/>
                <a:cs typeface="Tahoma" pitchFamily="34" charset="0"/>
              </a:rPr>
              <a:t>dataset.</a:t>
            </a:r>
          </a:p>
          <a:p>
            <a:pPr marL="228600" indent="-228600" algn="just">
              <a:buAutoNum type="arabicPeriod"/>
            </a:pPr>
            <a:r>
              <a:rPr lang="en-US" sz="900" b="1" dirty="0" smtClean="0">
                <a:latin typeface="Tahoma" pitchFamily="34" charset="0"/>
                <a:ea typeface="Tahoma" pitchFamily="34" charset="0"/>
                <a:cs typeface="Tahoma" pitchFamily="34" charset="0"/>
              </a:rPr>
              <a:t>Precision: </a:t>
            </a:r>
            <a:r>
              <a:rPr lang="en-US" sz="900" dirty="0" smtClean="0">
                <a:latin typeface="Tahoma" pitchFamily="34" charset="0"/>
                <a:ea typeface="Tahoma" pitchFamily="34" charset="0"/>
                <a:cs typeface="Tahoma" pitchFamily="34" charset="0"/>
              </a:rPr>
              <a:t>A precision of 0.8227 means that, out of all the instances the model predicted as positive, about 82.27% of them are true positives. It indicates that the model has a relatively low rate of false positives.</a:t>
            </a:r>
          </a:p>
          <a:p>
            <a:pPr marL="228600" indent="-228600" algn="just">
              <a:buAutoNum type="arabicPeriod"/>
            </a:pPr>
            <a:r>
              <a:rPr lang="en-US" sz="900" b="1" dirty="0" smtClean="0">
                <a:latin typeface="Tahoma" pitchFamily="34" charset="0"/>
                <a:ea typeface="Tahoma" pitchFamily="34" charset="0"/>
                <a:cs typeface="Tahoma" pitchFamily="34" charset="0"/>
              </a:rPr>
              <a:t>Recall: </a:t>
            </a:r>
            <a:r>
              <a:rPr lang="en-US" sz="900" dirty="0" smtClean="0">
                <a:latin typeface="Tahoma" pitchFamily="34" charset="0"/>
                <a:ea typeface="Tahoma" pitchFamily="34" charset="0"/>
                <a:cs typeface="Tahoma" pitchFamily="34" charset="0"/>
              </a:rPr>
              <a:t>A </a:t>
            </a:r>
            <a:r>
              <a:rPr lang="en-US" sz="900" dirty="0">
                <a:latin typeface="Tahoma" pitchFamily="34" charset="0"/>
                <a:ea typeface="Tahoma" pitchFamily="34" charset="0"/>
                <a:cs typeface="Tahoma" pitchFamily="34" charset="0"/>
              </a:rPr>
              <a:t>recall of 0.8195 means that the model correctly identifies approximately 81.95% of all actual positive </a:t>
            </a:r>
            <a:r>
              <a:rPr lang="en-US" sz="900" dirty="0" smtClean="0">
                <a:latin typeface="Tahoma" pitchFamily="34" charset="0"/>
                <a:ea typeface="Tahoma" pitchFamily="34" charset="0"/>
                <a:cs typeface="Tahoma" pitchFamily="34" charset="0"/>
              </a:rPr>
              <a:t>instances.</a:t>
            </a:r>
          </a:p>
          <a:p>
            <a:pPr marL="228600" indent="-228600" algn="just">
              <a:buAutoNum type="arabicPeriod"/>
            </a:pPr>
            <a:r>
              <a:rPr lang="en-US" sz="900" b="1" dirty="0" smtClean="0">
                <a:latin typeface="Tahoma" pitchFamily="34" charset="0"/>
                <a:ea typeface="Tahoma" pitchFamily="34" charset="0"/>
                <a:cs typeface="Tahoma" pitchFamily="34" charset="0"/>
              </a:rPr>
              <a:t>F1-score: </a:t>
            </a:r>
            <a:r>
              <a:rPr lang="en-US" sz="900" dirty="0" smtClean="0">
                <a:latin typeface="Tahoma" pitchFamily="34" charset="0"/>
                <a:ea typeface="Tahoma" pitchFamily="34" charset="0"/>
                <a:cs typeface="Tahoma" pitchFamily="34" charset="0"/>
              </a:rPr>
              <a:t>An </a:t>
            </a:r>
            <a:r>
              <a:rPr lang="en-US" sz="900" dirty="0">
                <a:latin typeface="Tahoma" pitchFamily="34" charset="0"/>
                <a:ea typeface="Tahoma" pitchFamily="34" charset="0"/>
                <a:cs typeface="Tahoma" pitchFamily="34" charset="0"/>
              </a:rPr>
              <a:t>F1-score of 0.8211 suggests a good balance between precision and </a:t>
            </a:r>
            <a:r>
              <a:rPr lang="en-US" sz="900" dirty="0" smtClean="0">
                <a:latin typeface="Tahoma" pitchFamily="34" charset="0"/>
                <a:ea typeface="Tahoma" pitchFamily="34" charset="0"/>
                <a:cs typeface="Tahoma" pitchFamily="34" charset="0"/>
              </a:rPr>
              <a:t>recall.</a:t>
            </a:r>
          </a:p>
          <a:p>
            <a:pPr marL="228600" indent="-228600" algn="just">
              <a:buAutoNum type="arabicPeriod"/>
            </a:pPr>
            <a:r>
              <a:rPr lang="en-US" sz="900" b="1" dirty="0" smtClean="0">
                <a:latin typeface="Tahoma" pitchFamily="34" charset="0"/>
                <a:ea typeface="Tahoma" pitchFamily="34" charset="0"/>
                <a:cs typeface="Tahoma" pitchFamily="34" charset="0"/>
              </a:rPr>
              <a:t>AUC-ROC: </a:t>
            </a:r>
            <a:r>
              <a:rPr lang="en-US" sz="900" dirty="0" smtClean="0">
                <a:latin typeface="Tahoma" pitchFamily="34" charset="0"/>
                <a:ea typeface="Tahoma" pitchFamily="34" charset="0"/>
                <a:cs typeface="Tahoma" pitchFamily="34" charset="0"/>
              </a:rPr>
              <a:t>An </a:t>
            </a:r>
            <a:r>
              <a:rPr lang="en-US" sz="900" dirty="0">
                <a:latin typeface="Tahoma" pitchFamily="34" charset="0"/>
                <a:ea typeface="Tahoma" pitchFamily="34" charset="0"/>
                <a:cs typeface="Tahoma" pitchFamily="34" charset="0"/>
              </a:rPr>
              <a:t>AUC-ROC of 0.6644 suggests that the model has a moderate level of discrimination capacity</a:t>
            </a:r>
            <a:r>
              <a:rPr lang="en-US" sz="900" dirty="0" smtClean="0">
                <a:latin typeface="Tahoma" pitchFamily="34" charset="0"/>
                <a:ea typeface="Tahoma" pitchFamily="34" charset="0"/>
                <a:cs typeface="Tahoma" pitchFamily="34" charset="0"/>
              </a:rPr>
              <a:t>.</a:t>
            </a:r>
          </a:p>
          <a:p>
            <a:pPr marL="0" indent="0" algn="just">
              <a:buNone/>
            </a:pPr>
            <a:endParaRPr lang="en-US" sz="900" dirty="0">
              <a:latin typeface="Tahoma" pitchFamily="34" charset="0"/>
              <a:ea typeface="Tahoma" pitchFamily="34" charset="0"/>
              <a:cs typeface="Tahoma" pitchFamily="34" charset="0"/>
            </a:endParaRPr>
          </a:p>
          <a:p>
            <a:pPr marL="0" indent="0" algn="just">
              <a:buNone/>
            </a:pPr>
            <a:r>
              <a:rPr lang="en-US" sz="900" b="1" dirty="0">
                <a:latin typeface="Tahoma" pitchFamily="34" charset="0"/>
                <a:ea typeface="Tahoma" pitchFamily="34" charset="0"/>
                <a:cs typeface="Tahoma" pitchFamily="34" charset="0"/>
              </a:rPr>
              <a:t>C</a:t>
            </a:r>
            <a:r>
              <a:rPr lang="en-US" sz="900" b="1" dirty="0" smtClean="0">
                <a:latin typeface="Tahoma" pitchFamily="34" charset="0"/>
                <a:ea typeface="Tahoma" pitchFamily="34" charset="0"/>
                <a:cs typeface="Tahoma" pitchFamily="34" charset="0"/>
              </a:rPr>
              <a:t>onfusion </a:t>
            </a:r>
            <a:r>
              <a:rPr lang="en-US" sz="900" b="1" dirty="0">
                <a:latin typeface="Tahoma" pitchFamily="34" charset="0"/>
                <a:ea typeface="Tahoma" pitchFamily="34" charset="0"/>
                <a:cs typeface="Tahoma" pitchFamily="34" charset="0"/>
              </a:rPr>
              <a:t>matrix:</a:t>
            </a:r>
          </a:p>
          <a:p>
            <a:pPr marL="0" indent="0" algn="just">
              <a:buNone/>
            </a:pPr>
            <a:endParaRPr lang="en-US" sz="900" dirty="0">
              <a:latin typeface="Tahoma" pitchFamily="34" charset="0"/>
              <a:ea typeface="Tahoma" pitchFamily="34" charset="0"/>
              <a:cs typeface="Tahoma" pitchFamily="34" charset="0"/>
            </a:endParaRPr>
          </a:p>
          <a:p>
            <a:pPr marL="0" indent="0" algn="just">
              <a:buNone/>
            </a:pPr>
            <a:r>
              <a:rPr lang="en-US" sz="900" b="1" dirty="0">
                <a:latin typeface="Tahoma" pitchFamily="34" charset="0"/>
                <a:ea typeface="Tahoma" pitchFamily="34" charset="0"/>
                <a:cs typeface="Tahoma" pitchFamily="34" charset="0"/>
              </a:rPr>
              <a:t>First Row: </a:t>
            </a:r>
            <a:r>
              <a:rPr lang="en-US" sz="900" dirty="0">
                <a:latin typeface="Tahoma" pitchFamily="34" charset="0"/>
                <a:ea typeface="Tahoma" pitchFamily="34" charset="0"/>
                <a:cs typeface="Tahoma" pitchFamily="34" charset="0"/>
              </a:rPr>
              <a:t>The first row of the confusion matrix typically represents the actual negative class (e.g., "No" or "0" in binary classification).</a:t>
            </a:r>
          </a:p>
          <a:p>
            <a:pPr marL="0" indent="0" algn="just">
              <a:buNone/>
            </a:pPr>
            <a:endParaRPr lang="en-US" sz="900" dirty="0">
              <a:latin typeface="Tahoma" pitchFamily="34" charset="0"/>
              <a:ea typeface="Tahoma" pitchFamily="34" charset="0"/>
              <a:cs typeface="Tahoma" pitchFamily="34" charset="0"/>
            </a:endParaRPr>
          </a:p>
          <a:p>
            <a:pPr marL="0" indent="0" algn="just">
              <a:buNone/>
            </a:pPr>
            <a:r>
              <a:rPr lang="en-US" sz="900" dirty="0">
                <a:latin typeface="Tahoma" pitchFamily="34" charset="0"/>
                <a:ea typeface="Tahoma" pitchFamily="34" charset="0"/>
                <a:cs typeface="Tahoma" pitchFamily="34" charset="0"/>
              </a:rPr>
              <a:t>The first element (190) represents the number of true negatives </a:t>
            </a:r>
            <a:r>
              <a:rPr lang="en-US" sz="900" b="1" dirty="0">
                <a:latin typeface="Tahoma" pitchFamily="34" charset="0"/>
                <a:ea typeface="Tahoma" pitchFamily="34" charset="0"/>
                <a:cs typeface="Tahoma" pitchFamily="34" charset="0"/>
              </a:rPr>
              <a:t>(TN). </a:t>
            </a:r>
            <a:r>
              <a:rPr lang="en-US" sz="900" dirty="0">
                <a:latin typeface="Tahoma" pitchFamily="34" charset="0"/>
                <a:ea typeface="Tahoma" pitchFamily="34" charset="0"/>
                <a:cs typeface="Tahoma" pitchFamily="34" charset="0"/>
              </a:rPr>
              <a:t>These are instances correctly predicted as the negative class.</a:t>
            </a:r>
          </a:p>
          <a:p>
            <a:pPr marL="0" indent="0" algn="just">
              <a:buNone/>
            </a:pPr>
            <a:r>
              <a:rPr lang="en-US" sz="900" dirty="0">
                <a:latin typeface="Tahoma" pitchFamily="34" charset="0"/>
                <a:ea typeface="Tahoma" pitchFamily="34" charset="0"/>
                <a:cs typeface="Tahoma" pitchFamily="34" charset="0"/>
              </a:rPr>
              <a:t>The second element (183) represents the number of false positives </a:t>
            </a:r>
            <a:r>
              <a:rPr lang="en-US" sz="900" b="1" dirty="0">
                <a:latin typeface="Tahoma" pitchFamily="34" charset="0"/>
                <a:ea typeface="Tahoma" pitchFamily="34" charset="0"/>
                <a:cs typeface="Tahoma" pitchFamily="34" charset="0"/>
              </a:rPr>
              <a:t>(FP)</a:t>
            </a:r>
            <a:r>
              <a:rPr lang="en-US" sz="900" dirty="0">
                <a:latin typeface="Tahoma" pitchFamily="34" charset="0"/>
                <a:ea typeface="Tahoma" pitchFamily="34" charset="0"/>
                <a:cs typeface="Tahoma" pitchFamily="34" charset="0"/>
              </a:rPr>
              <a:t>. These are instances incorrectly predicted as the positive class when they are actually negative</a:t>
            </a:r>
            <a:r>
              <a:rPr lang="en-US" sz="900" dirty="0" smtClean="0">
                <a:latin typeface="Tahoma" pitchFamily="34" charset="0"/>
                <a:ea typeface="Tahoma" pitchFamily="34" charset="0"/>
                <a:cs typeface="Tahoma" pitchFamily="34" charset="0"/>
              </a:rPr>
              <a:t>.</a:t>
            </a:r>
          </a:p>
          <a:p>
            <a:pPr marL="0" indent="0" algn="just">
              <a:buNone/>
            </a:pPr>
            <a:endParaRPr lang="en-US" sz="900" dirty="0">
              <a:latin typeface="Tahoma" pitchFamily="34" charset="0"/>
              <a:ea typeface="Tahoma" pitchFamily="34" charset="0"/>
              <a:cs typeface="Tahoma" pitchFamily="34" charset="0"/>
            </a:endParaRPr>
          </a:p>
          <a:p>
            <a:pPr marL="0" indent="0" algn="just">
              <a:buNone/>
            </a:pPr>
            <a:endParaRPr lang="en-US" sz="900" dirty="0">
              <a:latin typeface="Tahoma" pitchFamily="34" charset="0"/>
              <a:ea typeface="Tahoma" pitchFamily="34" charset="0"/>
              <a:cs typeface="Tahoma" pitchFamily="34" charset="0"/>
            </a:endParaRPr>
          </a:p>
          <a:p>
            <a:pPr marL="0" indent="0" algn="just">
              <a:buNone/>
            </a:pPr>
            <a:endParaRPr lang="en-US" sz="900" dirty="0">
              <a:latin typeface="Tahoma" pitchFamily="34" charset="0"/>
              <a:ea typeface="Tahoma" pitchFamily="34" charset="0"/>
              <a:cs typeface="Tahoma" pitchFamily="34" charset="0"/>
            </a:endParaRPr>
          </a:p>
          <a:p>
            <a:pPr marL="0" indent="0" algn="just">
              <a:buNone/>
            </a:pPr>
            <a:endParaRPr lang="en-US" sz="900" dirty="0">
              <a:latin typeface="Tahoma" pitchFamily="34" charset="0"/>
              <a:ea typeface="Tahoma" pitchFamily="34" charset="0"/>
              <a:cs typeface="Tahoma" pitchFamily="34" charset="0"/>
            </a:endParaRPr>
          </a:p>
          <a:p>
            <a:pPr marL="0" indent="0" algn="just">
              <a:buNone/>
            </a:pPr>
            <a:endParaRPr lang="en-US" sz="900" dirty="0">
              <a:latin typeface="Tahoma" pitchFamily="34" charset="0"/>
              <a:ea typeface="Tahoma" pitchFamily="34" charset="0"/>
              <a:cs typeface="Tahoma" pitchFamily="34" charset="0"/>
            </a:endParaRPr>
          </a:p>
          <a:p>
            <a:pPr marL="0" indent="0" algn="just">
              <a:buNone/>
            </a:pPr>
            <a:endParaRPr lang="en-US" sz="900" dirty="0">
              <a:latin typeface="Tahoma" pitchFamily="34" charset="0"/>
              <a:ea typeface="Tahoma" pitchFamily="34" charset="0"/>
              <a:cs typeface="Tahoma" pitchFamily="34" charset="0"/>
            </a:endParaRPr>
          </a:p>
          <a:p>
            <a:pPr marL="0" indent="0" algn="just">
              <a:buNone/>
            </a:pPr>
            <a:endParaRPr lang="en-US" sz="900" dirty="0">
              <a:latin typeface="Tahoma" pitchFamily="34" charset="0"/>
              <a:ea typeface="Tahoma" pitchFamily="34" charset="0"/>
              <a:cs typeface="Tahoma" pitchFamily="34" charset="0"/>
            </a:endParaRPr>
          </a:p>
          <a:p>
            <a:pPr marL="0" indent="0" algn="just">
              <a:buNone/>
            </a:pPr>
            <a:endParaRPr lang="en-US" sz="900" dirty="0" smtClean="0">
              <a:latin typeface="Tahoma" pitchFamily="34" charset="0"/>
              <a:ea typeface="Tahoma" pitchFamily="34" charset="0"/>
              <a:cs typeface="Tahoma" pitchFamily="34" charset="0"/>
            </a:endParaRPr>
          </a:p>
        </p:txBody>
      </p:sp>
      <p:sp>
        <p:nvSpPr>
          <p:cNvPr id="10" name="Text Placeholder 9"/>
          <p:cNvSpPr>
            <a:spLocks noGrp="1"/>
          </p:cNvSpPr>
          <p:nvPr>
            <p:ph type="body" sz="quarter" idx="3"/>
          </p:nvPr>
        </p:nvSpPr>
        <p:spPr>
          <a:xfrm>
            <a:off x="4716016" y="2132856"/>
            <a:ext cx="4247455" cy="1224136"/>
          </a:xfrm>
        </p:spPr>
        <p:txBody>
          <a:bodyPr>
            <a:noAutofit/>
          </a:bodyPr>
          <a:lstStyle/>
          <a:p>
            <a:r>
              <a:rPr lang="en-US" sz="1000" dirty="0">
                <a:latin typeface="Tahoma" pitchFamily="34" charset="0"/>
                <a:ea typeface="Tahoma" pitchFamily="34" charset="0"/>
                <a:cs typeface="Tahoma" pitchFamily="34" charset="0"/>
              </a:rPr>
              <a:t>Second Row: </a:t>
            </a:r>
            <a:r>
              <a:rPr lang="en-US" sz="1000" b="0" dirty="0">
                <a:latin typeface="Tahoma" pitchFamily="34" charset="0"/>
                <a:ea typeface="Tahoma" pitchFamily="34" charset="0"/>
                <a:cs typeface="Tahoma" pitchFamily="34" charset="0"/>
              </a:rPr>
              <a:t>The second row represents the actual positive class (e.g., "Yes" or "1" in binary classification).</a:t>
            </a:r>
          </a:p>
          <a:p>
            <a:pPr>
              <a:lnSpc>
                <a:spcPct val="170000"/>
              </a:lnSpc>
            </a:pPr>
            <a:endParaRPr lang="en-US" sz="1000" b="0" dirty="0">
              <a:latin typeface="Tahoma" pitchFamily="34" charset="0"/>
              <a:ea typeface="Tahoma" pitchFamily="34" charset="0"/>
              <a:cs typeface="Tahoma" pitchFamily="34" charset="0"/>
            </a:endParaRPr>
          </a:p>
          <a:p>
            <a:r>
              <a:rPr lang="en-US" sz="1000" b="0" dirty="0">
                <a:latin typeface="Tahoma" pitchFamily="34" charset="0"/>
                <a:ea typeface="Tahoma" pitchFamily="34" charset="0"/>
                <a:cs typeface="Tahoma" pitchFamily="34" charset="0"/>
              </a:rPr>
              <a:t>The first element (187) represents the number of false negatives (</a:t>
            </a:r>
            <a:r>
              <a:rPr lang="en-US" sz="1000" dirty="0">
                <a:latin typeface="Tahoma" pitchFamily="34" charset="0"/>
                <a:ea typeface="Tahoma" pitchFamily="34" charset="0"/>
                <a:cs typeface="Tahoma" pitchFamily="34" charset="0"/>
              </a:rPr>
              <a:t>FN</a:t>
            </a:r>
            <a:r>
              <a:rPr lang="en-US" sz="1000" b="0" dirty="0">
                <a:latin typeface="Tahoma" pitchFamily="34" charset="0"/>
                <a:ea typeface="Tahoma" pitchFamily="34" charset="0"/>
                <a:cs typeface="Tahoma" pitchFamily="34" charset="0"/>
              </a:rPr>
              <a:t>). These are instances incorrectly predicted as the negative class when they are actually positive.</a:t>
            </a:r>
          </a:p>
          <a:p>
            <a:r>
              <a:rPr lang="en-US" sz="1000" b="0" dirty="0">
                <a:latin typeface="Tahoma" pitchFamily="34" charset="0"/>
                <a:ea typeface="Tahoma" pitchFamily="34" charset="0"/>
                <a:cs typeface="Tahoma" pitchFamily="34" charset="0"/>
              </a:rPr>
              <a:t>The second element (849) represents the number of true positives </a:t>
            </a:r>
            <a:r>
              <a:rPr lang="en-US" sz="1000" dirty="0">
                <a:latin typeface="Tahoma" pitchFamily="34" charset="0"/>
                <a:ea typeface="Tahoma" pitchFamily="34" charset="0"/>
                <a:cs typeface="Tahoma" pitchFamily="34" charset="0"/>
              </a:rPr>
              <a:t>(TP</a:t>
            </a:r>
            <a:r>
              <a:rPr lang="en-US" sz="1000" b="0" dirty="0">
                <a:latin typeface="Tahoma" pitchFamily="34" charset="0"/>
                <a:ea typeface="Tahoma" pitchFamily="34" charset="0"/>
                <a:cs typeface="Tahoma" pitchFamily="34" charset="0"/>
              </a:rPr>
              <a:t>). These are instances correctly predicted as the positive class.</a:t>
            </a:r>
          </a:p>
          <a:p>
            <a:r>
              <a:rPr lang="en-US" sz="1000" b="0" dirty="0">
                <a:latin typeface="Tahoma" pitchFamily="34" charset="0"/>
                <a:ea typeface="Tahoma" pitchFamily="34" charset="0"/>
                <a:cs typeface="Tahoma" pitchFamily="34" charset="0"/>
              </a:rPr>
              <a:t>In summary, the Decision Tree classifier has reasonable performance with good precision, recall, and F1-score, suggesting that it performs well at classifying the positive class. However, the AUC-ROC indicates only a moderate level of discrimination ability. </a:t>
            </a:r>
            <a:endParaRPr lang="en-US" sz="1000" dirty="0"/>
          </a:p>
        </p:txBody>
      </p:sp>
      <p:pic>
        <p:nvPicPr>
          <p:cNvPr id="3077" name="Picture 5"/>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716016" y="3638810"/>
            <a:ext cx="4041775" cy="32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7674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SUPPORT VECTOR MACHINE</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Content Placeholder 2"/>
          <p:cNvSpPr>
            <a:spLocks noGrp="1"/>
          </p:cNvSpPr>
          <p:nvPr>
            <p:ph sz="half" idx="2"/>
          </p:nvPr>
        </p:nvSpPr>
        <p:spPr>
          <a:xfrm>
            <a:off x="323528" y="1340768"/>
            <a:ext cx="4040188" cy="5328592"/>
          </a:xfrm>
        </p:spPr>
        <p:txBody>
          <a:bodyPr>
            <a:noAutofit/>
          </a:bodyPr>
          <a:lstStyle/>
          <a:p>
            <a:pPr marL="0" indent="0" algn="just">
              <a:buNone/>
            </a:pPr>
            <a:r>
              <a:rPr lang="en-US" sz="900" b="1" dirty="0" smtClean="0">
                <a:latin typeface="Tahoma" pitchFamily="34" charset="0"/>
                <a:ea typeface="Tahoma" pitchFamily="34" charset="0"/>
                <a:cs typeface="Tahoma" pitchFamily="34" charset="0"/>
              </a:rPr>
              <a:t>Accuracy</a:t>
            </a:r>
            <a:r>
              <a:rPr lang="en-US" sz="900" b="1" dirty="0">
                <a:latin typeface="Tahoma" pitchFamily="34" charset="0"/>
                <a:ea typeface="Tahoma" pitchFamily="34" charset="0"/>
                <a:cs typeface="Tahoma" pitchFamily="34" charset="0"/>
              </a:rPr>
              <a:t>: 0.7352732434350603</a:t>
            </a:r>
          </a:p>
          <a:p>
            <a:pPr marL="0" indent="0" algn="just">
              <a:buNone/>
            </a:pPr>
            <a:r>
              <a:rPr lang="en-US" sz="900" b="1" dirty="0">
                <a:latin typeface="Tahoma" pitchFamily="34" charset="0"/>
                <a:ea typeface="Tahoma" pitchFamily="34" charset="0"/>
                <a:cs typeface="Tahoma" pitchFamily="34" charset="0"/>
              </a:rPr>
              <a:t>Precision: 0.7352732434350603</a:t>
            </a:r>
          </a:p>
          <a:p>
            <a:pPr marL="0" indent="0" algn="just">
              <a:buNone/>
            </a:pPr>
            <a:r>
              <a:rPr lang="en-US" sz="900" b="1" dirty="0">
                <a:latin typeface="Tahoma" pitchFamily="34" charset="0"/>
                <a:ea typeface="Tahoma" pitchFamily="34" charset="0"/>
                <a:cs typeface="Tahoma" pitchFamily="34" charset="0"/>
              </a:rPr>
              <a:t>Recall: 1.0</a:t>
            </a:r>
          </a:p>
          <a:p>
            <a:pPr marL="0" indent="0" algn="just">
              <a:buNone/>
            </a:pPr>
            <a:r>
              <a:rPr lang="en-US" sz="900" b="1" dirty="0">
                <a:latin typeface="Tahoma" pitchFamily="34" charset="0"/>
                <a:ea typeface="Tahoma" pitchFamily="34" charset="0"/>
                <a:cs typeface="Tahoma" pitchFamily="34" charset="0"/>
              </a:rPr>
              <a:t>F1-score: 0.847443762781186</a:t>
            </a:r>
          </a:p>
          <a:p>
            <a:pPr marL="0" indent="0" algn="just">
              <a:buNone/>
            </a:pPr>
            <a:r>
              <a:rPr lang="en-US" sz="900" b="1" dirty="0">
                <a:latin typeface="Tahoma" pitchFamily="34" charset="0"/>
                <a:ea typeface="Tahoma" pitchFamily="34" charset="0"/>
                <a:cs typeface="Tahoma" pitchFamily="34" charset="0"/>
              </a:rPr>
              <a:t>AUC-ROC: </a:t>
            </a:r>
            <a:r>
              <a:rPr lang="en-US" sz="900" b="1" dirty="0" smtClean="0">
                <a:latin typeface="Tahoma" pitchFamily="34" charset="0"/>
                <a:ea typeface="Tahoma" pitchFamily="34" charset="0"/>
                <a:cs typeface="Tahoma" pitchFamily="34" charset="0"/>
              </a:rPr>
              <a:t>0.5</a:t>
            </a:r>
          </a:p>
          <a:p>
            <a:pPr marL="228600" indent="-228600" algn="just">
              <a:buAutoNum type="arabicPeriod"/>
            </a:pPr>
            <a:r>
              <a:rPr lang="en-US" sz="900" b="1" dirty="0" smtClean="0">
                <a:latin typeface="Tahoma" pitchFamily="34" charset="0"/>
                <a:ea typeface="Tahoma" pitchFamily="34" charset="0"/>
                <a:cs typeface="Tahoma" pitchFamily="34" charset="0"/>
              </a:rPr>
              <a:t>Accuracy</a:t>
            </a:r>
            <a:r>
              <a:rPr lang="en-US" sz="900" b="1" dirty="0">
                <a:latin typeface="Tahoma" pitchFamily="34" charset="0"/>
                <a:ea typeface="Tahoma" pitchFamily="34" charset="0"/>
                <a:cs typeface="Tahoma" pitchFamily="34" charset="0"/>
              </a:rPr>
              <a:t>: </a:t>
            </a:r>
            <a:r>
              <a:rPr lang="en-US" sz="900" dirty="0" smtClean="0">
                <a:latin typeface="Tahoma" pitchFamily="34" charset="0"/>
                <a:ea typeface="Tahoma" pitchFamily="34" charset="0"/>
                <a:cs typeface="Tahoma" pitchFamily="34" charset="0"/>
              </a:rPr>
              <a:t>0.7352732434350603This </a:t>
            </a:r>
            <a:r>
              <a:rPr lang="en-US" sz="900" dirty="0">
                <a:latin typeface="Tahoma" pitchFamily="34" charset="0"/>
                <a:ea typeface="Tahoma" pitchFamily="34" charset="0"/>
                <a:cs typeface="Tahoma" pitchFamily="34" charset="0"/>
              </a:rPr>
              <a:t>represents the overall accuracy of the model, which is the ratio of correctly predicted instances to the total number of </a:t>
            </a:r>
            <a:r>
              <a:rPr lang="en-US" sz="900" dirty="0" smtClean="0">
                <a:latin typeface="Tahoma" pitchFamily="34" charset="0"/>
                <a:ea typeface="Tahoma" pitchFamily="34" charset="0"/>
                <a:cs typeface="Tahoma" pitchFamily="34" charset="0"/>
              </a:rPr>
              <a:t>instances. </a:t>
            </a:r>
          </a:p>
          <a:p>
            <a:pPr marL="228600" indent="-228600" algn="just">
              <a:buAutoNum type="arabicPeriod"/>
            </a:pPr>
            <a:r>
              <a:rPr lang="en-US" sz="900" b="1" dirty="0" smtClean="0">
                <a:latin typeface="Tahoma" pitchFamily="34" charset="0"/>
                <a:ea typeface="Tahoma" pitchFamily="34" charset="0"/>
                <a:cs typeface="Tahoma" pitchFamily="34" charset="0"/>
              </a:rPr>
              <a:t>Precision</a:t>
            </a:r>
            <a:r>
              <a:rPr lang="en-US" sz="900" b="1" dirty="0">
                <a:latin typeface="Tahoma" pitchFamily="34" charset="0"/>
                <a:ea typeface="Tahoma" pitchFamily="34" charset="0"/>
                <a:cs typeface="Tahoma" pitchFamily="34" charset="0"/>
              </a:rPr>
              <a:t>: </a:t>
            </a:r>
            <a:r>
              <a:rPr lang="en-US" sz="900" dirty="0">
                <a:latin typeface="Tahoma" pitchFamily="34" charset="0"/>
                <a:ea typeface="Tahoma" pitchFamily="34" charset="0"/>
                <a:cs typeface="Tahoma" pitchFamily="34" charset="0"/>
              </a:rPr>
              <a:t>The precision is approximately 73.33%. Precision is a measure of the model's ability to correctly predict "Yes" churn when it makes a positive prediction. In this case, about 73.33% of the positive predictions ("Yes" churn) are correct.</a:t>
            </a:r>
          </a:p>
          <a:p>
            <a:pPr marL="228600" indent="-228600" algn="just">
              <a:buAutoNum type="arabicPeriod"/>
            </a:pPr>
            <a:endParaRPr lang="en-US" sz="900" dirty="0">
              <a:latin typeface="Tahoma" pitchFamily="34" charset="0"/>
              <a:ea typeface="Tahoma" pitchFamily="34" charset="0"/>
              <a:cs typeface="Tahoma" pitchFamily="34" charset="0"/>
            </a:endParaRPr>
          </a:p>
          <a:p>
            <a:pPr marL="228600" indent="-228600" algn="just">
              <a:buAutoNum type="arabicPeriod"/>
            </a:pPr>
            <a:r>
              <a:rPr lang="en-US" sz="900" b="1" dirty="0">
                <a:latin typeface="Tahoma" pitchFamily="34" charset="0"/>
                <a:ea typeface="Tahoma" pitchFamily="34" charset="0"/>
                <a:cs typeface="Tahoma" pitchFamily="34" charset="0"/>
              </a:rPr>
              <a:t>Recall: </a:t>
            </a:r>
            <a:r>
              <a:rPr lang="en-US" sz="900" dirty="0">
                <a:latin typeface="Tahoma" pitchFamily="34" charset="0"/>
                <a:ea typeface="Tahoma" pitchFamily="34" charset="0"/>
                <a:cs typeface="Tahoma" pitchFamily="34" charset="0"/>
              </a:rPr>
              <a:t>The recall is approximately 100%. Recall measures the model's ability to correctly identify all actual "Yes" churn </a:t>
            </a:r>
            <a:r>
              <a:rPr lang="en-US" sz="900" dirty="0" smtClean="0">
                <a:latin typeface="Tahoma" pitchFamily="34" charset="0"/>
                <a:ea typeface="Tahoma" pitchFamily="34" charset="0"/>
                <a:cs typeface="Tahoma" pitchFamily="34" charset="0"/>
              </a:rPr>
              <a:t>instances. </a:t>
            </a:r>
            <a:r>
              <a:rPr lang="en-US" sz="900" dirty="0">
                <a:latin typeface="Tahoma" pitchFamily="34" charset="0"/>
                <a:ea typeface="Tahoma" pitchFamily="34" charset="0"/>
                <a:cs typeface="Tahoma" pitchFamily="34" charset="0"/>
              </a:rPr>
              <a:t>However, this high recall comes at the cost of precision, which is lower.</a:t>
            </a:r>
          </a:p>
          <a:p>
            <a:pPr marL="228600" indent="-228600" algn="just">
              <a:buAutoNum type="arabicPeriod"/>
            </a:pPr>
            <a:endParaRPr lang="en-US" sz="900" b="1" dirty="0">
              <a:latin typeface="Tahoma" pitchFamily="34" charset="0"/>
              <a:ea typeface="Tahoma" pitchFamily="34" charset="0"/>
              <a:cs typeface="Tahoma" pitchFamily="34" charset="0"/>
            </a:endParaRPr>
          </a:p>
          <a:p>
            <a:pPr marL="228600" indent="-228600" algn="just">
              <a:buAutoNum type="arabicPeriod"/>
            </a:pPr>
            <a:r>
              <a:rPr lang="en-US" sz="900" b="1" dirty="0">
                <a:latin typeface="Tahoma" pitchFamily="34" charset="0"/>
                <a:ea typeface="Tahoma" pitchFamily="34" charset="0"/>
                <a:cs typeface="Tahoma" pitchFamily="34" charset="0"/>
              </a:rPr>
              <a:t>F1-score: </a:t>
            </a:r>
            <a:r>
              <a:rPr lang="en-US" sz="900" dirty="0">
                <a:latin typeface="Tahoma" pitchFamily="34" charset="0"/>
                <a:ea typeface="Tahoma" pitchFamily="34" charset="0"/>
                <a:cs typeface="Tahoma" pitchFamily="34" charset="0"/>
              </a:rPr>
              <a:t>The F1-score is approximately 84.62%. </a:t>
            </a:r>
            <a:endParaRPr lang="en-US" sz="900" dirty="0" smtClean="0">
              <a:latin typeface="Tahoma" pitchFamily="34" charset="0"/>
              <a:ea typeface="Tahoma" pitchFamily="34" charset="0"/>
              <a:cs typeface="Tahoma" pitchFamily="34" charset="0"/>
            </a:endParaRPr>
          </a:p>
          <a:p>
            <a:pPr marL="228600" indent="-228600" algn="just">
              <a:buAutoNum type="arabicPeriod"/>
            </a:pPr>
            <a:endParaRPr lang="en-US" sz="900" b="1" dirty="0">
              <a:latin typeface="Tahoma" pitchFamily="34" charset="0"/>
              <a:ea typeface="Tahoma" pitchFamily="34" charset="0"/>
              <a:cs typeface="Tahoma" pitchFamily="34" charset="0"/>
            </a:endParaRPr>
          </a:p>
          <a:p>
            <a:pPr marL="228600" indent="-228600" algn="just">
              <a:buAutoNum type="arabicPeriod"/>
            </a:pPr>
            <a:r>
              <a:rPr lang="en-US" sz="900" b="1" dirty="0" smtClean="0">
                <a:latin typeface="Tahoma" pitchFamily="34" charset="0"/>
                <a:ea typeface="Tahoma" pitchFamily="34" charset="0"/>
                <a:cs typeface="Tahoma" pitchFamily="34" charset="0"/>
              </a:rPr>
              <a:t>AUC-ROC</a:t>
            </a:r>
            <a:r>
              <a:rPr lang="en-US" sz="900" b="1" dirty="0">
                <a:latin typeface="Tahoma" pitchFamily="34" charset="0"/>
                <a:ea typeface="Tahoma" pitchFamily="34" charset="0"/>
                <a:cs typeface="Tahoma" pitchFamily="34" charset="0"/>
              </a:rPr>
              <a:t>: </a:t>
            </a:r>
            <a:r>
              <a:rPr lang="en-US" sz="900" dirty="0">
                <a:latin typeface="Tahoma" pitchFamily="34" charset="0"/>
                <a:ea typeface="Tahoma" pitchFamily="34" charset="0"/>
                <a:cs typeface="Tahoma" pitchFamily="34" charset="0"/>
              </a:rPr>
              <a:t>The area under the ROC curve (AUC-ROC) is approximately 0.5. </a:t>
            </a:r>
          </a:p>
          <a:p>
            <a:pPr marL="228600" indent="-228600" algn="just">
              <a:buAutoNum type="arabicPeriod"/>
            </a:pPr>
            <a:endParaRPr lang="en-US" sz="900" b="1" dirty="0">
              <a:latin typeface="Tahoma" pitchFamily="34" charset="0"/>
              <a:ea typeface="Tahoma" pitchFamily="34" charset="0"/>
              <a:cs typeface="Tahoma" pitchFamily="34" charset="0"/>
            </a:endParaRPr>
          </a:p>
          <a:p>
            <a:pPr marL="0" indent="0" algn="just">
              <a:buNone/>
            </a:pPr>
            <a:r>
              <a:rPr lang="en-US" sz="900" b="1" dirty="0">
                <a:latin typeface="Tahoma" pitchFamily="34" charset="0"/>
                <a:ea typeface="Tahoma" pitchFamily="34" charset="0"/>
                <a:cs typeface="Tahoma" pitchFamily="34" charset="0"/>
              </a:rPr>
              <a:t>Overall, the SVM model has a high recall, meaning it is good at identifying actual "Yes" churn instances, but the precision is relatively low, indicating a significant number of false positives. The AUC-ROC of 0.5 suggests that the model's ability to discriminate between classes is not better than random guessing. </a:t>
            </a:r>
          </a:p>
          <a:p>
            <a:pPr marL="228600" indent="-228600" algn="just">
              <a:buAutoNum type="arabicPeriod"/>
            </a:pPr>
            <a:endParaRPr lang="en-US" sz="900" b="1" dirty="0">
              <a:latin typeface="Tahoma" pitchFamily="34" charset="0"/>
              <a:ea typeface="Tahoma" pitchFamily="34" charset="0"/>
              <a:cs typeface="Tahoma" pitchFamily="34" charset="0"/>
            </a:endParaRPr>
          </a:p>
          <a:p>
            <a:pPr marL="228600" indent="-228600" algn="just">
              <a:buAutoNum type="arabicPeriod"/>
            </a:pPr>
            <a:endParaRPr lang="en-US" sz="900" b="1" dirty="0">
              <a:latin typeface="Tahoma" pitchFamily="34" charset="0"/>
              <a:ea typeface="Tahoma" pitchFamily="34" charset="0"/>
              <a:cs typeface="Tahoma" pitchFamily="34" charset="0"/>
            </a:endParaRPr>
          </a:p>
        </p:txBody>
      </p:sp>
      <p:pic>
        <p:nvPicPr>
          <p:cNvPr id="4099"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538550"/>
            <a:ext cx="4041775" cy="32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033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SUPPORT VECTOR MACHINE</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Content Placeholder 3"/>
          <p:cNvSpPr>
            <a:spLocks noGrp="1"/>
          </p:cNvSpPr>
          <p:nvPr>
            <p:ph sz="quarter" idx="4294967295"/>
          </p:nvPr>
        </p:nvSpPr>
        <p:spPr>
          <a:xfrm>
            <a:off x="611560" y="1268760"/>
            <a:ext cx="7920880" cy="2880320"/>
          </a:xfrm>
        </p:spPr>
        <p:txBody>
          <a:bodyPr>
            <a:noAutofit/>
          </a:bodyPr>
          <a:lstStyle/>
          <a:p>
            <a:pPr marL="0" indent="0" algn="just">
              <a:buNone/>
            </a:pPr>
            <a:r>
              <a:rPr lang="en-US" sz="1000" dirty="0">
                <a:latin typeface="Tahoma" pitchFamily="34" charset="0"/>
                <a:ea typeface="Tahoma" pitchFamily="34" charset="0"/>
                <a:cs typeface="Tahoma" pitchFamily="34" charset="0"/>
              </a:rPr>
              <a:t>The first row represents the actual "No Churn" class, and the second row represents the actual "Churn" class.</a:t>
            </a:r>
          </a:p>
          <a:p>
            <a:pPr marL="0" indent="0" algn="just">
              <a:buNone/>
            </a:pPr>
            <a:endParaRPr lang="en-US" sz="1000" b="1" dirty="0">
              <a:latin typeface="Tahoma" pitchFamily="34" charset="0"/>
              <a:ea typeface="Tahoma" pitchFamily="34" charset="0"/>
              <a:cs typeface="Tahoma" pitchFamily="34" charset="0"/>
            </a:endParaRPr>
          </a:p>
          <a:p>
            <a:pPr marL="0" indent="0" algn="just">
              <a:buNone/>
            </a:pPr>
            <a:r>
              <a:rPr lang="en-US" sz="1000" dirty="0">
                <a:latin typeface="Tahoma" pitchFamily="34" charset="0"/>
                <a:ea typeface="Tahoma" pitchFamily="34" charset="0"/>
                <a:cs typeface="Tahoma" pitchFamily="34" charset="0"/>
              </a:rPr>
              <a:t>The first column (0) in both rows represents the predicted instances for the "No Churn" class, while the second column (373) in the first row and the second column (1036) in the second row represent the predicted instances for the "Churn" class</a:t>
            </a:r>
            <a:r>
              <a:rPr lang="en-US" sz="1000" dirty="0" smtClean="0">
                <a:latin typeface="Tahoma" pitchFamily="34" charset="0"/>
                <a:ea typeface="Tahoma" pitchFamily="34" charset="0"/>
                <a:cs typeface="Tahoma" pitchFamily="34" charset="0"/>
              </a:rPr>
              <a:t>.</a:t>
            </a:r>
          </a:p>
          <a:p>
            <a:pPr marL="0" indent="0" algn="just">
              <a:buNone/>
            </a:pPr>
            <a:endParaRPr lang="en-US" sz="1000" dirty="0" smtClean="0">
              <a:latin typeface="Tahoma" pitchFamily="34" charset="0"/>
              <a:ea typeface="Tahoma" pitchFamily="34" charset="0"/>
              <a:cs typeface="Tahoma" pitchFamily="34" charset="0"/>
            </a:endParaRPr>
          </a:p>
          <a:p>
            <a:pPr marL="0" indent="0" algn="just">
              <a:buNone/>
            </a:pPr>
            <a:r>
              <a:rPr lang="en-US" sz="1000" dirty="0" smtClean="0">
                <a:latin typeface="Tahoma" pitchFamily="34" charset="0"/>
                <a:ea typeface="Tahoma" pitchFamily="34" charset="0"/>
                <a:cs typeface="Tahoma" pitchFamily="34" charset="0"/>
              </a:rPr>
              <a:t>In </a:t>
            </a:r>
            <a:r>
              <a:rPr lang="en-US" sz="1000" dirty="0" err="1" smtClean="0">
                <a:latin typeface="Tahoma" pitchFamily="34" charset="0"/>
                <a:ea typeface="Tahoma" pitchFamily="34" charset="0"/>
                <a:cs typeface="Tahoma" pitchFamily="34" charset="0"/>
              </a:rPr>
              <a:t>otherwords</a:t>
            </a:r>
            <a:r>
              <a:rPr lang="en-US" sz="1000" dirty="0" smtClean="0">
                <a:latin typeface="Tahoma" pitchFamily="34" charset="0"/>
                <a:ea typeface="Tahoma" pitchFamily="34" charset="0"/>
                <a:cs typeface="Tahoma" pitchFamily="34" charset="0"/>
              </a:rPr>
              <a:t>,</a:t>
            </a:r>
          </a:p>
          <a:p>
            <a:pPr marL="0" indent="0" algn="just">
              <a:buNone/>
            </a:pPr>
            <a:endParaRPr lang="en-US" sz="1000" dirty="0">
              <a:latin typeface="Tahoma" pitchFamily="34" charset="0"/>
              <a:ea typeface="Tahoma" pitchFamily="34" charset="0"/>
              <a:cs typeface="Tahoma" pitchFamily="34" charset="0"/>
            </a:endParaRPr>
          </a:p>
          <a:p>
            <a:pPr marL="0" indent="0" algn="just">
              <a:buNone/>
            </a:pPr>
            <a:r>
              <a:rPr lang="en-US" sz="1000" b="1" dirty="0">
                <a:latin typeface="Tahoma" pitchFamily="34" charset="0"/>
                <a:ea typeface="Tahoma" pitchFamily="34" charset="0"/>
                <a:cs typeface="Tahoma" pitchFamily="34" charset="0"/>
              </a:rPr>
              <a:t>True Negatives (TN) </a:t>
            </a:r>
            <a:r>
              <a:rPr lang="en-US" sz="1000" dirty="0">
                <a:latin typeface="Tahoma" pitchFamily="34" charset="0"/>
                <a:ea typeface="Tahoma" pitchFamily="34" charset="0"/>
                <a:cs typeface="Tahoma" pitchFamily="34" charset="0"/>
              </a:rPr>
              <a:t>are 0, indicating that the model did not correctly classify any instances as "No Churn."</a:t>
            </a:r>
          </a:p>
          <a:p>
            <a:pPr marL="0" indent="0" algn="just">
              <a:buNone/>
            </a:pPr>
            <a:r>
              <a:rPr lang="en-US" sz="1000" b="1" dirty="0">
                <a:latin typeface="Tahoma" pitchFamily="34" charset="0"/>
                <a:ea typeface="Tahoma" pitchFamily="34" charset="0"/>
                <a:cs typeface="Tahoma" pitchFamily="34" charset="0"/>
              </a:rPr>
              <a:t>True Positives (TP) </a:t>
            </a:r>
            <a:r>
              <a:rPr lang="en-US" sz="1000" dirty="0">
                <a:latin typeface="Tahoma" pitchFamily="34" charset="0"/>
                <a:ea typeface="Tahoma" pitchFamily="34" charset="0"/>
                <a:cs typeface="Tahoma" pitchFamily="34" charset="0"/>
              </a:rPr>
              <a:t>are also 0, indicating that the model did not correctly classify any instances as "Churn."</a:t>
            </a:r>
          </a:p>
          <a:p>
            <a:pPr marL="0" indent="0" algn="just">
              <a:buNone/>
            </a:pPr>
            <a:r>
              <a:rPr lang="en-US" sz="1000" b="1" dirty="0">
                <a:latin typeface="Tahoma" pitchFamily="34" charset="0"/>
                <a:ea typeface="Tahoma" pitchFamily="34" charset="0"/>
                <a:cs typeface="Tahoma" pitchFamily="34" charset="0"/>
              </a:rPr>
              <a:t>False Negatives (FN) </a:t>
            </a:r>
            <a:r>
              <a:rPr lang="en-US" sz="1000" dirty="0">
                <a:latin typeface="Tahoma" pitchFamily="34" charset="0"/>
                <a:ea typeface="Tahoma" pitchFamily="34" charset="0"/>
                <a:cs typeface="Tahoma" pitchFamily="34" charset="0"/>
              </a:rPr>
              <a:t>are 373, indicating that 373 instances were falsely predicted as "No Churn."</a:t>
            </a:r>
          </a:p>
          <a:p>
            <a:pPr marL="0" indent="0" algn="just">
              <a:buNone/>
            </a:pPr>
            <a:r>
              <a:rPr lang="en-US" sz="1000" b="1" dirty="0">
                <a:latin typeface="Tahoma" pitchFamily="34" charset="0"/>
                <a:ea typeface="Tahoma" pitchFamily="34" charset="0"/>
                <a:cs typeface="Tahoma" pitchFamily="34" charset="0"/>
              </a:rPr>
              <a:t>False Positives (FP) </a:t>
            </a:r>
            <a:r>
              <a:rPr lang="en-US" sz="1000" dirty="0">
                <a:latin typeface="Tahoma" pitchFamily="34" charset="0"/>
                <a:ea typeface="Tahoma" pitchFamily="34" charset="0"/>
                <a:cs typeface="Tahoma" pitchFamily="34" charset="0"/>
              </a:rPr>
              <a:t>are 1036, indicating that 1036 instances were falsely predicted as "Churn."</a:t>
            </a:r>
          </a:p>
          <a:p>
            <a:pPr marL="0" indent="0" algn="just">
              <a:buNone/>
            </a:pPr>
            <a:endParaRPr lang="en-US" sz="1000" b="1" dirty="0" smtClean="0">
              <a:latin typeface="Tahoma" pitchFamily="34" charset="0"/>
              <a:ea typeface="Tahoma" pitchFamily="34" charset="0"/>
              <a:cs typeface="Tahoma" pitchFamily="34" charset="0"/>
            </a:endParaRPr>
          </a:p>
          <a:p>
            <a:pPr marL="0" indent="0" algn="just">
              <a:buNone/>
            </a:pPr>
            <a:r>
              <a:rPr lang="en-US" sz="1000" b="1" dirty="0" smtClean="0">
                <a:latin typeface="Tahoma" pitchFamily="34" charset="0"/>
                <a:ea typeface="Tahoma" pitchFamily="34" charset="0"/>
                <a:cs typeface="Tahoma" pitchFamily="34" charset="0"/>
              </a:rPr>
              <a:t>In summary,</a:t>
            </a:r>
            <a:endParaRPr lang="en-US" sz="1000" b="1" dirty="0">
              <a:latin typeface="Tahoma" pitchFamily="34" charset="0"/>
              <a:ea typeface="Tahoma" pitchFamily="34" charset="0"/>
              <a:cs typeface="Tahoma" pitchFamily="34" charset="0"/>
            </a:endParaRPr>
          </a:p>
          <a:p>
            <a:pPr marL="0" indent="0" algn="just">
              <a:buNone/>
            </a:pPr>
            <a:r>
              <a:rPr lang="en-US" sz="1000" dirty="0">
                <a:latin typeface="Tahoma" pitchFamily="34" charset="0"/>
                <a:ea typeface="Tahoma" pitchFamily="34" charset="0"/>
                <a:cs typeface="Tahoma" pitchFamily="34" charset="0"/>
              </a:rPr>
              <a:t>Overall, these results suggest that the SVM model is not effectively distinguishing between the classes, and the AUC-ROC score indicates that the model's performance is no better than random guessing. </a:t>
            </a:r>
            <a:endParaRPr lang="en-US" sz="10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685051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RANDOM FOREST</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Content Placeholder 3"/>
          <p:cNvSpPr>
            <a:spLocks noGrp="1"/>
          </p:cNvSpPr>
          <p:nvPr>
            <p:ph sz="half" idx="1"/>
          </p:nvPr>
        </p:nvSpPr>
        <p:spPr>
          <a:xfrm>
            <a:off x="457200" y="1600200"/>
            <a:ext cx="4038600" cy="4997152"/>
          </a:xfrm>
        </p:spPr>
        <p:txBody>
          <a:bodyPr>
            <a:noAutofit/>
          </a:bodyPr>
          <a:lstStyle/>
          <a:p>
            <a:pPr marL="0" indent="0" algn="just">
              <a:buNone/>
            </a:pPr>
            <a:r>
              <a:rPr lang="en-US" sz="1000" b="1" dirty="0" smtClean="0">
                <a:latin typeface="Tahoma" pitchFamily="34" charset="0"/>
                <a:ea typeface="Tahoma" pitchFamily="34" charset="0"/>
                <a:cs typeface="Tahoma" pitchFamily="34" charset="0"/>
              </a:rPr>
              <a:t>Accuracy</a:t>
            </a:r>
            <a:r>
              <a:rPr lang="en-US" sz="1000" b="1" dirty="0">
                <a:latin typeface="Tahoma" pitchFamily="34" charset="0"/>
                <a:ea typeface="Tahoma" pitchFamily="34" charset="0"/>
                <a:cs typeface="Tahoma" pitchFamily="34" charset="0"/>
              </a:rPr>
              <a:t>: 0.7863733144073811</a:t>
            </a:r>
          </a:p>
          <a:p>
            <a:pPr marL="0" indent="0" algn="just">
              <a:buNone/>
            </a:pPr>
            <a:r>
              <a:rPr lang="en-US" sz="1000" b="1" dirty="0">
                <a:latin typeface="Tahoma" pitchFamily="34" charset="0"/>
                <a:ea typeface="Tahoma" pitchFamily="34" charset="0"/>
                <a:cs typeface="Tahoma" pitchFamily="34" charset="0"/>
              </a:rPr>
              <a:t>Precision: 0.8266666666666667</a:t>
            </a:r>
          </a:p>
          <a:p>
            <a:pPr marL="0" indent="0" algn="just">
              <a:buNone/>
            </a:pPr>
            <a:r>
              <a:rPr lang="en-US" sz="1000" b="1" dirty="0">
                <a:latin typeface="Tahoma" pitchFamily="34" charset="0"/>
                <a:ea typeface="Tahoma" pitchFamily="34" charset="0"/>
                <a:cs typeface="Tahoma" pitchFamily="34" charset="0"/>
              </a:rPr>
              <a:t>Recall: 0.8976833976833977</a:t>
            </a:r>
          </a:p>
          <a:p>
            <a:pPr marL="0" indent="0" algn="just">
              <a:buNone/>
            </a:pPr>
            <a:r>
              <a:rPr lang="en-US" sz="1000" b="1" dirty="0">
                <a:latin typeface="Tahoma" pitchFamily="34" charset="0"/>
                <a:ea typeface="Tahoma" pitchFamily="34" charset="0"/>
                <a:cs typeface="Tahoma" pitchFamily="34" charset="0"/>
              </a:rPr>
              <a:t>F1-score: 0.8607126330402591</a:t>
            </a:r>
          </a:p>
          <a:p>
            <a:pPr marL="0" indent="0" algn="just">
              <a:buNone/>
            </a:pPr>
            <a:r>
              <a:rPr lang="en-US" sz="1000" b="1" dirty="0">
                <a:latin typeface="Tahoma" pitchFamily="34" charset="0"/>
                <a:ea typeface="Tahoma" pitchFamily="34" charset="0"/>
                <a:cs typeface="Tahoma" pitchFamily="34" charset="0"/>
              </a:rPr>
              <a:t>AUC-ROC: 0.6874475969650231</a:t>
            </a:r>
          </a:p>
          <a:p>
            <a:pPr marL="228600" indent="-228600" algn="just">
              <a:buAutoNum type="arabicPeriod"/>
            </a:pPr>
            <a:r>
              <a:rPr lang="en-US" sz="1000" b="1" dirty="0" smtClean="0">
                <a:latin typeface="Tahoma" pitchFamily="34" charset="0"/>
                <a:ea typeface="Tahoma" pitchFamily="34" charset="0"/>
                <a:cs typeface="Tahoma" pitchFamily="34" charset="0"/>
              </a:rPr>
              <a:t>Accuracy: </a:t>
            </a:r>
            <a:r>
              <a:rPr lang="en-US" sz="1000" dirty="0">
                <a:latin typeface="Tahoma" pitchFamily="34" charset="0"/>
                <a:ea typeface="Tahoma" pitchFamily="34" charset="0"/>
                <a:cs typeface="Tahoma" pitchFamily="34" charset="0"/>
              </a:rPr>
              <a:t>The model has an accuracy of approximately 78.64</a:t>
            </a:r>
            <a:r>
              <a:rPr lang="en-US" sz="1000" dirty="0" smtClean="0">
                <a:latin typeface="Tahoma" pitchFamily="34" charset="0"/>
                <a:ea typeface="Tahoma" pitchFamily="34" charset="0"/>
                <a:cs typeface="Tahoma" pitchFamily="34" charset="0"/>
              </a:rPr>
              <a:t>%.</a:t>
            </a:r>
          </a:p>
          <a:p>
            <a:pPr marL="228600" indent="-228600" algn="just">
              <a:buAutoNum type="arabicPeriod"/>
            </a:pPr>
            <a:r>
              <a:rPr lang="en-US" sz="1000" b="1" dirty="0">
                <a:latin typeface="Tahoma" pitchFamily="34" charset="0"/>
                <a:ea typeface="Tahoma" pitchFamily="34" charset="0"/>
                <a:cs typeface="Tahoma" pitchFamily="34" charset="0"/>
              </a:rPr>
              <a:t>Recall: </a:t>
            </a:r>
            <a:r>
              <a:rPr lang="en-US" sz="1000" dirty="0" smtClean="0">
                <a:latin typeface="Tahoma" pitchFamily="34" charset="0"/>
                <a:ea typeface="Tahoma" pitchFamily="34" charset="0"/>
                <a:cs typeface="Tahoma" pitchFamily="34" charset="0"/>
              </a:rPr>
              <a:t>In </a:t>
            </a:r>
            <a:r>
              <a:rPr lang="en-US" sz="1000" dirty="0">
                <a:latin typeface="Tahoma" pitchFamily="34" charset="0"/>
                <a:ea typeface="Tahoma" pitchFamily="34" charset="0"/>
                <a:cs typeface="Tahoma" pitchFamily="34" charset="0"/>
              </a:rPr>
              <a:t>this case, it's approximately 89.77%, indicating that the model can recall a large proportion of the actual positive instances</a:t>
            </a:r>
            <a:r>
              <a:rPr lang="en-US" sz="1000" dirty="0" smtClean="0">
                <a:latin typeface="Tahoma" pitchFamily="34" charset="0"/>
                <a:ea typeface="Tahoma" pitchFamily="34" charset="0"/>
                <a:cs typeface="Tahoma" pitchFamily="34" charset="0"/>
              </a:rPr>
              <a:t>.</a:t>
            </a:r>
          </a:p>
          <a:p>
            <a:pPr marL="228600" indent="-228600" algn="just">
              <a:buAutoNum type="arabicPeriod"/>
            </a:pPr>
            <a:r>
              <a:rPr lang="en-US" sz="1000" b="1" dirty="0">
                <a:latin typeface="Tahoma" pitchFamily="34" charset="0"/>
                <a:ea typeface="Tahoma" pitchFamily="34" charset="0"/>
                <a:cs typeface="Tahoma" pitchFamily="34" charset="0"/>
              </a:rPr>
              <a:t>Precision: </a:t>
            </a:r>
            <a:r>
              <a:rPr lang="en-US" sz="1000" dirty="0" smtClean="0">
                <a:latin typeface="Tahoma" pitchFamily="34" charset="0"/>
                <a:ea typeface="Tahoma" pitchFamily="34" charset="0"/>
                <a:cs typeface="Tahoma" pitchFamily="34" charset="0"/>
              </a:rPr>
              <a:t>Its </a:t>
            </a:r>
            <a:r>
              <a:rPr lang="en-US" sz="1000" dirty="0">
                <a:latin typeface="Tahoma" pitchFamily="34" charset="0"/>
                <a:ea typeface="Tahoma" pitchFamily="34" charset="0"/>
                <a:cs typeface="Tahoma" pitchFamily="34" charset="0"/>
              </a:rPr>
              <a:t>approximately 82.67%, indicating that most of the positive predictions are correct</a:t>
            </a:r>
            <a:r>
              <a:rPr lang="en-US" sz="1000" dirty="0" smtClean="0">
                <a:latin typeface="Tahoma" pitchFamily="34" charset="0"/>
                <a:ea typeface="Tahoma" pitchFamily="34" charset="0"/>
                <a:cs typeface="Tahoma" pitchFamily="34" charset="0"/>
              </a:rPr>
              <a:t>.</a:t>
            </a:r>
          </a:p>
          <a:p>
            <a:pPr marL="228600" indent="-228600" algn="just">
              <a:buAutoNum type="arabicPeriod"/>
            </a:pPr>
            <a:r>
              <a:rPr lang="en-US" sz="1000" b="1" dirty="0">
                <a:latin typeface="Tahoma" pitchFamily="34" charset="0"/>
                <a:ea typeface="Tahoma" pitchFamily="34" charset="0"/>
                <a:cs typeface="Tahoma" pitchFamily="34" charset="0"/>
              </a:rPr>
              <a:t>F1-score</a:t>
            </a:r>
            <a:r>
              <a:rPr lang="en-US" sz="1000" dirty="0" smtClean="0">
                <a:latin typeface="Tahoma" pitchFamily="34" charset="0"/>
                <a:ea typeface="Tahoma" pitchFamily="34" charset="0"/>
                <a:cs typeface="Tahoma" pitchFamily="34" charset="0"/>
              </a:rPr>
              <a:t>: An </a:t>
            </a:r>
            <a:r>
              <a:rPr lang="en-US" sz="1000" dirty="0">
                <a:latin typeface="Tahoma" pitchFamily="34" charset="0"/>
                <a:ea typeface="Tahoma" pitchFamily="34" charset="0"/>
                <a:cs typeface="Tahoma" pitchFamily="34" charset="0"/>
              </a:rPr>
              <a:t>F1-score of approximately 86.07% indicates a good balance between precision and recall.</a:t>
            </a:r>
          </a:p>
          <a:p>
            <a:pPr marL="228600" indent="-228600" algn="just">
              <a:buAutoNum type="arabicPeriod"/>
            </a:pPr>
            <a:r>
              <a:rPr lang="en-US" sz="1000" b="1" dirty="0">
                <a:latin typeface="Tahoma" pitchFamily="34" charset="0"/>
                <a:ea typeface="Tahoma" pitchFamily="34" charset="0"/>
                <a:cs typeface="Tahoma" pitchFamily="34" charset="0"/>
              </a:rPr>
              <a:t>AUC-ROC: </a:t>
            </a:r>
            <a:r>
              <a:rPr lang="en-US" sz="1000" dirty="0" smtClean="0">
                <a:latin typeface="Tahoma" pitchFamily="34" charset="0"/>
                <a:ea typeface="Tahoma" pitchFamily="34" charset="0"/>
                <a:cs typeface="Tahoma" pitchFamily="34" charset="0"/>
              </a:rPr>
              <a:t>The </a:t>
            </a:r>
            <a:r>
              <a:rPr lang="en-US" sz="1000" dirty="0">
                <a:latin typeface="Tahoma" pitchFamily="34" charset="0"/>
                <a:ea typeface="Tahoma" pitchFamily="34" charset="0"/>
                <a:cs typeface="Tahoma" pitchFamily="34" charset="0"/>
              </a:rPr>
              <a:t>AUC-ROC score is approximately 0.687, which suggests that the model's ability to distinguish between positive and negative instances is better than random chance but may not be highly effective. It indicates a moderate ability to separate the classes</a:t>
            </a:r>
            <a:r>
              <a:rPr lang="en-US" sz="1000" dirty="0" smtClean="0">
                <a:latin typeface="Tahoma" pitchFamily="34" charset="0"/>
                <a:ea typeface="Tahoma" pitchFamily="34" charset="0"/>
                <a:cs typeface="Tahoma" pitchFamily="34" charset="0"/>
              </a:rPr>
              <a:t>.</a:t>
            </a:r>
          </a:p>
          <a:p>
            <a:pPr marL="0" indent="0" algn="just">
              <a:buNone/>
            </a:pPr>
            <a:endParaRPr lang="en-US" sz="1000" b="1" dirty="0" smtClean="0">
              <a:latin typeface="Tahoma" pitchFamily="34" charset="0"/>
              <a:ea typeface="Tahoma" pitchFamily="34" charset="0"/>
              <a:cs typeface="Tahoma" pitchFamily="34" charset="0"/>
            </a:endParaRPr>
          </a:p>
          <a:p>
            <a:pPr marL="0" indent="0" algn="just">
              <a:buNone/>
            </a:pPr>
            <a:r>
              <a:rPr lang="en-US" sz="1000" b="1" dirty="0">
                <a:latin typeface="Tahoma" pitchFamily="34" charset="0"/>
                <a:ea typeface="Tahoma" pitchFamily="34" charset="0"/>
                <a:cs typeface="Tahoma" pitchFamily="34" charset="0"/>
              </a:rPr>
              <a:t>In this confusion matrix:</a:t>
            </a:r>
          </a:p>
          <a:p>
            <a:pPr marL="0" indent="0" algn="just">
              <a:buNone/>
            </a:pPr>
            <a:r>
              <a:rPr lang="en-US" sz="1000" b="1" dirty="0" smtClean="0">
                <a:latin typeface="Tahoma" pitchFamily="34" charset="0"/>
                <a:ea typeface="Tahoma" pitchFamily="34" charset="0"/>
                <a:cs typeface="Tahoma" pitchFamily="34" charset="0"/>
              </a:rPr>
              <a:t>True </a:t>
            </a:r>
            <a:r>
              <a:rPr lang="en-US" sz="1000" b="1" dirty="0">
                <a:latin typeface="Tahoma" pitchFamily="34" charset="0"/>
                <a:ea typeface="Tahoma" pitchFamily="34" charset="0"/>
                <a:cs typeface="Tahoma" pitchFamily="34" charset="0"/>
              </a:rPr>
              <a:t>Negatives (TN) </a:t>
            </a:r>
            <a:r>
              <a:rPr lang="en-US" sz="1000" dirty="0">
                <a:latin typeface="Tahoma" pitchFamily="34" charset="0"/>
                <a:ea typeface="Tahoma" pitchFamily="34" charset="0"/>
                <a:cs typeface="Tahoma" pitchFamily="34" charset="0"/>
              </a:rPr>
              <a:t>are 178, indicating that 178 instances were correctly classified as "No Churn."</a:t>
            </a:r>
          </a:p>
          <a:p>
            <a:pPr marL="0" indent="0" algn="just">
              <a:buNone/>
            </a:pPr>
            <a:r>
              <a:rPr lang="en-US" sz="1000" b="1" dirty="0">
                <a:latin typeface="Tahoma" pitchFamily="34" charset="0"/>
                <a:ea typeface="Tahoma" pitchFamily="34" charset="0"/>
                <a:cs typeface="Tahoma" pitchFamily="34" charset="0"/>
              </a:rPr>
              <a:t>True Positives (TP) </a:t>
            </a:r>
            <a:r>
              <a:rPr lang="en-US" sz="1000" dirty="0">
                <a:latin typeface="Tahoma" pitchFamily="34" charset="0"/>
                <a:ea typeface="Tahoma" pitchFamily="34" charset="0"/>
                <a:cs typeface="Tahoma" pitchFamily="34" charset="0"/>
              </a:rPr>
              <a:t>are 930, indicating that 930 instances were correctly classified as "Churn."</a:t>
            </a:r>
          </a:p>
          <a:p>
            <a:pPr marL="0" indent="0" algn="just">
              <a:buNone/>
            </a:pPr>
            <a:r>
              <a:rPr lang="en-US" sz="1000" b="1" dirty="0">
                <a:latin typeface="Tahoma" pitchFamily="34" charset="0"/>
                <a:ea typeface="Tahoma" pitchFamily="34" charset="0"/>
                <a:cs typeface="Tahoma" pitchFamily="34" charset="0"/>
              </a:rPr>
              <a:t>False Negatives (FN) </a:t>
            </a:r>
            <a:r>
              <a:rPr lang="en-US" sz="1000" dirty="0">
                <a:latin typeface="Tahoma" pitchFamily="34" charset="0"/>
                <a:ea typeface="Tahoma" pitchFamily="34" charset="0"/>
                <a:cs typeface="Tahoma" pitchFamily="34" charset="0"/>
              </a:rPr>
              <a:t>are 106, indicating that 106 instances were falsely predicted as "No Churn" when they were actually "Churn."</a:t>
            </a:r>
          </a:p>
          <a:p>
            <a:pPr marL="0" indent="0" algn="just">
              <a:buNone/>
            </a:pPr>
            <a:r>
              <a:rPr lang="en-US" sz="1000" b="1" dirty="0">
                <a:latin typeface="Tahoma" pitchFamily="34" charset="0"/>
                <a:ea typeface="Tahoma" pitchFamily="34" charset="0"/>
                <a:cs typeface="Tahoma" pitchFamily="34" charset="0"/>
              </a:rPr>
              <a:t>False Positives (FP) </a:t>
            </a:r>
            <a:r>
              <a:rPr lang="en-US" sz="1000" dirty="0">
                <a:latin typeface="Tahoma" pitchFamily="34" charset="0"/>
                <a:ea typeface="Tahoma" pitchFamily="34" charset="0"/>
                <a:cs typeface="Tahoma" pitchFamily="34" charset="0"/>
              </a:rPr>
              <a:t>are 195, indicating that 195 instances were falsely predicted as "Churn" when they were actually "No Churn."</a:t>
            </a:r>
          </a:p>
          <a:p>
            <a:pPr marL="0" indent="0" algn="just">
              <a:buNone/>
            </a:pPr>
            <a:endParaRPr lang="en-US" sz="1000" b="1" dirty="0">
              <a:latin typeface="Tahoma" pitchFamily="34" charset="0"/>
              <a:ea typeface="Tahoma" pitchFamily="34" charset="0"/>
              <a:cs typeface="Tahoma" pitchFamily="34" charset="0"/>
            </a:endParaRPr>
          </a:p>
          <a:p>
            <a:pPr marL="0" indent="0" algn="just">
              <a:buNone/>
            </a:pPr>
            <a:endParaRPr lang="en-US" sz="1000" b="1" dirty="0">
              <a:latin typeface="Tahoma" pitchFamily="34" charset="0"/>
              <a:ea typeface="Tahoma" pitchFamily="34" charset="0"/>
              <a:cs typeface="Tahoma" pitchFamily="34" charset="0"/>
            </a:endParaRPr>
          </a:p>
          <a:p>
            <a:pPr marL="0" indent="0" algn="just">
              <a:buNone/>
            </a:pPr>
            <a:endParaRPr lang="en-US" sz="1000" b="1" dirty="0">
              <a:latin typeface="Tahoma" pitchFamily="34" charset="0"/>
              <a:ea typeface="Tahoma" pitchFamily="34" charset="0"/>
              <a:cs typeface="Tahoma" pitchFamily="34" charset="0"/>
            </a:endParaRPr>
          </a:p>
          <a:p>
            <a:pPr marL="0" indent="0" algn="just">
              <a:buNone/>
            </a:pPr>
            <a:endParaRPr lang="en-US" sz="1000" b="1" dirty="0">
              <a:latin typeface="Tahoma" pitchFamily="34" charset="0"/>
              <a:ea typeface="Tahoma" pitchFamily="34" charset="0"/>
              <a:cs typeface="Tahoma" pitchFamily="34" charset="0"/>
            </a:endParaRPr>
          </a:p>
          <a:p>
            <a:pPr marL="0" indent="0" algn="just">
              <a:buNone/>
            </a:pPr>
            <a:endParaRPr lang="en-US" sz="1000" b="1" dirty="0">
              <a:latin typeface="Tahoma" pitchFamily="34" charset="0"/>
              <a:ea typeface="Tahoma" pitchFamily="34" charset="0"/>
              <a:cs typeface="Tahoma" pitchFamily="34" charset="0"/>
            </a:endParaRPr>
          </a:p>
          <a:p>
            <a:pPr marL="0" indent="0" algn="just">
              <a:buNone/>
            </a:pPr>
            <a:endParaRPr lang="en-US" sz="1000" b="1" dirty="0">
              <a:latin typeface="Tahoma" pitchFamily="34" charset="0"/>
              <a:ea typeface="Tahoma" pitchFamily="34" charset="0"/>
              <a:cs typeface="Tahoma" pitchFamily="34" charset="0"/>
            </a:endParaRPr>
          </a:p>
        </p:txBody>
      </p:sp>
      <p:sp>
        <p:nvSpPr>
          <p:cNvPr id="3" name="Content Placeholder 2"/>
          <p:cNvSpPr>
            <a:spLocks noGrp="1"/>
          </p:cNvSpPr>
          <p:nvPr>
            <p:ph sz="half" idx="2"/>
          </p:nvPr>
        </p:nvSpPr>
        <p:spPr/>
        <p:txBody>
          <a:bodyPr>
            <a:normAutofit/>
          </a:bodyPr>
          <a:lstStyle/>
          <a:p>
            <a:pPr algn="just"/>
            <a:r>
              <a:rPr lang="en-US" sz="1000" dirty="0">
                <a:latin typeface="Tahoma" pitchFamily="34" charset="0"/>
                <a:ea typeface="Tahoma" pitchFamily="34" charset="0"/>
                <a:cs typeface="Tahoma" pitchFamily="34" charset="0"/>
              </a:rPr>
              <a:t>Overall, these results suggest that the Random Forest model performs relatively well in terms of accuracy, precision, recall, and F1-score. It shows a better ability to separate classes compared to the SVM model (as indicated by a higher AUC-ROC score). </a:t>
            </a:r>
            <a:endParaRPr lang="en-US" sz="1000" dirty="0" smtClean="0">
              <a:latin typeface="Tahoma" pitchFamily="34" charset="0"/>
              <a:ea typeface="Tahoma" pitchFamily="34" charset="0"/>
              <a:cs typeface="Tahoma" pitchFamily="34" charset="0"/>
            </a:endParaRPr>
          </a:p>
          <a:p>
            <a:pPr algn="just"/>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834841"/>
            <a:ext cx="3960440" cy="315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470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NAÏVE BAYES CLASSIFIER</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Content Placeholder 3"/>
          <p:cNvSpPr>
            <a:spLocks noGrp="1"/>
          </p:cNvSpPr>
          <p:nvPr>
            <p:ph sz="half" idx="1"/>
          </p:nvPr>
        </p:nvSpPr>
        <p:spPr>
          <a:xfrm>
            <a:off x="457200" y="1340768"/>
            <a:ext cx="4038600" cy="5256584"/>
          </a:xfrm>
        </p:spPr>
        <p:txBody>
          <a:bodyPr>
            <a:noAutofit/>
          </a:bodyPr>
          <a:lstStyle/>
          <a:p>
            <a:pPr marL="0" indent="0" algn="just">
              <a:buNone/>
            </a:pPr>
            <a:r>
              <a:rPr lang="en-US" sz="1000" b="1" dirty="0" smtClean="0">
                <a:latin typeface="Tahoma" pitchFamily="34" charset="0"/>
                <a:ea typeface="Tahoma" pitchFamily="34" charset="0"/>
                <a:cs typeface="Tahoma" pitchFamily="34" charset="0"/>
              </a:rPr>
              <a:t>Accuracy</a:t>
            </a:r>
            <a:r>
              <a:rPr lang="en-US" sz="1000" b="1" dirty="0">
                <a:latin typeface="Tahoma" pitchFamily="34" charset="0"/>
                <a:ea typeface="Tahoma" pitchFamily="34" charset="0"/>
                <a:cs typeface="Tahoma" pitchFamily="34" charset="0"/>
              </a:rPr>
              <a:t>: 0.759403832505323</a:t>
            </a:r>
          </a:p>
          <a:p>
            <a:pPr marL="0" indent="0" algn="just">
              <a:buNone/>
            </a:pPr>
            <a:r>
              <a:rPr lang="en-US" sz="1000" b="1" dirty="0">
                <a:latin typeface="Tahoma" pitchFamily="34" charset="0"/>
                <a:ea typeface="Tahoma" pitchFamily="34" charset="0"/>
                <a:cs typeface="Tahoma" pitchFamily="34" charset="0"/>
              </a:rPr>
              <a:t>Precision: 0.9001148105625718</a:t>
            </a:r>
          </a:p>
          <a:p>
            <a:pPr marL="0" indent="0" algn="just">
              <a:buNone/>
            </a:pPr>
            <a:r>
              <a:rPr lang="en-US" sz="1000" b="1" dirty="0">
                <a:latin typeface="Tahoma" pitchFamily="34" charset="0"/>
                <a:ea typeface="Tahoma" pitchFamily="34" charset="0"/>
                <a:cs typeface="Tahoma" pitchFamily="34" charset="0"/>
              </a:rPr>
              <a:t>Recall: 0.7567567567567568</a:t>
            </a:r>
          </a:p>
          <a:p>
            <a:pPr marL="0" indent="0" algn="just">
              <a:buNone/>
            </a:pPr>
            <a:r>
              <a:rPr lang="en-US" sz="1000" b="1" dirty="0">
                <a:latin typeface="Tahoma" pitchFamily="34" charset="0"/>
                <a:ea typeface="Tahoma" pitchFamily="34" charset="0"/>
                <a:cs typeface="Tahoma" pitchFamily="34" charset="0"/>
              </a:rPr>
              <a:t>F1-score: 0.8222338751966439</a:t>
            </a:r>
          </a:p>
          <a:p>
            <a:pPr marL="0" indent="0" algn="just">
              <a:buNone/>
            </a:pPr>
            <a:r>
              <a:rPr lang="en-US" sz="1000" b="1" dirty="0">
                <a:latin typeface="Tahoma" pitchFamily="34" charset="0"/>
                <a:ea typeface="Tahoma" pitchFamily="34" charset="0"/>
                <a:cs typeface="Tahoma" pitchFamily="34" charset="0"/>
              </a:rPr>
              <a:t>AUC-ROC: </a:t>
            </a:r>
            <a:r>
              <a:rPr lang="en-US" sz="1000" b="1" dirty="0" smtClean="0">
                <a:latin typeface="Tahoma" pitchFamily="34" charset="0"/>
                <a:ea typeface="Tahoma" pitchFamily="34" charset="0"/>
                <a:cs typeface="Tahoma" pitchFamily="34" charset="0"/>
              </a:rPr>
              <a:t>0.7617563944641693</a:t>
            </a:r>
          </a:p>
          <a:p>
            <a:pPr marL="228600" indent="-228600" algn="just">
              <a:buAutoNum type="arabicPeriod"/>
            </a:pPr>
            <a:r>
              <a:rPr lang="en-US" sz="1000" b="1" dirty="0" smtClean="0">
                <a:latin typeface="Tahoma" pitchFamily="34" charset="0"/>
                <a:ea typeface="Tahoma" pitchFamily="34" charset="0"/>
                <a:cs typeface="Tahoma" pitchFamily="34" charset="0"/>
              </a:rPr>
              <a:t>Accuracy</a:t>
            </a:r>
            <a:r>
              <a:rPr lang="en-US" sz="1000" b="1" dirty="0">
                <a:latin typeface="Tahoma" pitchFamily="34" charset="0"/>
                <a:ea typeface="Tahoma" pitchFamily="34" charset="0"/>
                <a:cs typeface="Tahoma" pitchFamily="34" charset="0"/>
              </a:rPr>
              <a:t>:</a:t>
            </a:r>
            <a:r>
              <a:rPr lang="en-US" sz="1000" dirty="0">
                <a:latin typeface="Tahoma" pitchFamily="34" charset="0"/>
                <a:ea typeface="Tahoma" pitchFamily="34" charset="0"/>
                <a:cs typeface="Tahoma" pitchFamily="34" charset="0"/>
              </a:rPr>
              <a:t> </a:t>
            </a:r>
            <a:r>
              <a:rPr lang="en-US" sz="1000" dirty="0" smtClean="0">
                <a:latin typeface="Tahoma" pitchFamily="34" charset="0"/>
                <a:ea typeface="Tahoma" pitchFamily="34" charset="0"/>
                <a:cs typeface="Tahoma" pitchFamily="34" charset="0"/>
              </a:rPr>
              <a:t>This </a:t>
            </a:r>
            <a:r>
              <a:rPr lang="en-US" sz="1000" dirty="0">
                <a:latin typeface="Tahoma" pitchFamily="34" charset="0"/>
                <a:ea typeface="Tahoma" pitchFamily="34" charset="0"/>
                <a:cs typeface="Tahoma" pitchFamily="34" charset="0"/>
              </a:rPr>
              <a:t>indicates that the model correctly predicts approximately 75.94% of the instances in the test </a:t>
            </a:r>
            <a:r>
              <a:rPr lang="en-US" sz="1000" dirty="0" smtClean="0">
                <a:latin typeface="Tahoma" pitchFamily="34" charset="0"/>
                <a:ea typeface="Tahoma" pitchFamily="34" charset="0"/>
                <a:cs typeface="Tahoma" pitchFamily="34" charset="0"/>
              </a:rPr>
              <a:t>set.</a:t>
            </a:r>
          </a:p>
          <a:p>
            <a:pPr marL="228600" indent="-228600" algn="just">
              <a:buAutoNum type="arabicPeriod"/>
            </a:pPr>
            <a:r>
              <a:rPr lang="en-US" sz="1000" b="1" dirty="0" smtClean="0">
                <a:latin typeface="Tahoma" pitchFamily="34" charset="0"/>
                <a:ea typeface="Tahoma" pitchFamily="34" charset="0"/>
                <a:cs typeface="Tahoma" pitchFamily="34" charset="0"/>
              </a:rPr>
              <a:t>Precision</a:t>
            </a:r>
            <a:r>
              <a:rPr lang="en-US" sz="1000" dirty="0">
                <a:latin typeface="Tahoma" pitchFamily="34" charset="0"/>
                <a:ea typeface="Tahoma" pitchFamily="34" charset="0"/>
                <a:cs typeface="Tahoma" pitchFamily="34" charset="0"/>
              </a:rPr>
              <a:t>: </a:t>
            </a:r>
            <a:r>
              <a:rPr lang="en-US" sz="1000" dirty="0" smtClean="0">
                <a:latin typeface="Tahoma" pitchFamily="34" charset="0"/>
                <a:ea typeface="Tahoma" pitchFamily="34" charset="0"/>
                <a:cs typeface="Tahoma" pitchFamily="34" charset="0"/>
              </a:rPr>
              <a:t>In </a:t>
            </a:r>
            <a:r>
              <a:rPr lang="en-US" sz="1000" dirty="0">
                <a:latin typeface="Tahoma" pitchFamily="34" charset="0"/>
                <a:ea typeface="Tahoma" pitchFamily="34" charset="0"/>
                <a:cs typeface="Tahoma" pitchFamily="34" charset="0"/>
              </a:rPr>
              <a:t>this case, it's about 90.01%, which means that when the model predicts "Churn," it is correct approximately 90.01% of the </a:t>
            </a:r>
            <a:r>
              <a:rPr lang="en-US" sz="1000" dirty="0" smtClean="0">
                <a:latin typeface="Tahoma" pitchFamily="34" charset="0"/>
                <a:ea typeface="Tahoma" pitchFamily="34" charset="0"/>
                <a:cs typeface="Tahoma" pitchFamily="34" charset="0"/>
              </a:rPr>
              <a:t>time.</a:t>
            </a:r>
          </a:p>
          <a:p>
            <a:pPr marL="228600" indent="-228600" algn="just">
              <a:buAutoNum type="arabicPeriod"/>
            </a:pPr>
            <a:r>
              <a:rPr lang="en-US" sz="1000" b="1" dirty="0" smtClean="0">
                <a:latin typeface="Tahoma" pitchFamily="34" charset="0"/>
                <a:ea typeface="Tahoma" pitchFamily="34" charset="0"/>
                <a:cs typeface="Tahoma" pitchFamily="34" charset="0"/>
              </a:rPr>
              <a:t>Recall</a:t>
            </a:r>
            <a:r>
              <a:rPr lang="en-US" sz="1000" dirty="0">
                <a:latin typeface="Tahoma" pitchFamily="34" charset="0"/>
                <a:ea typeface="Tahoma" pitchFamily="34" charset="0"/>
                <a:cs typeface="Tahoma" pitchFamily="34" charset="0"/>
              </a:rPr>
              <a:t>: </a:t>
            </a:r>
            <a:r>
              <a:rPr lang="en-US" sz="1000" dirty="0" smtClean="0">
                <a:latin typeface="Tahoma" pitchFamily="34" charset="0"/>
                <a:ea typeface="Tahoma" pitchFamily="34" charset="0"/>
                <a:cs typeface="Tahoma" pitchFamily="34" charset="0"/>
              </a:rPr>
              <a:t>It's </a:t>
            </a:r>
            <a:r>
              <a:rPr lang="en-US" sz="1000" dirty="0">
                <a:latin typeface="Tahoma" pitchFamily="34" charset="0"/>
                <a:ea typeface="Tahoma" pitchFamily="34" charset="0"/>
                <a:cs typeface="Tahoma" pitchFamily="34" charset="0"/>
              </a:rPr>
              <a:t>about 75.68%, indicating that the model captures a significant portion of the actual "Churn" </a:t>
            </a:r>
            <a:r>
              <a:rPr lang="en-US" sz="1000" dirty="0" smtClean="0">
                <a:latin typeface="Tahoma" pitchFamily="34" charset="0"/>
                <a:ea typeface="Tahoma" pitchFamily="34" charset="0"/>
                <a:cs typeface="Tahoma" pitchFamily="34" charset="0"/>
              </a:rPr>
              <a:t>cases.</a:t>
            </a:r>
          </a:p>
          <a:p>
            <a:pPr marL="228600" indent="-228600" algn="just">
              <a:buAutoNum type="arabicPeriod"/>
            </a:pPr>
            <a:r>
              <a:rPr lang="en-US" sz="1000" dirty="0" smtClean="0">
                <a:latin typeface="Tahoma" pitchFamily="34" charset="0"/>
                <a:ea typeface="Tahoma" pitchFamily="34" charset="0"/>
                <a:cs typeface="Tahoma" pitchFamily="34" charset="0"/>
              </a:rPr>
              <a:t>F1-score</a:t>
            </a:r>
            <a:r>
              <a:rPr lang="en-US" sz="1000" dirty="0">
                <a:latin typeface="Tahoma" pitchFamily="34" charset="0"/>
                <a:ea typeface="Tahoma" pitchFamily="34" charset="0"/>
                <a:cs typeface="Tahoma" pitchFamily="34" charset="0"/>
              </a:rPr>
              <a:t>: </a:t>
            </a:r>
            <a:r>
              <a:rPr lang="en-US" sz="1000" dirty="0" smtClean="0">
                <a:latin typeface="Tahoma" pitchFamily="34" charset="0"/>
                <a:ea typeface="Tahoma" pitchFamily="34" charset="0"/>
                <a:cs typeface="Tahoma" pitchFamily="34" charset="0"/>
              </a:rPr>
              <a:t>An </a:t>
            </a:r>
            <a:r>
              <a:rPr lang="en-US" sz="1000" dirty="0">
                <a:latin typeface="Tahoma" pitchFamily="34" charset="0"/>
                <a:ea typeface="Tahoma" pitchFamily="34" charset="0"/>
                <a:cs typeface="Tahoma" pitchFamily="34" charset="0"/>
              </a:rPr>
              <a:t>F1-score of approximately 82.22% suggests a good balance between precision and </a:t>
            </a:r>
            <a:r>
              <a:rPr lang="en-US" sz="1000" dirty="0" smtClean="0">
                <a:latin typeface="Tahoma" pitchFamily="34" charset="0"/>
                <a:ea typeface="Tahoma" pitchFamily="34" charset="0"/>
                <a:cs typeface="Tahoma" pitchFamily="34" charset="0"/>
              </a:rPr>
              <a:t>recall.</a:t>
            </a:r>
          </a:p>
          <a:p>
            <a:pPr marL="228600" indent="-228600" algn="just">
              <a:buAutoNum type="arabicPeriod"/>
            </a:pPr>
            <a:r>
              <a:rPr lang="en-US" sz="1000" dirty="0" smtClean="0">
                <a:latin typeface="Tahoma" pitchFamily="34" charset="0"/>
                <a:ea typeface="Tahoma" pitchFamily="34" charset="0"/>
                <a:cs typeface="Tahoma" pitchFamily="34" charset="0"/>
              </a:rPr>
              <a:t>AUC-ROC</a:t>
            </a:r>
            <a:r>
              <a:rPr lang="en-US" sz="1000" dirty="0">
                <a:latin typeface="Tahoma" pitchFamily="34" charset="0"/>
                <a:ea typeface="Tahoma" pitchFamily="34" charset="0"/>
                <a:cs typeface="Tahoma" pitchFamily="34" charset="0"/>
              </a:rPr>
              <a:t>: </a:t>
            </a:r>
            <a:r>
              <a:rPr lang="en-US" sz="1000" dirty="0" smtClean="0">
                <a:latin typeface="Tahoma" pitchFamily="34" charset="0"/>
                <a:ea typeface="Tahoma" pitchFamily="34" charset="0"/>
                <a:cs typeface="Tahoma" pitchFamily="34" charset="0"/>
              </a:rPr>
              <a:t>A </a:t>
            </a:r>
            <a:r>
              <a:rPr lang="en-US" sz="1000" dirty="0">
                <a:latin typeface="Tahoma" pitchFamily="34" charset="0"/>
                <a:ea typeface="Tahoma" pitchFamily="34" charset="0"/>
                <a:cs typeface="Tahoma" pitchFamily="34" charset="0"/>
              </a:rPr>
              <a:t>score of 0.7618 suggests that the model's ability to separate the classes is better than random guessing, although there may be further room for improvement</a:t>
            </a:r>
            <a:r>
              <a:rPr lang="en-US" sz="1000" dirty="0" smtClean="0">
                <a:latin typeface="Tahoma" pitchFamily="34" charset="0"/>
                <a:ea typeface="Tahoma" pitchFamily="34" charset="0"/>
                <a:cs typeface="Tahoma" pitchFamily="34" charset="0"/>
              </a:rPr>
              <a:t>.</a:t>
            </a:r>
          </a:p>
          <a:p>
            <a:pPr marL="0" indent="0" algn="just">
              <a:buNone/>
            </a:pPr>
            <a:endParaRPr lang="en-US" sz="1000" dirty="0">
              <a:latin typeface="Tahoma" pitchFamily="34" charset="0"/>
              <a:ea typeface="Tahoma" pitchFamily="34" charset="0"/>
              <a:cs typeface="Tahoma" pitchFamily="34" charset="0"/>
            </a:endParaRPr>
          </a:p>
          <a:p>
            <a:pPr marL="0" indent="0" algn="just">
              <a:buNone/>
            </a:pPr>
            <a:r>
              <a:rPr lang="en-US" sz="1000" b="1" dirty="0">
                <a:latin typeface="Tahoma" pitchFamily="34" charset="0"/>
                <a:ea typeface="Tahoma" pitchFamily="34" charset="0"/>
                <a:cs typeface="Tahoma" pitchFamily="34" charset="0"/>
              </a:rPr>
              <a:t>First Row</a:t>
            </a:r>
            <a:r>
              <a:rPr lang="en-US" sz="1000" dirty="0">
                <a:latin typeface="Tahoma" pitchFamily="34" charset="0"/>
                <a:ea typeface="Tahoma" pitchFamily="34" charset="0"/>
                <a:cs typeface="Tahoma" pitchFamily="34" charset="0"/>
              </a:rPr>
              <a:t>: The first row of the confusion matrix typically represents the actual negative class (e.g., "No" or "0" in binary classification).</a:t>
            </a:r>
          </a:p>
          <a:p>
            <a:pPr marL="0" indent="0" algn="just">
              <a:buNone/>
            </a:pPr>
            <a:endParaRPr lang="en-US" sz="1000" dirty="0">
              <a:latin typeface="Tahoma" pitchFamily="34" charset="0"/>
              <a:ea typeface="Tahoma" pitchFamily="34" charset="0"/>
              <a:cs typeface="Tahoma" pitchFamily="34" charset="0"/>
            </a:endParaRPr>
          </a:p>
          <a:p>
            <a:pPr marL="0" indent="0" algn="just">
              <a:buNone/>
            </a:pPr>
            <a:r>
              <a:rPr lang="en-US" sz="1000" dirty="0">
                <a:latin typeface="Tahoma" pitchFamily="34" charset="0"/>
                <a:ea typeface="Tahoma" pitchFamily="34" charset="0"/>
                <a:cs typeface="Tahoma" pitchFamily="34" charset="0"/>
              </a:rPr>
              <a:t>The first element (286) represents the number of true negatives (</a:t>
            </a:r>
            <a:r>
              <a:rPr lang="en-US" sz="1000" b="1" dirty="0">
                <a:latin typeface="Tahoma" pitchFamily="34" charset="0"/>
                <a:ea typeface="Tahoma" pitchFamily="34" charset="0"/>
                <a:cs typeface="Tahoma" pitchFamily="34" charset="0"/>
              </a:rPr>
              <a:t>TN</a:t>
            </a:r>
            <a:r>
              <a:rPr lang="en-US" sz="1000" dirty="0">
                <a:latin typeface="Tahoma" pitchFamily="34" charset="0"/>
                <a:ea typeface="Tahoma" pitchFamily="34" charset="0"/>
                <a:cs typeface="Tahoma" pitchFamily="34" charset="0"/>
              </a:rPr>
              <a:t>). These are instances correctly predicted as the negative class.</a:t>
            </a:r>
          </a:p>
          <a:p>
            <a:pPr marL="0" indent="0" algn="just">
              <a:buNone/>
            </a:pPr>
            <a:r>
              <a:rPr lang="en-US" sz="1000" dirty="0">
                <a:latin typeface="Tahoma" pitchFamily="34" charset="0"/>
                <a:ea typeface="Tahoma" pitchFamily="34" charset="0"/>
                <a:cs typeface="Tahoma" pitchFamily="34" charset="0"/>
              </a:rPr>
              <a:t>The second element (87) represents the number of false positives (</a:t>
            </a:r>
            <a:r>
              <a:rPr lang="en-US" sz="1000" b="1" dirty="0">
                <a:latin typeface="Tahoma" pitchFamily="34" charset="0"/>
                <a:ea typeface="Tahoma" pitchFamily="34" charset="0"/>
                <a:cs typeface="Tahoma" pitchFamily="34" charset="0"/>
              </a:rPr>
              <a:t>FP</a:t>
            </a:r>
            <a:r>
              <a:rPr lang="en-US" sz="1000" dirty="0">
                <a:latin typeface="Tahoma" pitchFamily="34" charset="0"/>
                <a:ea typeface="Tahoma" pitchFamily="34" charset="0"/>
                <a:cs typeface="Tahoma" pitchFamily="34" charset="0"/>
              </a:rPr>
              <a:t>). These are instances incorrectly predicted as the positive class when they are actually negative.</a:t>
            </a:r>
          </a:p>
          <a:p>
            <a:pPr marL="0" indent="0" algn="just">
              <a:buNone/>
            </a:pPr>
            <a:endParaRPr lang="en-US" sz="1000" b="1" dirty="0">
              <a:latin typeface="Tahoma" pitchFamily="34" charset="0"/>
              <a:ea typeface="Tahoma" pitchFamily="34" charset="0"/>
              <a:cs typeface="Tahoma" pitchFamily="34" charset="0"/>
            </a:endParaRPr>
          </a:p>
          <a:p>
            <a:pPr marL="0" indent="0" algn="just">
              <a:buNone/>
            </a:pPr>
            <a:endParaRPr lang="en-US" sz="1000" b="1" dirty="0">
              <a:latin typeface="Tahoma" pitchFamily="34" charset="0"/>
              <a:ea typeface="Tahoma" pitchFamily="34" charset="0"/>
              <a:cs typeface="Tahoma" pitchFamily="34" charset="0"/>
            </a:endParaRPr>
          </a:p>
          <a:p>
            <a:pPr marL="0" indent="0" algn="just">
              <a:buNone/>
            </a:pPr>
            <a:endParaRPr lang="en-US" sz="1000" b="1" dirty="0">
              <a:latin typeface="Tahoma" pitchFamily="34" charset="0"/>
              <a:ea typeface="Tahoma" pitchFamily="34" charset="0"/>
              <a:cs typeface="Tahoma" pitchFamily="34" charset="0"/>
            </a:endParaRPr>
          </a:p>
          <a:p>
            <a:pPr marL="0" indent="0" algn="just">
              <a:buNone/>
            </a:pPr>
            <a:endParaRPr lang="en-US" sz="1000" b="1" dirty="0">
              <a:latin typeface="Tahoma" pitchFamily="34" charset="0"/>
              <a:ea typeface="Tahoma" pitchFamily="34" charset="0"/>
              <a:cs typeface="Tahoma" pitchFamily="34" charset="0"/>
            </a:endParaRPr>
          </a:p>
          <a:p>
            <a:pPr marL="0" indent="0" algn="just">
              <a:buNone/>
            </a:pPr>
            <a:endParaRPr lang="en-US" sz="1000" b="1" dirty="0">
              <a:latin typeface="Tahoma" pitchFamily="34" charset="0"/>
              <a:ea typeface="Tahoma" pitchFamily="34" charset="0"/>
              <a:cs typeface="Tahoma" pitchFamily="34" charset="0"/>
            </a:endParaRPr>
          </a:p>
          <a:p>
            <a:pPr marL="0" indent="0" algn="just">
              <a:buNone/>
            </a:pPr>
            <a:endParaRPr lang="en-US" sz="1000" b="1" dirty="0">
              <a:latin typeface="Tahoma" pitchFamily="34" charset="0"/>
              <a:ea typeface="Tahoma" pitchFamily="34" charset="0"/>
              <a:cs typeface="Tahoma" pitchFamily="34" charset="0"/>
            </a:endParaRPr>
          </a:p>
          <a:p>
            <a:pPr marL="0" indent="0" algn="just">
              <a:buNone/>
            </a:pPr>
            <a:endParaRPr lang="en-US" sz="1000" b="1" dirty="0">
              <a:latin typeface="Tahoma" pitchFamily="34" charset="0"/>
              <a:ea typeface="Tahoma" pitchFamily="34" charset="0"/>
              <a:cs typeface="Tahoma" pitchFamily="34" charset="0"/>
            </a:endParaRPr>
          </a:p>
        </p:txBody>
      </p:sp>
      <p:pic>
        <p:nvPicPr>
          <p:cNvPr id="614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92960" y="3356992"/>
            <a:ext cx="4038600" cy="293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076056" y="1052736"/>
            <a:ext cx="3672408" cy="2246769"/>
          </a:xfrm>
          <a:prstGeom prst="rect">
            <a:avLst/>
          </a:prstGeom>
        </p:spPr>
        <p:txBody>
          <a:bodyPr wrap="square">
            <a:spAutoFit/>
          </a:bodyPr>
          <a:lstStyle/>
          <a:p>
            <a:r>
              <a:rPr lang="en-US" sz="1000" b="1" dirty="0">
                <a:latin typeface="Tahoma" pitchFamily="34" charset="0"/>
                <a:ea typeface="Tahoma" pitchFamily="34" charset="0"/>
                <a:cs typeface="Tahoma" pitchFamily="34" charset="0"/>
              </a:rPr>
              <a:t>Second Row</a:t>
            </a:r>
            <a:r>
              <a:rPr lang="en-US" sz="1000" dirty="0">
                <a:latin typeface="Tahoma" pitchFamily="34" charset="0"/>
                <a:ea typeface="Tahoma" pitchFamily="34" charset="0"/>
                <a:cs typeface="Tahoma" pitchFamily="34" charset="0"/>
              </a:rPr>
              <a:t>: The second row represents the actual positive class (e.g., "Yes" or "1" in binary classification).</a:t>
            </a:r>
          </a:p>
          <a:p>
            <a:endParaRPr lang="en-US" sz="1000" dirty="0" smtClean="0">
              <a:latin typeface="Tahoma" pitchFamily="34" charset="0"/>
              <a:ea typeface="Tahoma" pitchFamily="34" charset="0"/>
              <a:cs typeface="Tahoma" pitchFamily="34" charset="0"/>
            </a:endParaRPr>
          </a:p>
          <a:p>
            <a:endParaRPr lang="en-US" sz="1000" dirty="0">
              <a:latin typeface="Tahoma" pitchFamily="34" charset="0"/>
              <a:ea typeface="Tahoma" pitchFamily="34" charset="0"/>
              <a:cs typeface="Tahoma" pitchFamily="34" charset="0"/>
            </a:endParaRPr>
          </a:p>
          <a:p>
            <a:r>
              <a:rPr lang="en-US" sz="1000" dirty="0" smtClean="0">
                <a:latin typeface="Tahoma" pitchFamily="34" charset="0"/>
                <a:ea typeface="Tahoma" pitchFamily="34" charset="0"/>
                <a:cs typeface="Tahoma" pitchFamily="34" charset="0"/>
              </a:rPr>
              <a:t>The </a:t>
            </a:r>
            <a:r>
              <a:rPr lang="en-US" sz="1000" dirty="0">
                <a:latin typeface="Tahoma" pitchFamily="34" charset="0"/>
                <a:ea typeface="Tahoma" pitchFamily="34" charset="0"/>
                <a:cs typeface="Tahoma" pitchFamily="34" charset="0"/>
              </a:rPr>
              <a:t>first element (252) represents the number of false negatives (</a:t>
            </a:r>
            <a:r>
              <a:rPr lang="en-US" sz="1000" b="1" dirty="0">
                <a:latin typeface="Tahoma" pitchFamily="34" charset="0"/>
                <a:ea typeface="Tahoma" pitchFamily="34" charset="0"/>
                <a:cs typeface="Tahoma" pitchFamily="34" charset="0"/>
              </a:rPr>
              <a:t>FN</a:t>
            </a:r>
            <a:r>
              <a:rPr lang="en-US" sz="1000" dirty="0">
                <a:latin typeface="Tahoma" pitchFamily="34" charset="0"/>
                <a:ea typeface="Tahoma" pitchFamily="34" charset="0"/>
                <a:cs typeface="Tahoma" pitchFamily="34" charset="0"/>
              </a:rPr>
              <a:t>). These are instances incorrectly predicted as the negative class when they are actually positive.</a:t>
            </a:r>
          </a:p>
          <a:p>
            <a:r>
              <a:rPr lang="en-US" sz="1000" dirty="0">
                <a:latin typeface="Tahoma" pitchFamily="34" charset="0"/>
                <a:ea typeface="Tahoma" pitchFamily="34" charset="0"/>
                <a:cs typeface="Tahoma" pitchFamily="34" charset="0"/>
              </a:rPr>
              <a:t>The second element (784) represents the number of true positives (</a:t>
            </a:r>
            <a:r>
              <a:rPr lang="en-US" sz="1000" b="1" dirty="0">
                <a:latin typeface="Tahoma" pitchFamily="34" charset="0"/>
                <a:ea typeface="Tahoma" pitchFamily="34" charset="0"/>
                <a:cs typeface="Tahoma" pitchFamily="34" charset="0"/>
              </a:rPr>
              <a:t>TP</a:t>
            </a:r>
            <a:r>
              <a:rPr lang="en-US" sz="1000" dirty="0">
                <a:latin typeface="Tahoma" pitchFamily="34" charset="0"/>
                <a:ea typeface="Tahoma" pitchFamily="34" charset="0"/>
                <a:cs typeface="Tahoma" pitchFamily="34" charset="0"/>
              </a:rPr>
              <a:t>). These are instances correctly predicted as the positive class.</a:t>
            </a:r>
          </a:p>
          <a:p>
            <a:r>
              <a:rPr lang="en-US" sz="1000" dirty="0">
                <a:latin typeface="Tahoma" pitchFamily="34" charset="0"/>
                <a:ea typeface="Tahoma" pitchFamily="34" charset="0"/>
                <a:cs typeface="Tahoma" pitchFamily="34" charset="0"/>
              </a:rPr>
              <a:t>In summary, the Naive Bayes classifier has relatively good precision, recall, and F1-score, suggesting that it performs reasonably well at classifying the positive class. However, the AUC-ROC indicates only moderate discrimination ability</a:t>
            </a:r>
            <a:r>
              <a:rPr lang="en-US" sz="1000" dirty="0"/>
              <a:t>. </a:t>
            </a:r>
          </a:p>
        </p:txBody>
      </p:sp>
    </p:spTree>
    <p:extLst>
      <p:ext uri="{BB962C8B-B14F-4D97-AF65-F5344CB8AC3E}">
        <p14:creationId xmlns:p14="http://schemas.microsoft.com/office/powerpoint/2010/main" val="3230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GENDER-BASED ANALYSIS</a:t>
            </a:r>
            <a:endParaRPr lang="en-US" sz="20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Text Placeholder 2"/>
          <p:cNvSpPr>
            <a:spLocks noGrp="1"/>
          </p:cNvSpPr>
          <p:nvPr>
            <p:ph type="body" idx="1"/>
          </p:nvPr>
        </p:nvSpPr>
        <p:spPr/>
        <p:txBody>
          <a:bodyPr>
            <a:normAutofit fontScale="77500" lnSpcReduction="20000"/>
          </a:bodyPr>
          <a:lstStyle/>
          <a:p>
            <a:r>
              <a:rPr lang="en-US" dirty="0" smtClean="0"/>
              <a:t>Male      3555 representing 51%</a:t>
            </a:r>
          </a:p>
          <a:p>
            <a:r>
              <a:rPr lang="en-US" dirty="0" smtClean="0"/>
              <a:t>Female    3488representing 49%</a:t>
            </a:r>
            <a:endParaRPr lang="en-US" dirty="0"/>
          </a:p>
        </p:txBody>
      </p:sp>
      <p:pic>
        <p:nvPicPr>
          <p:cNvPr id="2051" name="Picture 3"/>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4644008" y="1700808"/>
            <a:ext cx="3383359"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half" idx="2"/>
          </p:nvPr>
        </p:nvSpPr>
        <p:spPr>
          <a:xfrm>
            <a:off x="457200" y="2996952"/>
            <a:ext cx="3538736" cy="1440160"/>
          </a:xfrm>
        </p:spPr>
        <p:txBody>
          <a:bodyPr>
            <a:normAutofit/>
          </a:bodyPr>
          <a:lstStyle/>
          <a:p>
            <a:pPr algn="just"/>
            <a:r>
              <a:rPr lang="en-US" sz="1400" dirty="0" err="1" smtClean="0">
                <a:latin typeface="Tahoma" pitchFamily="34" charset="0"/>
                <a:ea typeface="Tahoma" pitchFamily="34" charset="0"/>
                <a:cs typeface="Tahoma" pitchFamily="34" charset="0"/>
              </a:rPr>
              <a:t>Connecttel's</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data shows a minor gender imbalance, with 51% of customers being male and 49% female. This imbalance is unlikely to significantly impact </a:t>
            </a:r>
            <a:r>
              <a:rPr lang="en-US" sz="1400" dirty="0" smtClean="0">
                <a:latin typeface="Tahoma" pitchFamily="34" charset="0"/>
                <a:ea typeface="Tahoma" pitchFamily="34" charset="0"/>
                <a:cs typeface="Tahoma" pitchFamily="34" charset="0"/>
              </a:rPr>
              <a:t>analysis.</a:t>
            </a:r>
            <a:endParaRPr lang="en-US" sz="1400" dirty="0">
              <a:latin typeface="Tahoma" pitchFamily="34" charset="0"/>
              <a:ea typeface="Tahoma" pitchFamily="34" charset="0"/>
              <a:cs typeface="Tahoma" pitchFamily="34" charset="0"/>
            </a:endParaRP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05699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SENIORCITIZEN</a:t>
            </a:r>
            <a:endParaRPr lang="en-US" sz="20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 Placeholder 4"/>
          <p:cNvSpPr>
            <a:spLocks noGrp="1"/>
          </p:cNvSpPr>
          <p:nvPr>
            <p:ph type="body" idx="1"/>
          </p:nvPr>
        </p:nvSpPr>
        <p:spPr>
          <a:xfrm>
            <a:off x="457200" y="1535112"/>
            <a:ext cx="3754760" cy="885775"/>
          </a:xfrm>
        </p:spPr>
        <p:txBody>
          <a:bodyPr>
            <a:noAutofit/>
          </a:bodyPr>
          <a:lstStyle/>
          <a:p>
            <a:r>
              <a:rPr lang="en-US" sz="1200" b="0" dirty="0">
                <a:latin typeface="Tahoma" pitchFamily="34" charset="0"/>
                <a:ea typeface="Tahoma" pitchFamily="34" charset="0"/>
                <a:cs typeface="Tahoma" pitchFamily="34" charset="0"/>
              </a:rPr>
              <a:t>In the dataset, there are a total of 7,043 Senior Citizens.</a:t>
            </a:r>
          </a:p>
          <a:p>
            <a:r>
              <a:rPr lang="en-US" sz="1200" b="0" dirty="0">
                <a:latin typeface="Tahoma" pitchFamily="34" charset="0"/>
                <a:ea typeface="Tahoma" pitchFamily="34" charset="0"/>
                <a:cs typeface="Tahoma" pitchFamily="34" charset="0"/>
              </a:rPr>
              <a:t>Out of these, 1,142 Senior Citizens (approximately 16%) decided to churn (Churn = 1). </a:t>
            </a:r>
          </a:p>
          <a:p>
            <a:r>
              <a:rPr lang="en-US" sz="1200" b="0" dirty="0">
                <a:latin typeface="Tahoma" pitchFamily="34" charset="0"/>
                <a:ea typeface="Tahoma" pitchFamily="34" charset="0"/>
                <a:cs typeface="Tahoma" pitchFamily="34" charset="0"/>
              </a:rPr>
              <a:t>On the other hand, the majority of Senior Citizens, specifically 5,901 of them (approximately 84%), did not churn (Churn = 0). </a:t>
            </a:r>
            <a:endParaRPr lang="en-US" sz="1200" b="0" dirty="0"/>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57200" y="2752879"/>
            <a:ext cx="4040188" cy="279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4860032" y="2204864"/>
            <a:ext cx="3530824" cy="3371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5524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76672"/>
            <a:ext cx="7776864" cy="5693866"/>
          </a:xfrm>
          <a:prstGeom prst="rect">
            <a:avLst/>
          </a:prstGeom>
        </p:spPr>
        <p:txBody>
          <a:bodyPr wrap="square">
            <a:spAutoFit/>
          </a:bodyPr>
          <a:lstStyle/>
          <a:p>
            <a:pPr algn="just"/>
            <a:r>
              <a:rPr lang="en-US" sz="1400" dirty="0">
                <a:latin typeface="Tahoma" pitchFamily="34" charset="0"/>
                <a:ea typeface="Tahoma" pitchFamily="34" charset="0"/>
                <a:cs typeface="Tahoma" pitchFamily="34" charset="0"/>
              </a:rPr>
              <a:t>The churn rate among Senior Citizens in </a:t>
            </a:r>
            <a:r>
              <a:rPr lang="en-US" sz="1400" dirty="0" err="1">
                <a:latin typeface="Tahoma" pitchFamily="34" charset="0"/>
                <a:ea typeface="Tahoma" pitchFamily="34" charset="0"/>
                <a:cs typeface="Tahoma" pitchFamily="34" charset="0"/>
              </a:rPr>
              <a:t>Connecttel</a:t>
            </a:r>
            <a:r>
              <a:rPr lang="en-US" sz="1400" dirty="0">
                <a:latin typeface="Tahoma" pitchFamily="34" charset="0"/>
                <a:ea typeface="Tahoma" pitchFamily="34" charset="0"/>
                <a:cs typeface="Tahoma" pitchFamily="34" charset="0"/>
              </a:rPr>
              <a:t> could be influenced by various </a:t>
            </a:r>
            <a:r>
              <a:rPr lang="en-US" sz="1400" dirty="0" smtClean="0">
                <a:latin typeface="Tahoma" pitchFamily="34" charset="0"/>
                <a:ea typeface="Tahoma" pitchFamily="34" charset="0"/>
                <a:cs typeface="Tahoma" pitchFamily="34" charset="0"/>
              </a:rPr>
              <a:t>factors;</a:t>
            </a:r>
          </a:p>
          <a:p>
            <a:pPr algn="just"/>
            <a:endParaRPr lang="en-US" sz="1400" dirty="0">
              <a:latin typeface="Tahoma" pitchFamily="34" charset="0"/>
              <a:ea typeface="Tahoma" pitchFamily="34" charset="0"/>
              <a:cs typeface="Tahoma" pitchFamily="34" charset="0"/>
            </a:endParaRPr>
          </a:p>
          <a:p>
            <a:pPr marL="285750" indent="-285750" algn="just">
              <a:buFont typeface="Wingdings" pitchFamily="2" charset="2"/>
              <a:buChar char="Ø"/>
            </a:pPr>
            <a:r>
              <a:rPr lang="en-US" sz="1400" b="1" dirty="0">
                <a:latin typeface="Tahoma" pitchFamily="34" charset="0"/>
                <a:ea typeface="Tahoma" pitchFamily="34" charset="0"/>
                <a:cs typeface="Tahoma" pitchFamily="34" charset="0"/>
              </a:rPr>
              <a:t>Price Sensitivity</a:t>
            </a:r>
            <a:r>
              <a:rPr lang="en-US" sz="1400" dirty="0">
                <a:latin typeface="Tahoma" pitchFamily="34" charset="0"/>
                <a:ea typeface="Tahoma" pitchFamily="34" charset="0"/>
                <a:cs typeface="Tahoma" pitchFamily="34" charset="0"/>
              </a:rPr>
              <a:t>: Senior Citizens often have fixed incomes and may be more sensitive to price increases or unexpected charges on their bills. If </a:t>
            </a:r>
            <a:r>
              <a:rPr lang="en-US" sz="1400" dirty="0" err="1">
                <a:latin typeface="Tahoma" pitchFamily="34" charset="0"/>
                <a:ea typeface="Tahoma" pitchFamily="34" charset="0"/>
                <a:cs typeface="Tahoma" pitchFamily="34" charset="0"/>
              </a:rPr>
              <a:t>Connecttel</a:t>
            </a:r>
            <a:r>
              <a:rPr lang="en-US" sz="1400" dirty="0">
                <a:latin typeface="Tahoma" pitchFamily="34" charset="0"/>
                <a:ea typeface="Tahoma" pitchFamily="34" charset="0"/>
                <a:cs typeface="Tahoma" pitchFamily="34" charset="0"/>
              </a:rPr>
              <a:t> raises its prices or introduces additional fees, Senior Citizens may be more likely to churn in search of more cost-effective </a:t>
            </a:r>
            <a:r>
              <a:rPr lang="en-US" sz="1400" dirty="0" smtClean="0">
                <a:latin typeface="Tahoma" pitchFamily="34" charset="0"/>
                <a:ea typeface="Tahoma" pitchFamily="34" charset="0"/>
                <a:cs typeface="Tahoma" pitchFamily="34" charset="0"/>
              </a:rPr>
              <a:t>alternatives.</a:t>
            </a:r>
          </a:p>
          <a:p>
            <a:pPr algn="just"/>
            <a:endParaRPr lang="en-US" sz="1400" dirty="0" smtClean="0">
              <a:latin typeface="Tahoma" pitchFamily="34" charset="0"/>
              <a:ea typeface="Tahoma" pitchFamily="34" charset="0"/>
              <a:cs typeface="Tahoma" pitchFamily="34" charset="0"/>
            </a:endParaRPr>
          </a:p>
          <a:p>
            <a:pPr marL="285750" indent="-285750" algn="just">
              <a:buFont typeface="Wingdings" pitchFamily="2" charset="2"/>
              <a:buChar char="Ø"/>
            </a:pPr>
            <a:r>
              <a:rPr lang="en-US" sz="1400" b="1" dirty="0" smtClean="0">
                <a:latin typeface="Tahoma" pitchFamily="34" charset="0"/>
                <a:ea typeface="Tahoma" pitchFamily="34" charset="0"/>
                <a:cs typeface="Tahoma" pitchFamily="34" charset="0"/>
              </a:rPr>
              <a:t>Technology </a:t>
            </a:r>
            <a:r>
              <a:rPr lang="en-US" sz="1400" b="1" dirty="0">
                <a:latin typeface="Tahoma" pitchFamily="34" charset="0"/>
                <a:ea typeface="Tahoma" pitchFamily="34" charset="0"/>
                <a:cs typeface="Tahoma" pitchFamily="34" charset="0"/>
              </a:rPr>
              <a:t>Adoption</a:t>
            </a:r>
            <a:r>
              <a:rPr lang="en-US" sz="1400" dirty="0">
                <a:latin typeface="Tahoma" pitchFamily="34" charset="0"/>
                <a:ea typeface="Tahoma" pitchFamily="34" charset="0"/>
                <a:cs typeface="Tahoma" pitchFamily="34" charset="0"/>
              </a:rPr>
              <a:t>: Some Senior Citizens may be less technologically inclined or may not have a strong interest in the latest digital services. If </a:t>
            </a:r>
            <a:r>
              <a:rPr lang="en-US" sz="1400" dirty="0" err="1">
                <a:latin typeface="Tahoma" pitchFamily="34" charset="0"/>
                <a:ea typeface="Tahoma" pitchFamily="34" charset="0"/>
                <a:cs typeface="Tahoma" pitchFamily="34" charset="0"/>
              </a:rPr>
              <a:t>Connecttel's</a:t>
            </a:r>
            <a:r>
              <a:rPr lang="en-US" sz="1400" dirty="0">
                <a:latin typeface="Tahoma" pitchFamily="34" charset="0"/>
                <a:ea typeface="Tahoma" pitchFamily="34" charset="0"/>
                <a:cs typeface="Tahoma" pitchFamily="34" charset="0"/>
              </a:rPr>
              <a:t> offerings are primarily focused on advanced technology or features that Senior Citizens don't find relevant, they may churn to providers offering simpler services</a:t>
            </a:r>
            <a:r>
              <a:rPr lang="en-US" sz="1400" dirty="0" smtClean="0">
                <a:latin typeface="Tahoma" pitchFamily="34" charset="0"/>
                <a:ea typeface="Tahoma" pitchFamily="34" charset="0"/>
                <a:cs typeface="Tahoma" pitchFamily="34" charset="0"/>
              </a:rPr>
              <a:t>.</a:t>
            </a:r>
          </a:p>
          <a:p>
            <a:pPr algn="just"/>
            <a:endParaRPr lang="en-US" sz="1400" dirty="0">
              <a:latin typeface="Tahoma" pitchFamily="34" charset="0"/>
              <a:ea typeface="Tahoma" pitchFamily="34" charset="0"/>
              <a:cs typeface="Tahoma" pitchFamily="34" charset="0"/>
            </a:endParaRPr>
          </a:p>
          <a:p>
            <a:pPr marL="285750" indent="-285750" algn="just">
              <a:buFont typeface="Wingdings" pitchFamily="2" charset="2"/>
              <a:buChar char="Ø"/>
            </a:pPr>
            <a:r>
              <a:rPr lang="en-US" sz="1400" b="1" dirty="0">
                <a:latin typeface="Tahoma" pitchFamily="34" charset="0"/>
                <a:ea typeface="Tahoma" pitchFamily="34" charset="0"/>
                <a:cs typeface="Tahoma" pitchFamily="34" charset="0"/>
              </a:rPr>
              <a:t>Customer Service</a:t>
            </a:r>
            <a:r>
              <a:rPr lang="en-US" sz="1400" dirty="0">
                <a:latin typeface="Tahoma" pitchFamily="34" charset="0"/>
                <a:ea typeface="Tahoma" pitchFamily="34" charset="0"/>
                <a:cs typeface="Tahoma" pitchFamily="34" charset="0"/>
              </a:rPr>
              <a:t>: Senior Citizens may have higher expectations for customer service and support. If they encounter difficulties or experience poor customer service interactions, they may choose to leave </a:t>
            </a:r>
            <a:r>
              <a:rPr lang="en-US" sz="1400" dirty="0" err="1">
                <a:latin typeface="Tahoma" pitchFamily="34" charset="0"/>
                <a:ea typeface="Tahoma" pitchFamily="34" charset="0"/>
                <a:cs typeface="Tahoma" pitchFamily="34" charset="0"/>
              </a:rPr>
              <a:t>Connecttel</a:t>
            </a:r>
            <a:r>
              <a:rPr lang="en-US" sz="1400" dirty="0">
                <a:latin typeface="Tahoma" pitchFamily="34" charset="0"/>
                <a:ea typeface="Tahoma" pitchFamily="34" charset="0"/>
                <a:cs typeface="Tahoma" pitchFamily="34" charset="0"/>
              </a:rPr>
              <a:t> for a provider they perceive as more responsive and helpful.</a:t>
            </a:r>
          </a:p>
          <a:p>
            <a:pPr marL="285750" indent="-285750" algn="just">
              <a:buFont typeface="Wingdings" pitchFamily="2" charset="2"/>
              <a:buChar char="Ø"/>
            </a:pPr>
            <a:endParaRPr lang="en-US" sz="1400" dirty="0">
              <a:latin typeface="Tahoma" pitchFamily="34" charset="0"/>
              <a:ea typeface="Tahoma" pitchFamily="34" charset="0"/>
              <a:cs typeface="Tahoma" pitchFamily="34" charset="0"/>
            </a:endParaRPr>
          </a:p>
          <a:p>
            <a:pPr marL="285750" indent="-285750" algn="just">
              <a:buFont typeface="Wingdings" pitchFamily="2" charset="2"/>
              <a:buChar char="Ø"/>
            </a:pPr>
            <a:r>
              <a:rPr lang="en-US" sz="1400" b="1" dirty="0">
                <a:latin typeface="Tahoma" pitchFamily="34" charset="0"/>
                <a:ea typeface="Tahoma" pitchFamily="34" charset="0"/>
                <a:cs typeface="Tahoma" pitchFamily="34" charset="0"/>
              </a:rPr>
              <a:t>Competitive Offers</a:t>
            </a:r>
            <a:r>
              <a:rPr lang="en-US" sz="1400" dirty="0">
                <a:latin typeface="Tahoma" pitchFamily="34" charset="0"/>
                <a:ea typeface="Tahoma" pitchFamily="34" charset="0"/>
                <a:cs typeface="Tahoma" pitchFamily="34" charset="0"/>
              </a:rPr>
              <a:t>: Senior Citizens may be enticed by competitive offers or promotions from other telecom providers. If a competitor offers lower rates, better customer service, or additional benefits, Senior Citizens may decide to switch</a:t>
            </a:r>
            <a:r>
              <a:rPr lang="en-US" sz="1400" dirty="0" smtClean="0">
                <a:latin typeface="Tahoma" pitchFamily="34" charset="0"/>
                <a:ea typeface="Tahoma" pitchFamily="34" charset="0"/>
                <a:cs typeface="Tahoma" pitchFamily="34" charset="0"/>
              </a:rPr>
              <a:t>.</a:t>
            </a:r>
          </a:p>
          <a:p>
            <a:pPr algn="just"/>
            <a:endParaRPr lang="en-US" sz="1400" dirty="0" smtClean="0">
              <a:latin typeface="Tahoma" pitchFamily="34" charset="0"/>
              <a:ea typeface="Tahoma" pitchFamily="34" charset="0"/>
              <a:cs typeface="Tahoma" pitchFamily="34" charset="0"/>
            </a:endParaRPr>
          </a:p>
          <a:p>
            <a:pPr marL="285750" indent="-285750" algn="just">
              <a:buFont typeface="Wingdings" pitchFamily="2" charset="2"/>
              <a:buChar char="Ø"/>
            </a:pPr>
            <a:r>
              <a:rPr lang="en-US" sz="1400" b="1" dirty="0">
                <a:latin typeface="Tahoma" pitchFamily="34" charset="0"/>
                <a:ea typeface="Tahoma" pitchFamily="34" charset="0"/>
                <a:cs typeface="Tahoma" pitchFamily="34" charset="0"/>
              </a:rPr>
              <a:t>Word of Mouth</a:t>
            </a:r>
            <a:r>
              <a:rPr lang="en-US" sz="1400" dirty="0">
                <a:latin typeface="Tahoma" pitchFamily="34" charset="0"/>
                <a:ea typeface="Tahoma" pitchFamily="34" charset="0"/>
                <a:cs typeface="Tahoma" pitchFamily="34" charset="0"/>
              </a:rPr>
              <a:t>: Seniors often rely on recommendations from peers and family members. Negative feedback or experiences shared by friends or family members who are </a:t>
            </a:r>
            <a:r>
              <a:rPr lang="en-US" sz="1400" dirty="0" err="1">
                <a:latin typeface="Tahoma" pitchFamily="34" charset="0"/>
                <a:ea typeface="Tahoma" pitchFamily="34" charset="0"/>
                <a:cs typeface="Tahoma" pitchFamily="34" charset="0"/>
              </a:rPr>
              <a:t>Connecttel</a:t>
            </a:r>
            <a:r>
              <a:rPr lang="en-US" sz="1400" dirty="0">
                <a:latin typeface="Tahoma" pitchFamily="34" charset="0"/>
                <a:ea typeface="Tahoma" pitchFamily="34" charset="0"/>
                <a:cs typeface="Tahoma" pitchFamily="34" charset="0"/>
              </a:rPr>
              <a:t> customers can influence their decision to churn.</a:t>
            </a:r>
          </a:p>
          <a:p>
            <a:pPr marL="285750" indent="-285750" algn="just">
              <a:buFont typeface="Wingdings" pitchFamily="2" charset="2"/>
              <a:buChar char="Ø"/>
            </a:pPr>
            <a:endParaRPr lang="en-US" sz="1400" dirty="0">
              <a:latin typeface="Tahoma" pitchFamily="34" charset="0"/>
              <a:ea typeface="Tahoma" pitchFamily="34" charset="0"/>
              <a:cs typeface="Tahoma" pitchFamily="34" charset="0"/>
            </a:endParaRPr>
          </a:p>
          <a:p>
            <a:pPr marL="285750" indent="-285750" algn="just">
              <a:buFont typeface="Wingdings" pitchFamily="2" charset="2"/>
              <a:buChar char="Ø"/>
            </a:pPr>
            <a:r>
              <a:rPr lang="en-US" sz="1400" b="1" dirty="0">
                <a:latin typeface="Tahoma" pitchFamily="34" charset="0"/>
                <a:ea typeface="Tahoma" pitchFamily="34" charset="0"/>
                <a:cs typeface="Tahoma" pitchFamily="34" charset="0"/>
              </a:rPr>
              <a:t>Health and Mobility</a:t>
            </a:r>
            <a:r>
              <a:rPr lang="en-US" sz="1400" dirty="0">
                <a:latin typeface="Tahoma" pitchFamily="34" charset="0"/>
                <a:ea typeface="Tahoma" pitchFamily="34" charset="0"/>
                <a:cs typeface="Tahoma" pitchFamily="34" charset="0"/>
              </a:rPr>
              <a:t>: Health issues or changes in mobility may affect a Senior Citizen's ability to use certain services effectively. </a:t>
            </a:r>
          </a:p>
        </p:txBody>
      </p:sp>
    </p:spTree>
    <p:extLst>
      <p:ext uri="{BB962C8B-B14F-4D97-AF65-F5344CB8AC3E}">
        <p14:creationId xmlns:p14="http://schemas.microsoft.com/office/powerpoint/2010/main" val="1311193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rPr>
              <a:t>UNIVARIATE ANALYSIS OF </a:t>
            </a:r>
            <a:r>
              <a:rPr lang="en-US" sz="24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PARTNER</a:t>
            </a:r>
            <a:endParaRPr lang="en-US" sz="2400" b="1" dirty="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3" name="Text Placeholder 2"/>
          <p:cNvSpPr>
            <a:spLocks noGrp="1"/>
          </p:cNvSpPr>
          <p:nvPr>
            <p:ph type="body" idx="1"/>
          </p:nvPr>
        </p:nvSpPr>
        <p:spPr>
          <a:xfrm>
            <a:off x="539552" y="2348880"/>
            <a:ext cx="4040188" cy="639762"/>
          </a:xfrm>
        </p:spPr>
        <p:txBody>
          <a:bodyPr>
            <a:noAutofit/>
          </a:bodyPr>
          <a:lstStyle/>
          <a:p>
            <a:r>
              <a:rPr lang="en-US" sz="1400" b="0" dirty="0">
                <a:latin typeface="Tahoma" pitchFamily="34" charset="0"/>
                <a:ea typeface="Tahoma" pitchFamily="34" charset="0"/>
                <a:cs typeface="Tahoma" pitchFamily="34" charset="0"/>
              </a:rPr>
              <a:t>There are 3,641 customers who do not have a partner, representing 52% of the total customer base.</a:t>
            </a:r>
          </a:p>
          <a:p>
            <a:endParaRPr lang="en-US" sz="1400" b="0" dirty="0" smtClean="0">
              <a:latin typeface="Tahoma" pitchFamily="34" charset="0"/>
              <a:ea typeface="Tahoma" pitchFamily="34" charset="0"/>
              <a:cs typeface="Tahoma" pitchFamily="34" charset="0"/>
            </a:endParaRPr>
          </a:p>
          <a:p>
            <a:r>
              <a:rPr lang="en-US" sz="1400" b="0" dirty="0" smtClean="0">
                <a:latin typeface="Tahoma" pitchFamily="34" charset="0"/>
                <a:ea typeface="Tahoma" pitchFamily="34" charset="0"/>
                <a:cs typeface="Tahoma" pitchFamily="34" charset="0"/>
              </a:rPr>
              <a:t>There </a:t>
            </a:r>
            <a:r>
              <a:rPr lang="en-US" sz="1400" b="0" dirty="0">
                <a:latin typeface="Tahoma" pitchFamily="34" charset="0"/>
                <a:ea typeface="Tahoma" pitchFamily="34" charset="0"/>
                <a:cs typeface="Tahoma" pitchFamily="34" charset="0"/>
              </a:rPr>
              <a:t>are 3,402 customers who have a partner, representing 48% of the total customer base.</a:t>
            </a:r>
          </a:p>
        </p:txBody>
      </p:sp>
      <p:pic>
        <p:nvPicPr>
          <p:cNvPr id="40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7544" y="3284984"/>
            <a:ext cx="3891411" cy="269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788024" y="1988840"/>
            <a:ext cx="3469388"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78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1052736"/>
            <a:ext cx="7200800" cy="4247317"/>
          </a:xfrm>
          <a:prstGeom prst="rect">
            <a:avLst/>
          </a:prstGeom>
        </p:spPr>
        <p:txBody>
          <a:bodyPr wrap="square">
            <a:spAutoFit/>
          </a:bodyPr>
          <a:lstStyle/>
          <a:p>
            <a:r>
              <a:rPr lang="en-US" dirty="0"/>
              <a:t>This suggests that having a partner does not significantly impact the churn rate in </a:t>
            </a:r>
            <a:r>
              <a:rPr lang="en-US" dirty="0" err="1"/>
              <a:t>Connecttel</a:t>
            </a:r>
            <a:r>
              <a:rPr lang="en-US" dirty="0"/>
              <a:t>. Both groups, those with and without partners, have similar proportions of customers who churn and customers who do not churn. </a:t>
            </a:r>
          </a:p>
          <a:p>
            <a:endParaRPr lang="en-US" dirty="0"/>
          </a:p>
          <a:p>
            <a:r>
              <a:rPr lang="en-US" b="1" dirty="0"/>
              <a:t>POSSIBLE </a:t>
            </a:r>
            <a:r>
              <a:rPr lang="en-US" b="1" dirty="0" smtClean="0"/>
              <a:t>SUGGESTIONS</a:t>
            </a:r>
            <a:endParaRPr lang="en-US" b="1" dirty="0"/>
          </a:p>
          <a:p>
            <a:endParaRPr lang="en-US" dirty="0"/>
          </a:p>
          <a:p>
            <a:r>
              <a:rPr lang="en-US" b="1" i="1" dirty="0"/>
              <a:t>Communication and Education</a:t>
            </a:r>
            <a:r>
              <a:rPr lang="en-US" dirty="0"/>
              <a:t>: </a:t>
            </a:r>
            <a:r>
              <a:rPr lang="en-US" dirty="0" err="1"/>
              <a:t>Connecttel</a:t>
            </a:r>
            <a:r>
              <a:rPr lang="en-US" dirty="0"/>
              <a:t> should communicate with customers about the value of their services, educate them about available features, and provide personalized recommendations to enhance their experience. </a:t>
            </a:r>
          </a:p>
          <a:p>
            <a:endParaRPr lang="en-US" dirty="0"/>
          </a:p>
          <a:p>
            <a:r>
              <a:rPr lang="en-US" b="1" i="1" dirty="0"/>
              <a:t>Retention Strategies</a:t>
            </a:r>
            <a:r>
              <a:rPr lang="en-US" dirty="0"/>
              <a:t>: Develop tailored retention strategies for different customer segments. For example, offer incentives or discounts to long-term customers, improve customer support for specific service issues</a:t>
            </a:r>
          </a:p>
        </p:txBody>
      </p:sp>
    </p:spTree>
    <p:extLst>
      <p:ext uri="{BB962C8B-B14F-4D97-AF65-F5344CB8AC3E}">
        <p14:creationId xmlns:p14="http://schemas.microsoft.com/office/powerpoint/2010/main" val="1680649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15424</TotalTime>
  <Words>3325</Words>
  <Application>Microsoft Office PowerPoint</Application>
  <PresentationFormat>On-screen Show (4:3)</PresentationFormat>
  <Paragraphs>288</Paragraphs>
  <Slides>44</Slides>
  <Notes>6</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PREDICTING CUSTOMER CHURN IN CONNECTTEL</vt:lpstr>
      <vt:lpstr>OBJECTTIVES</vt:lpstr>
      <vt:lpstr>PowerPoint Presentation</vt:lpstr>
      <vt:lpstr>VISUALIZING CHURN DISTRIBUTION USING A COUNTPLOT</vt:lpstr>
      <vt:lpstr>GENDER-BASED ANALYSIS</vt:lpstr>
      <vt:lpstr>UNIVARIATE ANALYSIS OF SENIORCITIZEN</vt:lpstr>
      <vt:lpstr>PowerPoint Presentation</vt:lpstr>
      <vt:lpstr>UNIVARIATE ANALYSIS OF PARTNER</vt:lpstr>
      <vt:lpstr>PowerPoint Presentation</vt:lpstr>
      <vt:lpstr>UNIVARIATE ANALYSIS OF DEPENDENTS</vt:lpstr>
      <vt:lpstr>UNIVARIATE ANALYSIS OF TENURE</vt:lpstr>
      <vt:lpstr>UNIVARIATE ANALYSIS OF PHONE SERVICES</vt:lpstr>
      <vt:lpstr>UNIVARIATE ANALYSIS OF MULTIPLELINES</vt:lpstr>
      <vt:lpstr>UNIVARIATE ANALYSIS OF INTERNET SERVICE</vt:lpstr>
      <vt:lpstr>UNIVARIATE ANALYSIS OF ONLINEBACKUP</vt:lpstr>
      <vt:lpstr>UNIVARIATE ANALYSIS OF ONLINE SECURITY</vt:lpstr>
      <vt:lpstr>UNIVARIATE ANALYSIS OF DEVICE PROTECTION</vt:lpstr>
      <vt:lpstr>UNIVARIATE ANALYSIS OF TECH SUPPORT</vt:lpstr>
      <vt:lpstr>UNIVARIATE ANALYSIS OF STREAMINGTV</vt:lpstr>
      <vt:lpstr>UNIVARIATE ANALYSIS OF STREAMINGMOVIES</vt:lpstr>
      <vt:lpstr>UNIVARIATE ANALYSIS OF CONTRACT</vt:lpstr>
      <vt:lpstr>UNIVARIATE ANALYSIS OF PAPERLESSBILLING</vt:lpstr>
      <vt:lpstr>UNIVARIATE ANALYSIS OF PAYMENTMETHOD</vt:lpstr>
      <vt:lpstr>UNIVARIATE ANALYSIS OF MONTHLYCHARGES</vt:lpstr>
      <vt:lpstr>UNIVARIATE ANALYSIS OF TENURE</vt:lpstr>
      <vt:lpstr>UNIVARIATE ANALYSIS OF TOTALCHARGES</vt:lpstr>
      <vt:lpstr>UNIVARIATE ANALYSIS OF TOTALCHARGES</vt:lpstr>
      <vt:lpstr>UNIVARIATE ANALYSIS OF TOTALCHARGES</vt:lpstr>
      <vt:lpstr>UNIVARIATE ANALYSIS FOR NUMERICAL DATA</vt:lpstr>
      <vt:lpstr>UNIVARIATE ANALYSIS FOR NUMERICAL DATA</vt:lpstr>
      <vt:lpstr>UNIVARIATE ANALYSIS FOR NUMERICAL DATA</vt:lpstr>
      <vt:lpstr>BIVARATE ANALYSIS</vt:lpstr>
      <vt:lpstr>BIVARATE ANALYSIS</vt:lpstr>
      <vt:lpstr>BIVARATE ANALYSIS</vt:lpstr>
      <vt:lpstr>BIVARATE ANALYSIS</vt:lpstr>
      <vt:lpstr>MULTIVARIATE ANALYSIS</vt:lpstr>
      <vt:lpstr>MULTIVARIATE ANALYSIS</vt:lpstr>
      <vt:lpstr>MULTIVARIATE ANALYSIS</vt:lpstr>
      <vt:lpstr>LOGISTIC REGRESSION</vt:lpstr>
      <vt:lpstr>DECISION TREEE</vt:lpstr>
      <vt:lpstr>SUPPORT VECTOR MACHINE</vt:lpstr>
      <vt:lpstr>SUPPORT VECTOR MACHINE</vt:lpstr>
      <vt:lpstr>RANDOM FOREST</vt:lpstr>
      <vt:lpstr>NAÏVE BAYES CLASSIFIER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Churn IN CONNECTTEL</dc:title>
  <dc:creator>user</dc:creator>
  <cp:lastModifiedBy>user</cp:lastModifiedBy>
  <cp:revision>70</cp:revision>
  <dcterms:created xsi:type="dcterms:W3CDTF">2023-09-29T02:05:46Z</dcterms:created>
  <dcterms:modified xsi:type="dcterms:W3CDTF">2023-10-16T17:05:41Z</dcterms:modified>
</cp:coreProperties>
</file>