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165" y="2473325"/>
            <a:ext cx="5333365" cy="1222375"/>
          </a:xfrm>
        </p:spPr>
        <p:txBody>
          <a:bodyPr/>
          <a:p>
            <a:r>
              <a:rPr lang="en-US" altLang="en-GB" sz="8000" b="1">
                <a:latin typeface="Georgia" panose="02040502050405020303" charset="0"/>
                <a:cs typeface="Georgia" panose="02040502050405020303" charset="0"/>
              </a:rPr>
              <a:t>ARRAY</a:t>
            </a:r>
            <a:endParaRPr lang="en-US" altLang="en-GB" sz="8000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96390" y="732790"/>
            <a:ext cx="3281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5400">
                <a:latin typeface="Segoe Print" panose="02000600000000000000" charset="0"/>
                <a:cs typeface="Segoe Print" panose="02000600000000000000" charset="0"/>
              </a:rPr>
              <a:t>Topic: </a:t>
            </a:r>
            <a:endParaRPr lang="en-GB" altLang="en-US" sz="5400">
              <a:latin typeface="Segoe Print" panose="02000600000000000000" charset="0"/>
              <a:cs typeface="Segoe Print" panose="020006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latin typeface="Georgia" panose="02040502050405020303" charset="0"/>
                <a:cs typeface="Georgia" panose="02040502050405020303" charset="0"/>
              </a:rPr>
              <a:t>What is an array?</a:t>
            </a:r>
            <a:endParaRPr lang="en-US" altLang="en-GB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b="1">
                <a:latin typeface="Georgia" panose="02040502050405020303" charset="0"/>
                <a:cs typeface="Georgia" panose="02040502050405020303" charset="0"/>
              </a:rPr>
              <a:t>An array is a data structure that stores a sequence of elements of the same data type in a single variable. </a:t>
            </a:r>
            <a:endParaRPr lang="en-US" altLang="en-GB" b="1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 altLang="en-GB" b="1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b="1">
                <a:latin typeface="Georgia" panose="02040502050405020303" charset="0"/>
                <a:cs typeface="Georgia" panose="02040502050405020303" charset="0"/>
              </a:rPr>
              <a:t>Element in an array is a single value that is stored in a specific index of the same array.</a:t>
            </a:r>
            <a:endParaRPr lang="en-US" altLang="en-GB" b="1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b="1">
                <a:latin typeface="Georgia" panose="02040502050405020303" charset="0"/>
                <a:cs typeface="Georgia" panose="02040502050405020303" charset="0"/>
              </a:rPr>
              <a:t>Index is the position of an element within an array.</a:t>
            </a:r>
            <a:endParaRPr lang="en-US" altLang="en-GB" b="1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 altLang="en-GB" b="1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 altLang="en-GB" b="1"/>
          </a:p>
          <a:p>
            <a:pPr marL="0" indent="0">
              <a:buNone/>
            </a:pPr>
            <a:endParaRPr lang="en-US" altLang="en-GB" b="1"/>
          </a:p>
          <a:p>
            <a:pPr marL="0" indent="0">
              <a:buNone/>
            </a:pPr>
            <a:endParaRPr lang="en-US" altLang="en-GB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61035"/>
            <a:ext cx="10972800" cy="5465445"/>
          </a:xfrm>
        </p:spPr>
        <p:txBody>
          <a:bodyPr/>
          <a:p>
            <a:pPr algn="ctr"/>
            <a:r>
              <a:rPr lang="en-US" altLang="en-GB" sz="3600" b="1">
                <a:latin typeface="Georgia" panose="02040502050405020303" charset="0"/>
                <a:cs typeface="Georgia" panose="02040502050405020303" charset="0"/>
                <a:sym typeface="+mn-ea"/>
              </a:rPr>
              <a:t>How to declare an array;-</a:t>
            </a:r>
            <a:endParaRPr lang="en-US" altLang="en-GB" sz="3600" b="1">
              <a:latin typeface="Georgia" panose="02040502050405020303" charset="0"/>
              <a:cs typeface="Georgia" panose="02040502050405020303" charset="0"/>
            </a:endParaRPr>
          </a:p>
          <a:p>
            <a:pPr marL="0" indent="0" algn="ctr">
              <a:buNone/>
            </a:pPr>
            <a:r>
              <a:rPr lang="en-US" altLang="en-GB" sz="3600">
                <a:latin typeface="Georgia" panose="02040502050405020303" charset="0"/>
                <a:cs typeface="Georgia" panose="02040502050405020303" charset="0"/>
              </a:rPr>
              <a:t>data-type[] variable-name;</a:t>
            </a:r>
            <a:endParaRPr lang="en-US" altLang="en-GB" sz="3600">
              <a:latin typeface="Georgia" panose="02040502050405020303" charset="0"/>
              <a:cs typeface="Georgia" panose="02040502050405020303" charset="0"/>
            </a:endParaRPr>
          </a:p>
          <a:p>
            <a:pPr marL="0" indent="0" algn="ctr">
              <a:buNone/>
            </a:pPr>
            <a:r>
              <a:rPr lang="en-US" altLang="en-GB" sz="3600">
                <a:latin typeface="Georgia" panose="02040502050405020303" charset="0"/>
                <a:cs typeface="Georgia" panose="02040502050405020303" charset="0"/>
              </a:rPr>
              <a:t>e.g.  String[] pathfinders;   or</a:t>
            </a:r>
            <a:endParaRPr lang="en-US" altLang="en-GB" sz="3600">
              <a:latin typeface="Georgia" panose="02040502050405020303" charset="0"/>
              <a:cs typeface="Georgia" panose="02040502050405020303" charset="0"/>
            </a:endParaRPr>
          </a:p>
          <a:p>
            <a:pPr marL="0" indent="0" algn="ctr">
              <a:buNone/>
            </a:pPr>
            <a:r>
              <a:rPr lang="en-US" altLang="en-GB" sz="3600">
                <a:latin typeface="Georgia" panose="02040502050405020303" charset="0"/>
                <a:cs typeface="Georgia" panose="02040502050405020303" charset="0"/>
              </a:rPr>
              <a:t>String pathfinders[];</a:t>
            </a:r>
            <a:endParaRPr lang="en-US" altLang="en-GB" sz="3600">
              <a:latin typeface="Georgia" panose="02040502050405020303" charset="0"/>
              <a:cs typeface="Georgia" panose="02040502050405020303" charset="0"/>
            </a:endParaRPr>
          </a:p>
          <a:p>
            <a:pPr marL="0" indent="0" algn="ctr">
              <a:buNone/>
            </a:pPr>
            <a:endParaRPr lang="en-US" altLang="en-GB" sz="3600">
              <a:latin typeface="Georgia" panose="02040502050405020303" charset="0"/>
              <a:cs typeface="Georgia" panose="02040502050405020303" charset="0"/>
            </a:endParaRPr>
          </a:p>
          <a:p>
            <a:pPr marL="0" indent="0" algn="ctr">
              <a:buNone/>
            </a:pPr>
            <a:r>
              <a:rPr lang="en-US" altLang="en-GB" sz="3600" b="1">
                <a:latin typeface="Georgia" panose="02040502050405020303" charset="0"/>
                <a:cs typeface="Georgia" panose="02040502050405020303" charset="0"/>
              </a:rPr>
              <a:t>    Types of array</a:t>
            </a:r>
            <a:endParaRPr lang="en-US" altLang="en-GB" sz="3600" b="1"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en-US" altLang="en-GB" sz="3600">
                <a:latin typeface="Georgia" panose="02040502050405020303" charset="0"/>
                <a:cs typeface="Georgia" panose="02040502050405020303" charset="0"/>
              </a:rPr>
              <a:t>Single-dimensional arrays</a:t>
            </a:r>
            <a:endParaRPr lang="en-US" altLang="en-GB" sz="3600">
              <a:latin typeface="Georgia" panose="02040502050405020303" charset="0"/>
              <a:cs typeface="Georgia" panose="02040502050405020303" charset="0"/>
            </a:endParaRPr>
          </a:p>
          <a:p>
            <a:pPr algn="ctr"/>
            <a:r>
              <a:rPr lang="en-US" altLang="en-GB" sz="3600">
                <a:latin typeface="Georgia" panose="02040502050405020303" charset="0"/>
                <a:cs typeface="Georgia" panose="02040502050405020303" charset="0"/>
              </a:rPr>
              <a:t>Multi-dimensional arrays</a:t>
            </a:r>
            <a:endParaRPr lang="en-US" altLang="en-GB" sz="3600">
              <a:latin typeface="Georgia" panose="02040502050405020303" charset="0"/>
              <a:cs typeface="Georgia" panose="02040502050405020303" charset="0"/>
            </a:endParaRPr>
          </a:p>
          <a:p>
            <a:pPr marL="0" indent="0" algn="ctr">
              <a:buNone/>
            </a:pPr>
            <a:endParaRPr lang="en-US" altLang="en-GB" sz="36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7903845" y="5919470"/>
            <a:ext cx="3115945" cy="6591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65" y="0"/>
            <a:ext cx="10972800" cy="1012825"/>
          </a:xfrm>
        </p:spPr>
        <p:txBody>
          <a:bodyPr/>
          <a:p>
            <a:r>
              <a:rPr lang="en-US" altLang="en-GB" b="1">
                <a:latin typeface="Georgia" panose="02040502050405020303" charset="0"/>
                <a:cs typeface="Georgia" panose="02040502050405020303" charset="0"/>
              </a:rPr>
              <a:t>Single-dimensional array</a:t>
            </a:r>
            <a:endParaRPr lang="en-US" altLang="en-GB" b="1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7260"/>
            <a:ext cx="11166475" cy="5508625"/>
          </a:xfrm>
        </p:spPr>
        <p:txBody>
          <a:bodyPr/>
          <a:p>
            <a:pPr marL="0" indent="0">
              <a:buNone/>
            </a:pP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A single-dimensional array is a linear collection of data, stored in consecutive (contiguous) memory location.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-The elements is identified by the index or subscript, which allows easy access and manipulation.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altLang="en-GB" b="1">
                <a:latin typeface="Georgia" panose="02040502050405020303" charset="0"/>
                <a:cs typeface="Georgia" panose="02040502050405020303" charset="0"/>
              </a:rPr>
              <a:t>How to declare a single- dimensional array;-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int[] score = new int[5];   or   int pathfinders[] = new int[4];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e.g. int[] score = (0, 0, 0, 0, 0);         (index)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The index = array length - 1. (i.e. the above index ranges from 0 to 4)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The keyword ‘new’ indicates the creation of</a:t>
            </a:r>
            <a:r>
              <a:rPr lang="en-US" altLang="en-GB">
                <a:solidFill>
                  <a:schemeClr val="tx1"/>
                </a:solidFill>
                <a:latin typeface="Georgia" panose="02040502050405020303" charset="0"/>
                <a:cs typeface="Georgia" panose="02040502050405020303" charset="0"/>
              </a:rPr>
              <a:t> new object.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-2764155" y="3830955"/>
            <a:ext cx="3935095" cy="417195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303905" y="4102100"/>
            <a:ext cx="306006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en-GB"/>
              <a:t>(0,    1,     2,    3,    4)</a:t>
            </a:r>
            <a:endParaRPr lang="en-US" alt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981700" y="4263390"/>
            <a:ext cx="1102995" cy="29781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980" y="0"/>
            <a:ext cx="10972800" cy="1129665"/>
          </a:xfrm>
        </p:spPr>
        <p:txBody>
          <a:bodyPr/>
          <a:p>
            <a:r>
              <a:rPr lang="en-US" altLang="en-GB" b="1">
                <a:latin typeface="Georgia" panose="02040502050405020303" charset="0"/>
                <a:cs typeface="Georgia" panose="02040502050405020303" charset="0"/>
                <a:sym typeface="+mn-ea"/>
              </a:rPr>
              <a:t>Multi-dimensional array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220" y="1034415"/>
            <a:ext cx="11449685" cy="5464810"/>
          </a:xfrm>
        </p:spPr>
        <p:txBody>
          <a:bodyPr/>
          <a:p>
            <a:pPr marL="0" indent="0">
              <a:buNone/>
            </a:pP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A multi-dimensional array is an array of arrays.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i.e. an array that contains arrays of the same or different length.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altLang="en-GB" b="1">
                <a:latin typeface="Georgia" panose="02040502050405020303" charset="0"/>
                <a:cs typeface="Georgia" panose="02040502050405020303" charset="0"/>
              </a:rPr>
              <a:t>2D array:</a:t>
            </a: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 int[][] pathfinders = new int[][];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>
              <a:buNone/>
            </a:pP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int[][] scores = {{1,2,3,4,5,6}, {4,3,5,6,7,2}};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System.out.print(score[0][4]);  //output = 5</a:t>
            </a:r>
            <a:endParaRPr lang="en-US" altLang="en-GB" b="1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altLang="en-GB" b="1">
                <a:latin typeface="Georgia" panose="02040502050405020303" charset="0"/>
                <a:cs typeface="Georgia" panose="02040502050405020303" charset="0"/>
              </a:rPr>
              <a:t>3D array:</a:t>
            </a: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 int[][][] scores = {{{3,4,5}, {8,5,9},{7,9,8}},</a:t>
            </a:r>
            <a:r>
              <a:rPr lang="en-US" altLang="en-GB">
                <a:latin typeface="Georgia" panose="02040502050405020303" charset="0"/>
                <a:cs typeface="Georgia" panose="02040502050405020303" charset="0"/>
                <a:sym typeface="+mn-ea"/>
              </a:rPr>
              <a:t>{{6,2,5}, {8,1,9},{9,4,8}}</a:t>
            </a: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}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457200" lvl="1" indent="457200" algn="l">
              <a:buNone/>
            </a:pP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42290"/>
            <a:ext cx="10972800" cy="6076315"/>
          </a:xfrm>
        </p:spPr>
        <p:txBody>
          <a:bodyPr/>
          <a:p>
            <a:pPr marL="0" lvl="1" indent="0">
              <a:buNone/>
            </a:pPr>
            <a:r>
              <a:rPr lang="en-US" altLang="en-GB" sz="3200">
                <a:latin typeface="Georgia" panose="02040502050405020303" charset="0"/>
                <a:cs typeface="Georgia" panose="02040502050405020303" charset="0"/>
                <a:sym typeface="+mn-ea"/>
              </a:rPr>
              <a:t>int[][] score = {{1,2,3,4,5,6}, {4,3,5,6,7,2}, {6,9,7,4,3}};</a:t>
            </a:r>
            <a:endParaRPr lang="en-US" altLang="en-GB" sz="320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In a row-wise assignment such as the above expression, the values are assigned to the indexes from left to right within the inner set of curly braces.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altLang="en-GB" sz="2800">
                <a:latin typeface="Georgia" panose="02040502050405020303" charset="0"/>
                <a:cs typeface="Georgia" panose="02040502050405020303" charset="0"/>
              </a:rPr>
              <a:t> int[][] score = new int[3][2];</a:t>
            </a:r>
            <a:endParaRPr lang="en-US" altLang="en-GB" sz="280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altLang="en-GB" sz="2800">
                <a:latin typeface="Georgia" panose="02040502050405020303" charset="0"/>
                <a:cs typeface="Georgia" panose="02040502050405020303" charset="0"/>
              </a:rPr>
              <a:t>int[3][] { int[2] { 0, 0 }, int[2] { 0, 0 }, int[2] { 0, 0 } }</a:t>
            </a:r>
            <a:endParaRPr lang="en-US" altLang="en-GB" sz="280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For empty elements, values are assigned using the array-access expression. e.g.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score[0][1]=7;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Applications of array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4708525"/>
          </a:xfrm>
        </p:spPr>
        <p:txBody>
          <a:bodyPr/>
          <a:p>
            <a:r>
              <a:rPr lang="en-US" altLang="en-GB" sz="2800">
                <a:latin typeface="Georgia" panose="02040502050405020303" charset="0"/>
                <a:cs typeface="Georgia" panose="02040502050405020303" charset="0"/>
              </a:rPr>
              <a:t>Data storage and manipulation.</a:t>
            </a:r>
            <a:endParaRPr lang="en-US" altLang="en-GB" sz="28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800">
                <a:latin typeface="Georgia" panose="02040502050405020303" charset="0"/>
                <a:cs typeface="Georgia" panose="02040502050405020303" charset="0"/>
              </a:rPr>
              <a:t>Algorithm implimentation  - Sorting &amp; searching algorithm.</a:t>
            </a:r>
            <a:endParaRPr lang="en-US" altLang="en-GB" sz="28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800">
                <a:latin typeface="Georgia" panose="02040502050405020303" charset="0"/>
                <a:cs typeface="Georgia" panose="02040502050405020303" charset="0"/>
              </a:rPr>
              <a:t>Memory management, file system organization &amp; process scheduling</a:t>
            </a:r>
            <a:endParaRPr lang="en-US" altLang="en-GB" sz="2800">
              <a:latin typeface="Georgia" panose="02040502050405020303" charset="0"/>
              <a:cs typeface="Georgia" panose="02040502050405020303" charset="0"/>
            </a:endParaRPr>
          </a:p>
          <a:p>
            <a:r>
              <a:rPr lang="en-US" altLang="en-GB" sz="2800">
                <a:latin typeface="Georgia" panose="02040502050405020303" charset="0"/>
                <a:cs typeface="Georgia" panose="02040502050405020303" charset="0"/>
              </a:rPr>
              <a:t>Scientific computing   -Simulations, numerical analysis &amp; data processing.</a:t>
            </a:r>
            <a:endParaRPr lang="en-US" altLang="en-GB" sz="28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94280"/>
            <a:ext cx="10972800" cy="3632200"/>
          </a:xfrm>
        </p:spPr>
        <p:txBody>
          <a:bodyPr/>
          <a:p>
            <a:pPr marL="0" indent="0" algn="ctr">
              <a:buNone/>
            </a:pPr>
            <a:r>
              <a:rPr lang="en-US" altLang="en-GB" sz="9600">
                <a:latin typeface="Georgia" panose="02040502050405020303" charset="0"/>
                <a:cs typeface="Georgia" panose="02040502050405020303" charset="0"/>
              </a:rPr>
              <a:t>Thank You...</a:t>
            </a:r>
            <a:endParaRPr lang="en-US" altLang="en-GB" sz="9600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latin typeface="Georgia" panose="02040502050405020303" charset="0"/>
                <a:cs typeface="Georgia" panose="02040502050405020303" charset="0"/>
              </a:rPr>
              <a:t>Exercise</a:t>
            </a:r>
            <a:endParaRPr lang="en-US" altLang="en-GB">
              <a:latin typeface="Georgia" panose="02040502050405020303" charset="0"/>
              <a:cs typeface="Georgia" panose="02040502050405020303" charset="0"/>
            </a:endParaRPr>
          </a:p>
        </p:txBody>
      </p:sp>
      <p:pic>
        <p:nvPicPr>
          <p:cNvPr id="4" name="Content Placeholder 3" descr="couting upper cas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730" y="1694180"/>
            <a:ext cx="11533505" cy="3304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2016</Words>
  <Application>WPS Slides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Georgia</vt:lpstr>
      <vt:lpstr>Segoe Print</vt:lpstr>
      <vt:lpstr>Microsoft YaHei</vt:lpstr>
      <vt:lpstr>Arial Unicode MS</vt:lpstr>
      <vt:lpstr>Calibri</vt:lpstr>
      <vt:lpstr>Bahnschrift Light</vt:lpstr>
      <vt:lpstr>Arial Black</vt:lpstr>
      <vt:lpstr>Segoe Script</vt:lpstr>
      <vt:lpstr>Wingdings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DELL</dc:creator>
  <cp:lastModifiedBy>DELL</cp:lastModifiedBy>
  <cp:revision>25</cp:revision>
  <dcterms:created xsi:type="dcterms:W3CDTF">2025-05-10T18:00:00Z</dcterms:created>
  <dcterms:modified xsi:type="dcterms:W3CDTF">2025-05-14T00:09:08Z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7325FD15AC8E48F88DAFF962642526C2_11</vt:lpwstr>
  </property>
  <property fmtid="{D5CDD505-2E9C-101B-9397-08002B2CF9AE}" pid="3" name="KSOProductBuildVer">
    <vt:lpwstr>2057-12.2.0.20796</vt:lpwstr>
  </property>
</Properties>
</file>