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1 thread</c:v>
                </c:pt>
              </c:strCache>
            </c:strRef>
          </c:tx>
          <c:spPr>
            <a:solidFill>
              <a:srgbClr val="30acec"/>
            </a:solidFill>
            <a:ln w="22320">
              <a:solidFill>
                <a:srgbClr val="30acec"/>
              </a:solidFill>
              <a:round/>
            </a:ln>
          </c:spPr>
          <c:marker>
            <c:symbol val="diamond"/>
            <c:size val="6"/>
            <c:spPr>
              <a:solidFill>
                <a:srgbClr val="30acec"/>
              </a:solidFill>
            </c:spPr>
          </c:marker>
          <c:dLbls>
            <c:dLblPos val="ctr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"</c:v>
                </c:pt>
                <c:pt idx="1">
                  <c:v>"</c:v>
                </c:pt>
                <c:pt idx="2">
                  <c:v>"</c:v>
                </c:pt>
                <c:pt idx="3">
                  <c:v>"</c:v>
                </c:pt>
                <c:pt idx="4">
                  <c:v>"</c:v>
                </c:pt>
                <c:pt idx="5">
                  <c:v>"</c:v>
                </c:pt>
                <c:pt idx="6">
                  <c:v>"</c:v>
                </c:pt>
                <c:pt idx="7">
                  <c:v>"</c:v>
                </c:pt>
                <c:pt idx="8">
                  <c:v>"</c:v>
                </c:pt>
                <c:pt idx="9">
                  <c:v>"</c:v>
                </c:pt>
                <c:pt idx="10">
                  <c:v>"</c:v>
                </c:pt>
                <c:pt idx="11">
                  <c:v>"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12</c:v>
                </c:pt>
                <c:pt idx="3">
                  <c:v>21</c:v>
                </c:pt>
                <c:pt idx="4">
                  <c:v>80</c:v>
                </c:pt>
                <c:pt idx="5">
                  <c:v>1585</c:v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12 threads</c:v>
                </c:pt>
              </c:strCache>
            </c:strRef>
          </c:tx>
          <c:spPr>
            <a:solidFill>
              <a:srgbClr val="80c34f"/>
            </a:solidFill>
            <a:ln w="22320">
              <a:solidFill>
                <a:srgbClr val="80c34f"/>
              </a:solidFill>
              <a:round/>
            </a:ln>
          </c:spPr>
          <c:marker>
            <c:symbol val="square"/>
            <c:size val="6"/>
            <c:spPr>
              <a:solidFill>
                <a:srgbClr val="80c34f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"</c:v>
                </c:pt>
                <c:pt idx="1">
                  <c:v>"</c:v>
                </c:pt>
                <c:pt idx="2">
                  <c:v>"</c:v>
                </c:pt>
                <c:pt idx="3">
                  <c:v>"</c:v>
                </c:pt>
                <c:pt idx="4">
                  <c:v>"</c:v>
                </c:pt>
                <c:pt idx="5">
                  <c:v>"</c:v>
                </c:pt>
                <c:pt idx="6">
                  <c:v>"</c:v>
                </c:pt>
                <c:pt idx="7">
                  <c:v>"</c:v>
                </c:pt>
                <c:pt idx="8">
                  <c:v>"</c:v>
                </c:pt>
                <c:pt idx="9">
                  <c:v>"</c:v>
                </c:pt>
                <c:pt idx="10">
                  <c:v>"</c:v>
                </c:pt>
                <c:pt idx="11">
                  <c:v>"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11</c:v>
                </c:pt>
                <c:pt idx="4">
                  <c:v>36</c:v>
                </c:pt>
                <c:pt idx="5">
                  <c:v>1015</c:v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76518122"/>
        <c:axId val="43049673"/>
      </c:lineChart>
      <c:catAx>
        <c:axId val="76518122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064" spc="117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defRPr>
            </a:pPr>
          </a:p>
        </c:txPr>
        <c:crossAx val="43049673"/>
        <c:crosses val="autoZero"/>
        <c:auto val="1"/>
        <c:lblAlgn val="ctr"/>
        <c:lblOffset val="100"/>
      </c:catAx>
      <c:valAx>
        <c:axId val="4304967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defRPr>
            </a:pPr>
          </a:p>
        </c:txPr>
        <c:crossAx val="76518122"/>
        <c:crosses val="autoZero"/>
        <c:crossBetween val="midCat"/>
      </c:valAx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30acec"/>
            </a:solidFill>
            <a:ln w="22320">
              <a:solidFill>
                <a:srgbClr val="30acec"/>
              </a:solidFill>
              <a:round/>
            </a:ln>
          </c:spPr>
          <c:marker>
            <c:symbol val="diamond"/>
            <c:size val="6"/>
            <c:spPr>
              <a:solidFill>
                <a:srgbClr val="30acec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"</c:v>
                </c:pt>
                <c:pt idx="1">
                  <c:v>"</c:v>
                </c:pt>
                <c:pt idx="2">
                  <c:v>"</c:v>
                </c:pt>
                <c:pt idx="3">
                  <c:v>"</c:v>
                </c:pt>
                <c:pt idx="4">
                  <c:v>"</c:v>
                </c:pt>
                <c:pt idx="5">
                  <c:v>"</c:v>
                </c:pt>
                <c:pt idx="6">
                  <c:v>"</c:v>
                </c:pt>
                <c:pt idx="7">
                  <c:v>"</c:v>
                </c:pt>
                <c:pt idx="8">
                  <c:v>"</c:v>
                </c:pt>
                <c:pt idx="9">
                  <c:v>"</c:v>
                </c:pt>
                <c:pt idx="10">
                  <c:v>"</c:v>
                </c:pt>
                <c:pt idx="11">
                  <c:v>"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12</c:v>
                </c:pt>
                <c:pt idx="3">
                  <c:v>21</c:v>
                </c:pt>
                <c:pt idx="4">
                  <c:v>80</c:v>
                </c:pt>
                <c:pt idx="5">
                  <c:v>1370</c:v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MPI</c:v>
                </c:pt>
              </c:strCache>
            </c:strRef>
          </c:tx>
          <c:spPr>
            <a:solidFill>
              <a:srgbClr val="80c34f"/>
            </a:solidFill>
            <a:ln w="22320">
              <a:solidFill>
                <a:srgbClr val="80c34f"/>
              </a:solidFill>
              <a:round/>
            </a:ln>
          </c:spPr>
          <c:marker>
            <c:symbol val="square"/>
            <c:size val="6"/>
            <c:spPr>
              <a:solidFill>
                <a:srgbClr val="80c34f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"</c:v>
                </c:pt>
                <c:pt idx="1">
                  <c:v>"</c:v>
                </c:pt>
                <c:pt idx="2">
                  <c:v>"</c:v>
                </c:pt>
                <c:pt idx="3">
                  <c:v>"</c:v>
                </c:pt>
                <c:pt idx="4">
                  <c:v>"</c:v>
                </c:pt>
                <c:pt idx="5">
                  <c:v>"</c:v>
                </c:pt>
                <c:pt idx="6">
                  <c:v>"</c:v>
                </c:pt>
                <c:pt idx="7">
                  <c:v>"</c:v>
                </c:pt>
                <c:pt idx="8">
                  <c:v>"</c:v>
                </c:pt>
                <c:pt idx="9">
                  <c:v>"</c:v>
                </c:pt>
                <c:pt idx="10">
                  <c:v>"</c:v>
                </c:pt>
                <c:pt idx="11">
                  <c:v>"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</c:v>
                </c:pt>
                <c:pt idx="1">
                  <c:v>1.7</c:v>
                </c:pt>
                <c:pt idx="2">
                  <c:v>5.7</c:v>
                </c:pt>
                <c:pt idx="3">
                  <c:v>10.5</c:v>
                </c:pt>
                <c:pt idx="4">
                  <c:v>38</c:v>
                </c:pt>
                <c:pt idx="5">
                  <c:v>641</c:v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OpenMP</c:v>
                </c:pt>
              </c:strCache>
            </c:strRef>
          </c:tx>
          <c:spPr>
            <a:solidFill>
              <a:srgbClr val="e29d3e"/>
            </a:solidFill>
            <a:ln w="22320">
              <a:solidFill>
                <a:srgbClr val="e29d3e"/>
              </a:solidFill>
              <a:round/>
            </a:ln>
          </c:spPr>
          <c:marker>
            <c:symbol val="triangle"/>
            <c:size val="6"/>
            <c:spPr>
              <a:solidFill>
                <a:srgbClr val="e29d3e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"</c:v>
                </c:pt>
                <c:pt idx="1">
                  <c:v>"</c:v>
                </c:pt>
                <c:pt idx="2">
                  <c:v>"</c:v>
                </c:pt>
                <c:pt idx="3">
                  <c:v>"</c:v>
                </c:pt>
                <c:pt idx="4">
                  <c:v>"</c:v>
                </c:pt>
                <c:pt idx="5">
                  <c:v>"</c:v>
                </c:pt>
                <c:pt idx="6">
                  <c:v>"</c:v>
                </c:pt>
                <c:pt idx="7">
                  <c:v>"</c:v>
                </c:pt>
                <c:pt idx="8">
                  <c:v>"</c:v>
                </c:pt>
                <c:pt idx="9">
                  <c:v>"</c:v>
                </c:pt>
                <c:pt idx="10">
                  <c:v>"</c:v>
                </c:pt>
                <c:pt idx="11">
                  <c:v>"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</c:v>
                </c:pt>
                <c:pt idx="1">
                  <c:v>1.5</c:v>
                </c:pt>
                <c:pt idx="2">
                  <c:v>7</c:v>
                </c:pt>
                <c:pt idx="3">
                  <c:v>12</c:v>
                </c:pt>
                <c:pt idx="4">
                  <c:v>45</c:v>
                </c:pt>
                <c:pt idx="5">
                  <c:v>868</c:v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d64a3b"/>
            </a:solidFill>
            <a:ln w="22320">
              <a:solidFill>
                <a:srgbClr val="d64a3b"/>
              </a:solidFill>
              <a:round/>
            </a:ln>
          </c:spPr>
          <c:marker>
            <c:symbol val="x"/>
            <c:size val="6"/>
            <c:spPr>
              <a:solidFill>
                <a:srgbClr val="d64a3b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"</c:v>
                </c:pt>
                <c:pt idx="1">
                  <c:v>"</c:v>
                </c:pt>
                <c:pt idx="2">
                  <c:v>"</c:v>
                </c:pt>
                <c:pt idx="3">
                  <c:v>"</c:v>
                </c:pt>
                <c:pt idx="4">
                  <c:v>"</c:v>
                </c:pt>
                <c:pt idx="5">
                  <c:v>"</c:v>
                </c:pt>
                <c:pt idx="6">
                  <c:v>"</c:v>
                </c:pt>
                <c:pt idx="7">
                  <c:v>"</c:v>
                </c:pt>
                <c:pt idx="8">
                  <c:v>"</c:v>
                </c:pt>
                <c:pt idx="9">
                  <c:v>"</c:v>
                </c:pt>
                <c:pt idx="10">
                  <c:v>"</c:v>
                </c:pt>
                <c:pt idx="11">
                  <c:v>"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</c:v>
                </c:pt>
                <c:pt idx="1">
                  <c:v>0.6</c:v>
                </c:pt>
                <c:pt idx="2">
                  <c:v>2.5</c:v>
                </c:pt>
                <c:pt idx="3">
                  <c:v>5</c:v>
                </c:pt>
                <c:pt idx="4">
                  <c:v>18</c:v>
                </c:pt>
                <c:pt idx="5">
                  <c:v>354</c:v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30356574"/>
        <c:axId val="99931381"/>
      </c:lineChart>
      <c:catAx>
        <c:axId val="30356574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064" spc="117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defRPr>
            </a:pPr>
          </a:p>
        </c:txPr>
        <c:crossAx val="99931381"/>
        <c:crosses val="autoZero"/>
        <c:auto val="1"/>
        <c:lblAlgn val="ctr"/>
        <c:lblOffset val="100"/>
      </c:catAx>
      <c:valAx>
        <c:axId val="9993138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defRPr>
            </a:pPr>
          </a:p>
        </c:txPr>
        <c:crossAx val="30356574"/>
        <c:crosses val="autoZero"/>
        <c:crossBetween val="midCat"/>
      </c:valAx>
      <c:spPr>
        <a:noFill/>
        <a:ln>
          <a:solidFill>
            <a:srgbClr val="30acec"/>
          </a:solidFill>
        </a:ln>
      </c:spPr>
    </c:plotArea>
    <c:legend>
      <c:legendPos val="t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Cliquez et modifiez le titre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3/26/17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E1AC9A-D912-459B-9CAE-59EC1FB615E0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Cliquez et modifiez le titre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LevelCliquez pour modifier les styles du texte du masque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Troisième niveau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Quatrième niveau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Cinquième niveau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3/26/17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932A55-8909-421B-A48D-467CDAAAFBBC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Décisions de finales d’échec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Parallélisation en MPI, OpenMP et MPI+OpenMP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69880" y="200160"/>
            <a:ext cx="10018440" cy="871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 : la distribution du calcul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667960" y="2328840"/>
            <a:ext cx="1689480" cy="1217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2667960" y="2527200"/>
            <a:ext cx="16779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Machine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4806000" y="2328840"/>
            <a:ext cx="1689480" cy="1217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4806000" y="2527200"/>
            <a:ext cx="16779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Machine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6944400" y="2328840"/>
            <a:ext cx="1689480" cy="1217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6944400" y="2527200"/>
            <a:ext cx="16779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Machine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9082800" y="2328840"/>
            <a:ext cx="1689480" cy="1217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CustomShape 9"/>
          <p:cNvSpPr/>
          <p:nvPr/>
        </p:nvSpPr>
        <p:spPr>
          <a:xfrm>
            <a:off x="9082800" y="2527200"/>
            <a:ext cx="16779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Machine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2656080" y="1128240"/>
            <a:ext cx="8104680" cy="674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CustomShape 11"/>
          <p:cNvSpPr/>
          <p:nvPr/>
        </p:nvSpPr>
        <p:spPr>
          <a:xfrm>
            <a:off x="2667960" y="1214280"/>
            <a:ext cx="80931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Distribution régulière statique (modulo) sur profondeur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3507120" y="18025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5645160" y="18025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4"/>
          <p:cNvSpPr/>
          <p:nvPr/>
        </p:nvSpPr>
        <p:spPr>
          <a:xfrm>
            <a:off x="7783560" y="18025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5"/>
          <p:cNvSpPr/>
          <p:nvPr/>
        </p:nvSpPr>
        <p:spPr>
          <a:xfrm>
            <a:off x="9921960" y="18025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6"/>
          <p:cNvSpPr/>
          <p:nvPr/>
        </p:nvSpPr>
        <p:spPr>
          <a:xfrm>
            <a:off x="3507120" y="3546360"/>
            <a:ext cx="14040" cy="14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7"/>
          <p:cNvSpPr/>
          <p:nvPr/>
        </p:nvSpPr>
        <p:spPr>
          <a:xfrm rot="5400000">
            <a:off x="4430880" y="2637000"/>
            <a:ext cx="325080" cy="2143800"/>
          </a:xfrm>
          <a:prstGeom prst="bentConnector2">
            <a:avLst/>
          </a:prstGeom>
          <a:noFill/>
          <a:ln w="50760">
            <a:solidFill>
              <a:srgbClr val="add2f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8"/>
          <p:cNvSpPr/>
          <p:nvPr/>
        </p:nvSpPr>
        <p:spPr>
          <a:xfrm rot="5400000">
            <a:off x="5378400" y="1689120"/>
            <a:ext cx="553680" cy="4267800"/>
          </a:xfrm>
          <a:prstGeom prst="bentConnector2">
            <a:avLst/>
          </a:prstGeom>
          <a:noFill/>
          <a:ln w="50760">
            <a:solidFill>
              <a:srgbClr val="add2f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9"/>
          <p:cNvSpPr/>
          <p:nvPr/>
        </p:nvSpPr>
        <p:spPr>
          <a:xfrm rot="5400000">
            <a:off x="6332760" y="734760"/>
            <a:ext cx="783360" cy="6406200"/>
          </a:xfrm>
          <a:prstGeom prst="bentConnector2">
            <a:avLst/>
          </a:prstGeom>
          <a:noFill/>
          <a:ln w="50760">
            <a:solidFill>
              <a:srgbClr val="add2f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0"/>
          <p:cNvSpPr/>
          <p:nvPr/>
        </p:nvSpPr>
        <p:spPr>
          <a:xfrm>
            <a:off x="2667960" y="4973040"/>
            <a:ext cx="8104680" cy="674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21"/>
          <p:cNvSpPr/>
          <p:nvPr/>
        </p:nvSpPr>
        <p:spPr>
          <a:xfrm>
            <a:off x="2679480" y="5059080"/>
            <a:ext cx="80931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MPI_Broadcast de l’ID de la machine ayant le meilleur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2"/>
          <p:cNvSpPr/>
          <p:nvPr/>
        </p:nvSpPr>
        <p:spPr>
          <a:xfrm>
            <a:off x="3522600" y="56473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3"/>
          <p:cNvSpPr/>
          <p:nvPr/>
        </p:nvSpPr>
        <p:spPr>
          <a:xfrm>
            <a:off x="5631120" y="56473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4"/>
          <p:cNvSpPr/>
          <p:nvPr/>
        </p:nvSpPr>
        <p:spPr>
          <a:xfrm>
            <a:off x="7783560" y="56473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5"/>
          <p:cNvSpPr/>
          <p:nvPr/>
        </p:nvSpPr>
        <p:spPr>
          <a:xfrm>
            <a:off x="9892440" y="56473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6"/>
          <p:cNvSpPr/>
          <p:nvPr/>
        </p:nvSpPr>
        <p:spPr>
          <a:xfrm>
            <a:off x="2679480" y="6173640"/>
            <a:ext cx="1689480" cy="4262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27"/>
          <p:cNvSpPr/>
          <p:nvPr/>
        </p:nvSpPr>
        <p:spPr>
          <a:xfrm>
            <a:off x="2679480" y="6158520"/>
            <a:ext cx="1677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8"/>
          <p:cNvSpPr/>
          <p:nvPr/>
        </p:nvSpPr>
        <p:spPr>
          <a:xfrm>
            <a:off x="4756320" y="6173640"/>
            <a:ext cx="1689480" cy="4262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CustomShape 29"/>
          <p:cNvSpPr/>
          <p:nvPr/>
        </p:nvSpPr>
        <p:spPr>
          <a:xfrm>
            <a:off x="4756320" y="6158520"/>
            <a:ext cx="1677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0"/>
          <p:cNvSpPr/>
          <p:nvPr/>
        </p:nvSpPr>
        <p:spPr>
          <a:xfrm>
            <a:off x="9053280" y="6173640"/>
            <a:ext cx="1689480" cy="4262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31"/>
          <p:cNvSpPr/>
          <p:nvPr/>
        </p:nvSpPr>
        <p:spPr>
          <a:xfrm>
            <a:off x="9053280" y="6158520"/>
            <a:ext cx="1677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2"/>
          <p:cNvSpPr/>
          <p:nvPr/>
        </p:nvSpPr>
        <p:spPr>
          <a:xfrm>
            <a:off x="6962760" y="6173640"/>
            <a:ext cx="1689480" cy="426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CustomShape 33"/>
          <p:cNvSpPr/>
          <p:nvPr/>
        </p:nvSpPr>
        <p:spPr>
          <a:xfrm>
            <a:off x="7094880" y="5985360"/>
            <a:ext cx="14360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Affichage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4"/>
          <p:cNvSpPr/>
          <p:nvPr/>
        </p:nvSpPr>
        <p:spPr>
          <a:xfrm>
            <a:off x="2094120" y="3966480"/>
            <a:ext cx="1536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MPI_Receive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5"/>
          <p:cNvSpPr/>
          <p:nvPr/>
        </p:nvSpPr>
        <p:spPr>
          <a:xfrm>
            <a:off x="6636240" y="3753360"/>
            <a:ext cx="117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6"/>
          <p:cNvSpPr/>
          <p:nvPr/>
        </p:nvSpPr>
        <p:spPr>
          <a:xfrm>
            <a:off x="8798400" y="3972600"/>
            <a:ext cx="117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7"/>
          <p:cNvSpPr/>
          <p:nvPr/>
        </p:nvSpPr>
        <p:spPr>
          <a:xfrm>
            <a:off x="4560120" y="3534480"/>
            <a:ext cx="117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84280" y="228600"/>
            <a:ext cx="10018440" cy="96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OpenMP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484280" y="1814040"/>
            <a:ext cx="10018440" cy="3976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Distribution des profondeurs &lt; 2 uniquement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OMP_Nested sans perte de performances car pas trop de processus créés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Hyper-threading efficace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Pragma utilisés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#pragma omp single no wait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#pragma task first private(child) avant la fonction récursive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#pragma omp critical avant les comparaisons sur les 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84280" y="228600"/>
            <a:ext cx="10018440" cy="9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 + OpenMP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667960" y="2310840"/>
            <a:ext cx="1689480" cy="515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2667960" y="2158920"/>
            <a:ext cx="1677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Machine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806000" y="2310840"/>
            <a:ext cx="1689480" cy="515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4806000" y="2158920"/>
            <a:ext cx="1677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Machine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6944400" y="2310840"/>
            <a:ext cx="1689480" cy="515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6944400" y="2158920"/>
            <a:ext cx="1677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Machine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9082800" y="2310840"/>
            <a:ext cx="1689480" cy="515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9082800" y="2158920"/>
            <a:ext cx="1677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Machine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2656080" y="1128240"/>
            <a:ext cx="8104680" cy="674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2667960" y="1214280"/>
            <a:ext cx="80931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Distribution régulière statique (modulo) sur profondeur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3507120" y="18025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3"/>
          <p:cNvSpPr/>
          <p:nvPr/>
        </p:nvSpPr>
        <p:spPr>
          <a:xfrm>
            <a:off x="5645160" y="18025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4"/>
          <p:cNvSpPr/>
          <p:nvPr/>
        </p:nvSpPr>
        <p:spPr>
          <a:xfrm>
            <a:off x="7783560" y="18025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5"/>
          <p:cNvSpPr/>
          <p:nvPr/>
        </p:nvSpPr>
        <p:spPr>
          <a:xfrm>
            <a:off x="9921960" y="18025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6"/>
          <p:cNvSpPr/>
          <p:nvPr/>
        </p:nvSpPr>
        <p:spPr>
          <a:xfrm>
            <a:off x="3512880" y="2827080"/>
            <a:ext cx="8280" cy="213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7"/>
          <p:cNvSpPr/>
          <p:nvPr/>
        </p:nvSpPr>
        <p:spPr>
          <a:xfrm rot="5400000">
            <a:off x="4064040" y="2284560"/>
            <a:ext cx="1044360" cy="2129400"/>
          </a:xfrm>
          <a:prstGeom prst="bentConnector2">
            <a:avLst/>
          </a:prstGeom>
          <a:noFill/>
          <a:ln w="50760">
            <a:solidFill>
              <a:srgbClr val="add2f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8"/>
          <p:cNvSpPr/>
          <p:nvPr/>
        </p:nvSpPr>
        <p:spPr>
          <a:xfrm rot="5400000">
            <a:off x="5018760" y="1329480"/>
            <a:ext cx="1272960" cy="4267800"/>
          </a:xfrm>
          <a:prstGeom prst="bentConnector2">
            <a:avLst/>
          </a:prstGeom>
          <a:noFill/>
          <a:ln w="50760">
            <a:solidFill>
              <a:srgbClr val="add2f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"/>
          <p:cNvSpPr/>
          <p:nvPr/>
        </p:nvSpPr>
        <p:spPr>
          <a:xfrm rot="5400000">
            <a:off x="5973120" y="375120"/>
            <a:ext cx="1502640" cy="6406200"/>
          </a:xfrm>
          <a:prstGeom prst="bentConnector2">
            <a:avLst/>
          </a:prstGeom>
          <a:noFill/>
          <a:ln w="50760">
            <a:solidFill>
              <a:srgbClr val="add2f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0"/>
          <p:cNvSpPr/>
          <p:nvPr/>
        </p:nvSpPr>
        <p:spPr>
          <a:xfrm>
            <a:off x="2667960" y="4973040"/>
            <a:ext cx="8104680" cy="674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7" name="CustomShape 21"/>
          <p:cNvSpPr/>
          <p:nvPr/>
        </p:nvSpPr>
        <p:spPr>
          <a:xfrm>
            <a:off x="2679480" y="5059080"/>
            <a:ext cx="80931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MPI_Broadcast de l’ID de la machine ayant le meilleur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2"/>
          <p:cNvSpPr/>
          <p:nvPr/>
        </p:nvSpPr>
        <p:spPr>
          <a:xfrm>
            <a:off x="3522600" y="56473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3"/>
          <p:cNvSpPr/>
          <p:nvPr/>
        </p:nvSpPr>
        <p:spPr>
          <a:xfrm>
            <a:off x="5631120" y="56473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4"/>
          <p:cNvSpPr/>
          <p:nvPr/>
        </p:nvSpPr>
        <p:spPr>
          <a:xfrm>
            <a:off x="7783560" y="56473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5"/>
          <p:cNvSpPr/>
          <p:nvPr/>
        </p:nvSpPr>
        <p:spPr>
          <a:xfrm>
            <a:off x="9892440" y="564732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6"/>
          <p:cNvSpPr/>
          <p:nvPr/>
        </p:nvSpPr>
        <p:spPr>
          <a:xfrm>
            <a:off x="2679480" y="6173640"/>
            <a:ext cx="1689480" cy="4262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CustomShape 27"/>
          <p:cNvSpPr/>
          <p:nvPr/>
        </p:nvSpPr>
        <p:spPr>
          <a:xfrm>
            <a:off x="2679480" y="6158520"/>
            <a:ext cx="1677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8"/>
          <p:cNvSpPr/>
          <p:nvPr/>
        </p:nvSpPr>
        <p:spPr>
          <a:xfrm>
            <a:off x="4756320" y="6173640"/>
            <a:ext cx="1689480" cy="4262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5" name="CustomShape 29"/>
          <p:cNvSpPr/>
          <p:nvPr/>
        </p:nvSpPr>
        <p:spPr>
          <a:xfrm>
            <a:off x="4756320" y="6158520"/>
            <a:ext cx="1677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0"/>
          <p:cNvSpPr/>
          <p:nvPr/>
        </p:nvSpPr>
        <p:spPr>
          <a:xfrm>
            <a:off x="9053280" y="6173640"/>
            <a:ext cx="1689480" cy="4262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CustomShape 31"/>
          <p:cNvSpPr/>
          <p:nvPr/>
        </p:nvSpPr>
        <p:spPr>
          <a:xfrm>
            <a:off x="9053280" y="6158520"/>
            <a:ext cx="1677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2"/>
          <p:cNvSpPr/>
          <p:nvPr/>
        </p:nvSpPr>
        <p:spPr>
          <a:xfrm>
            <a:off x="6962760" y="6173640"/>
            <a:ext cx="1689480" cy="426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CustomShape 33"/>
          <p:cNvSpPr/>
          <p:nvPr/>
        </p:nvSpPr>
        <p:spPr>
          <a:xfrm>
            <a:off x="7094880" y="5985360"/>
            <a:ext cx="14360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Affichage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4"/>
          <p:cNvSpPr/>
          <p:nvPr/>
        </p:nvSpPr>
        <p:spPr>
          <a:xfrm>
            <a:off x="6636240" y="3753360"/>
            <a:ext cx="117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5"/>
          <p:cNvSpPr/>
          <p:nvPr/>
        </p:nvSpPr>
        <p:spPr>
          <a:xfrm>
            <a:off x="8798400" y="3972600"/>
            <a:ext cx="117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6"/>
          <p:cNvSpPr/>
          <p:nvPr/>
        </p:nvSpPr>
        <p:spPr>
          <a:xfrm>
            <a:off x="4560120" y="3534480"/>
            <a:ext cx="117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7"/>
          <p:cNvSpPr/>
          <p:nvPr/>
        </p:nvSpPr>
        <p:spPr>
          <a:xfrm>
            <a:off x="2687040" y="2964240"/>
            <a:ext cx="716400" cy="469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CustomShape 38"/>
          <p:cNvSpPr/>
          <p:nvPr/>
        </p:nvSpPr>
        <p:spPr>
          <a:xfrm>
            <a:off x="2745360" y="2970000"/>
            <a:ext cx="5878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9"/>
          <p:cNvSpPr/>
          <p:nvPr/>
        </p:nvSpPr>
        <p:spPr>
          <a:xfrm>
            <a:off x="3660120" y="2964240"/>
            <a:ext cx="716400" cy="469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40"/>
          <p:cNvSpPr/>
          <p:nvPr/>
        </p:nvSpPr>
        <p:spPr>
          <a:xfrm>
            <a:off x="3718440" y="2970000"/>
            <a:ext cx="5878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1"/>
          <p:cNvSpPr/>
          <p:nvPr/>
        </p:nvSpPr>
        <p:spPr>
          <a:xfrm>
            <a:off x="4803840" y="2964240"/>
            <a:ext cx="716400" cy="469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CustomShape 42"/>
          <p:cNvSpPr/>
          <p:nvPr/>
        </p:nvSpPr>
        <p:spPr>
          <a:xfrm>
            <a:off x="4862160" y="2970000"/>
            <a:ext cx="5878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3"/>
          <p:cNvSpPr/>
          <p:nvPr/>
        </p:nvSpPr>
        <p:spPr>
          <a:xfrm>
            <a:off x="5776920" y="2964240"/>
            <a:ext cx="716400" cy="469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0" name="CustomShape 44"/>
          <p:cNvSpPr/>
          <p:nvPr/>
        </p:nvSpPr>
        <p:spPr>
          <a:xfrm>
            <a:off x="5835240" y="2970000"/>
            <a:ext cx="5878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5"/>
          <p:cNvSpPr/>
          <p:nvPr/>
        </p:nvSpPr>
        <p:spPr>
          <a:xfrm>
            <a:off x="6942240" y="2973240"/>
            <a:ext cx="716400" cy="469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46"/>
          <p:cNvSpPr/>
          <p:nvPr/>
        </p:nvSpPr>
        <p:spPr>
          <a:xfrm>
            <a:off x="7000920" y="2979360"/>
            <a:ext cx="5878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7"/>
          <p:cNvSpPr/>
          <p:nvPr/>
        </p:nvSpPr>
        <p:spPr>
          <a:xfrm>
            <a:off x="7915320" y="2973240"/>
            <a:ext cx="716400" cy="469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CustomShape 48"/>
          <p:cNvSpPr/>
          <p:nvPr/>
        </p:nvSpPr>
        <p:spPr>
          <a:xfrm>
            <a:off x="7973640" y="2979360"/>
            <a:ext cx="5878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9"/>
          <p:cNvSpPr/>
          <p:nvPr/>
        </p:nvSpPr>
        <p:spPr>
          <a:xfrm>
            <a:off x="9087840" y="2983320"/>
            <a:ext cx="716400" cy="469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CustomShape 50"/>
          <p:cNvSpPr/>
          <p:nvPr/>
        </p:nvSpPr>
        <p:spPr>
          <a:xfrm>
            <a:off x="9146160" y="2989440"/>
            <a:ext cx="5878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1"/>
          <p:cNvSpPr/>
          <p:nvPr/>
        </p:nvSpPr>
        <p:spPr>
          <a:xfrm>
            <a:off x="10060560" y="2983320"/>
            <a:ext cx="716400" cy="469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CustomShape 52"/>
          <p:cNvSpPr/>
          <p:nvPr/>
        </p:nvSpPr>
        <p:spPr>
          <a:xfrm>
            <a:off x="10119240" y="2989440"/>
            <a:ext cx="5878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53"/>
          <p:cNvSpPr/>
          <p:nvPr/>
        </p:nvSpPr>
        <p:spPr>
          <a:xfrm>
            <a:off x="3044520" y="2840400"/>
            <a:ext cx="720" cy="123480"/>
          </a:xfrm>
          <a:prstGeom prst="line">
            <a:avLst/>
          </a:prstGeom>
          <a:ln cap="rnd" w="25560">
            <a:solidFill>
              <a:srgbClr val="add2f3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54"/>
          <p:cNvSpPr/>
          <p:nvPr/>
        </p:nvSpPr>
        <p:spPr>
          <a:xfrm>
            <a:off x="4044240" y="2844360"/>
            <a:ext cx="360" cy="123480"/>
          </a:xfrm>
          <a:prstGeom prst="line">
            <a:avLst/>
          </a:prstGeom>
          <a:ln cap="rnd" w="25560">
            <a:solidFill>
              <a:srgbClr val="add2f3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55"/>
          <p:cNvSpPr/>
          <p:nvPr/>
        </p:nvSpPr>
        <p:spPr>
          <a:xfrm>
            <a:off x="5186880" y="2846880"/>
            <a:ext cx="360" cy="123840"/>
          </a:xfrm>
          <a:prstGeom prst="line">
            <a:avLst/>
          </a:prstGeom>
          <a:ln cap="rnd" w="25560">
            <a:solidFill>
              <a:srgbClr val="add2f3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56"/>
          <p:cNvSpPr/>
          <p:nvPr/>
        </p:nvSpPr>
        <p:spPr>
          <a:xfrm>
            <a:off x="6159960" y="2846880"/>
            <a:ext cx="360" cy="123840"/>
          </a:xfrm>
          <a:prstGeom prst="line">
            <a:avLst/>
          </a:prstGeom>
          <a:ln cap="rnd" w="25560">
            <a:solidFill>
              <a:srgbClr val="add2f3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57"/>
          <p:cNvSpPr/>
          <p:nvPr/>
        </p:nvSpPr>
        <p:spPr>
          <a:xfrm>
            <a:off x="7332120" y="2846880"/>
            <a:ext cx="720" cy="123480"/>
          </a:xfrm>
          <a:prstGeom prst="line">
            <a:avLst/>
          </a:prstGeom>
          <a:ln cap="rnd" w="25560">
            <a:solidFill>
              <a:srgbClr val="add2f3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58"/>
          <p:cNvSpPr/>
          <p:nvPr/>
        </p:nvSpPr>
        <p:spPr>
          <a:xfrm>
            <a:off x="8276760" y="2850120"/>
            <a:ext cx="360" cy="123840"/>
          </a:xfrm>
          <a:prstGeom prst="line">
            <a:avLst/>
          </a:prstGeom>
          <a:ln cap="rnd" w="25560">
            <a:solidFill>
              <a:srgbClr val="add2f3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59"/>
          <p:cNvSpPr/>
          <p:nvPr/>
        </p:nvSpPr>
        <p:spPr>
          <a:xfrm>
            <a:off x="9447840" y="2853360"/>
            <a:ext cx="720" cy="123480"/>
          </a:xfrm>
          <a:prstGeom prst="line">
            <a:avLst/>
          </a:prstGeom>
          <a:ln cap="rnd" w="25560">
            <a:solidFill>
              <a:srgbClr val="add2f3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0"/>
          <p:cNvSpPr/>
          <p:nvPr/>
        </p:nvSpPr>
        <p:spPr>
          <a:xfrm>
            <a:off x="10420920" y="2847960"/>
            <a:ext cx="360" cy="123480"/>
          </a:xfrm>
          <a:prstGeom prst="line">
            <a:avLst/>
          </a:prstGeom>
          <a:ln cap="rnd" w="25560">
            <a:solidFill>
              <a:srgbClr val="add2f3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61"/>
          <p:cNvSpPr/>
          <p:nvPr/>
        </p:nvSpPr>
        <p:spPr>
          <a:xfrm>
            <a:off x="2094120" y="3966480"/>
            <a:ext cx="1536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MPI_Receive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Espace réservé du contenu 4"/>
          <p:cNvGraphicFramePr/>
          <p:nvPr/>
        </p:nvGraphicFramePr>
        <p:xfrm>
          <a:off x="1484280" y="1314360"/>
          <a:ext cx="10018440" cy="49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9" name="CustomShape 1"/>
          <p:cNvSpPr/>
          <p:nvPr/>
        </p:nvSpPr>
        <p:spPr>
          <a:xfrm>
            <a:off x="1484280" y="228600"/>
            <a:ext cx="10018440" cy="9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Benchmark OpenMP sur pc5013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84280" y="228600"/>
            <a:ext cx="10018440" cy="9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Benchmark MPI et OpenMP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1" name="Graphique 1"/>
          <p:cNvGraphicFramePr/>
          <p:nvPr/>
        </p:nvGraphicFramePr>
        <p:xfrm>
          <a:off x="1593360" y="1194480"/>
          <a:ext cx="10321200" cy="528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Application>LibreOffice/5.1.6.2$Linux_X86_64 LibreOffice_project/10m0$Build-2</Application>
  <Words>155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2017-03-26T18:07:56Z</dcterms:created>
  <dc:creator>Utilisateur de Microsoft Office</dc:creator>
  <dc:description/>
  <dc:language>en-US</dc:language>
  <cp:lastModifiedBy>Adriano</cp:lastModifiedBy>
  <dcterms:modified xsi:type="dcterms:W3CDTF">2017-03-26T19:53:56Z</dcterms:modified>
  <cp:revision>25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