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3DCD6FE-D1DE-4198-B5EE-7CDA44648D7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100" spc="-1" strike="noStrike">
                <a:latin typeface="Arial"/>
              </a:rPr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100" spc="-1" strike="noStrike">
                <a:latin typeface="Arial"/>
              </a:rPr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100" spc="-1" strike="noStrike">
                <a:latin typeface="Arial"/>
              </a:rPr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100" spc="-1" strike="noStrike">
                <a:latin typeface="Arial"/>
              </a:rPr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C5D3693-0B55-4E1F-A061-933AAD4300D0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mvnrepository.com/artifact/javax.persistence/javax.persistence-api" TargetMode="External"/><Relationship Id="rId2" Type="http://schemas.openxmlformats.org/officeDocument/2006/relationships/hyperlink" Target="https://mvnrepository.com/artifact/mysql/mysql-connector-java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hyperlink" Target="https://mvnrepository.com/artifact/org.hibernate/hibernate-core/5.4.12.Final" TargetMode="External"/><Relationship Id="rId3" Type="http://schemas.openxmlformats.org/officeDocument/2006/relationships/hyperlink" Target="https://mvnrepository.com/artifact/org.eclipse.persistence/eclipselink/2.7.6" TargetMode="External"/><Relationship Id="rId4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Daniel Karam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Senior Software Developer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11760" y="1335960"/>
            <a:ext cx="8520120" cy="650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Java e o Banco de Dados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BR" sz="66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Java JPA Básico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60;p1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93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78360" y="57600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Entre os principais 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artefatos do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podem ser destacados:</a:t>
            </a: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Anotação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@Entity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Indica a aplicação que 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OBJETOS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da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classe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especificada serão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persistidos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no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banco de dados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Também podem ser utilizadas outras anotações para auxiliar no mapeamento da classe, tais como: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@id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@column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@table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@OneToMany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@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ManyToOne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Interface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EntityManager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É utilizada para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gerenciar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o ciclo de vida das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entidades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Os principais métodos utilizados são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find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remove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54240" y="936000"/>
            <a:ext cx="8477640" cy="37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As principais anotações utilizadas junto com a annotation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@Entity 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são: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@Table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– É uma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annotation opcional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Por padrão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NOME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 entidade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é usado para realizar o mapeamento com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nome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TABELA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banco de dados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 Essa annotation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será necessária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caso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nome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 entidade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seja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diferente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nome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tabela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no banco de dados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@Column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– 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É uma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annotation opcional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Por padrão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ATRIBUTO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da entidade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é usado para realizar o mapeamento com o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nome da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COLUNA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banco de dados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 Essa annotation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será necessária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caso os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atributos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 entidade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sejam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diferentes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das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colunas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banco de dados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@Id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–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É OBRIGATÓRIO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especificar ao menos uma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ID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para a entidade.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354240" y="936000"/>
            <a:ext cx="8477640" cy="37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Também existem as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annotations de relacionamento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que são utilizadas para representar os relacionamentos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entre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TABELAS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banco de dados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(através das 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chaves estrangeiras no banco de dados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) em uma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aplicação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que esteja utilizando 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 As principais annotations são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@ManyToMany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@ManyToOne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@OneToMany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@OneToOne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Na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aplicação utilizando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é possível realizar relacionamento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unidirecionais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bidirecionais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 No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unidirecional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é possível chegar de uma instância A para uma instância B facilmente, porém o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caminho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contrário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dificultado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 Na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bidirecional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tanto do A para o B, quanto do B para o A o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acesso é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facilitado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354240" y="936000"/>
            <a:ext cx="8477640" cy="37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Nas annotations de relacionamento, a propriedade “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fetch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” exige atenção especial do desenvolvedor. Seus possíveis valores são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eager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(ansioso) ou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lazy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(preguiçoso). Suas características são: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Eager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–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A entidade mapeada com esse atributo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SEMPRE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será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carregada na aplicação quando a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entidade que está MAPEANDO for consultada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, mesmo que nunca seja utilizada durante a execução da aplicação.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Lazy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–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A entidade mapeada com esse atributo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SOMENTE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será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carregada na aplicação quando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esta for EXPLICITAMENTE consultada</a:t>
            </a:r>
            <a:r>
              <a:rPr b="1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pela entidade que está mapeando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(É o mais aconselhável de usar caso não se saiba, em um primeiro momento, o real número de frequência de consultas).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109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60000" y="88128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Para persistir dados com as entidades mapeadas, é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OBRIGATÓRIO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iniciar uma transação. Para</a:t>
            </a:r>
            <a:r>
              <a:rPr b="1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manipular transações, é necessário utilizar o seguinte método 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entityManager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: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getTransaction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Retorna uma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EntityTransaction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sendo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obrigatório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o seu uso quando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utilizar algum método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realize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alterações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no banco de dados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Pode utilizar os seguintes métodos: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lvl="2"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begin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Inicia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uma transação;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700" spc="-1" strike="noStrike">
              <a:latin typeface="Arial"/>
            </a:endParaRPr>
          </a:p>
          <a:p>
            <a:pPr lvl="2"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commit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Finaliza uma transação,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persistindo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todos os dados que foram modificados desde o inicio da transação;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700" spc="-1" strike="noStrike">
              <a:latin typeface="Arial"/>
            </a:endParaRPr>
          </a:p>
          <a:p>
            <a:pPr lvl="2"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rollback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Finaliza uma transação,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revertendo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todos os dados que foram modificados desde o inicio da transação.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113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360000" y="98964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Os principais métodos do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entityManager</a:t>
            </a:r>
            <a:r>
              <a:rPr b="1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para interagir com as entidades são:</a:t>
            </a: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find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Retorna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a entidade que está persistida no banco de dados através da sua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chave primária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Persiste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a entidade no banco de dados (É necessário ter iniciado uma transação);</a:t>
            </a: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remove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–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Apaga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a entidade do banco de dados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(É necessário ter iniciado uma transação).</a:t>
            </a: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117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360000" y="96624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Para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configurar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uma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aplicação JAVA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para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interagir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com o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banco de dados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usando as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especificações do JPA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será necessário configurar o arquivo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persistence.xml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Nele é possível especificar qual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framework de implementação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será utilizado 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(serão vistos na parte 2 do curso)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quais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classes serão mapeadas como ENTIDADES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URL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de conexão,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usuário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senha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22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driver</a:t>
            </a:r>
            <a:r>
              <a:rPr b="0" lang="pt-BR" sz="22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(normalmente JDBC para BDs relacionais).</a:t>
            </a:r>
            <a:endParaRPr b="0" lang="pt-BR" sz="2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54240" y="79200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Passos para utilizar o JPA na sua aplicação: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Realizar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download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Java Persistence API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(JPA) e do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driver JDBC para o BD MySQL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É possível baixar manualmente ou através do Gradle ou Maven </a:t>
            </a:r>
            <a:r>
              <a:rPr b="0" lang="pt-BR" sz="1400" spc="-1" strike="noStrike">
                <a:solidFill>
                  <a:srgbClr val="073763"/>
                </a:solidFill>
                <a:latin typeface="Century Gothic"/>
                <a:ea typeface="Proxima Nova"/>
                <a:hlinkClick r:id="rId1"/>
              </a:rPr>
              <a:t>https://mvnrepository.com/artifact/javax.persistence/javax.persistence-api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	</a:t>
            </a:r>
            <a:r>
              <a:rPr b="0" lang="pt-BR" sz="1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0" lang="pt-BR" sz="1400" spc="-1" strike="noStrike">
                <a:solidFill>
                  <a:srgbClr val="073763"/>
                </a:solidFill>
                <a:latin typeface="Century Gothic"/>
                <a:ea typeface="Proxima Nova"/>
                <a:hlinkClick r:id="rId2"/>
              </a:rPr>
              <a:t>https://mvnrepository.com/artifact/mysql/mysql-connector-java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Criar o arquivo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persistence.xml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configurar os seguintes parâmetros: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URL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da string de conexão (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driver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endereço do BD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nome do BD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),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usuário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do BD,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senha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do BD,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driver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classes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serão mapeadas para serem usadas pelo JPA.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Utilizar as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annotations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nas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classes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serão mapeadas para uso do Hibernate.</a:t>
            </a:r>
            <a:endParaRPr b="0" lang="pt-BR" sz="16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16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Configurar 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entityManager</a:t>
            </a:r>
            <a:endParaRPr b="0" lang="pt-BR" sz="16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16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16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21" name="Google Shape;75;p15" descr=""/>
          <p:cNvPicPr/>
          <p:nvPr/>
        </p:nvPicPr>
        <p:blipFill>
          <a:blip r:embed="rId3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3"/>
          <p:cNvSpPr txBox="1"/>
          <p:nvPr/>
        </p:nvSpPr>
        <p:spPr>
          <a:xfrm>
            <a:off x="3744000" y="1584000"/>
            <a:ext cx="216000" cy="54288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TextShape 4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Exercício final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6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Configure uma aplicação 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de acordo com os passos explicados nos slides anteriores.</a:t>
            </a:r>
            <a:endParaRPr b="0" lang="pt-BR" sz="2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504000" y="2737800"/>
            <a:ext cx="8136000" cy="18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OBS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: 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IDE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 irá validar as annotations por que foi utilizada 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. Porém 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o código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NÃO EXECUTARÁ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! Pois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NÃO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foi utilizada nenhuma API de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IMPLEMENTAÇÃO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 do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, e sim apenas 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 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com as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ESPECIFICAÇÕES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20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do palestrante]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1" lang="pt-BR" sz="66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Imagem 8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37" name="CustomShape 7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465840" y="1083240"/>
            <a:ext cx="85201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entury Gothic"/>
                <a:ea typeface="Proxima Nova"/>
              </a:rPr>
              <a:t>Parte 2: Implementações do JPA (Hibernate e EclipseLink)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407840" y="2339280"/>
            <a:ext cx="4579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Java e o Banco de Dados</a:t>
            </a:r>
            <a:endParaRPr b="0" lang="pt-BR" sz="3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Objetivos da Aula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3" name="Google Shape;66;p1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311760" y="1333440"/>
            <a:ext cx="44355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1. </a:t>
            </a:r>
            <a:r>
              <a:rPr b="0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Entendendo o JPA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1896120" y="2787840"/>
            <a:ext cx="44355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2. </a:t>
            </a:r>
            <a:r>
              <a:rPr b="0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Implementações do JPA (Hibernate e EclipseLink)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3710520" y="4241880"/>
            <a:ext cx="45471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3. </a:t>
            </a:r>
            <a:r>
              <a:rPr b="0" lang="pt-BR" sz="2400" spc="-1" strike="noStrike">
                <a:solidFill>
                  <a:srgbClr val="073763"/>
                </a:solidFill>
                <a:latin typeface="Proxima Nova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54240" y="64800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Lembrando que para utilizar o 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JPA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É NECESSÁRIO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utilizar alguma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implementação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, pois o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apenas 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ESPECIFICAÇÃO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. Algumas das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implementações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mais conhecidas para o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são:</a:t>
            </a:r>
            <a:endParaRPr b="0" lang="pt-BR" sz="15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é uma 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ferramenta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ORM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open source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e é a líder de mercado, sendo a inspiração para a especificação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ava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ersistence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PI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(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). O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nasceu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SEM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e tinha sua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própria</a:t>
            </a:r>
            <a:r>
              <a:rPr b="0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implementação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ORM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(que ainda é possível usar),</a:t>
            </a:r>
            <a:r>
              <a:rPr b="1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porém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as versões atuais já possuem compatibilidade com a especificação JPA e são mais aconselháveis de usar do que a implementação nativa.</a:t>
            </a:r>
            <a:endParaRPr b="0" lang="pt-BR" sz="15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pt-BR" sz="1500" spc="-1" strike="noStrike">
              <a:latin typeface="Arial"/>
            </a:endParaRPr>
          </a:p>
          <a:p>
            <a:pPr marL="76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EclipseLink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 é um projeto open source de persistência da Eclipse Foundation. Ele é a </a:t>
            </a:r>
            <a:r>
              <a:rPr b="1" lang="pt-BR" sz="15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implementação de referecia do JPA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, além de permitir desenvolvedores interagirem com vários serviços de data, incluindo banco de dados, web services, OXM (Object XML mapping), EIS (</a:t>
            </a:r>
            <a:r>
              <a:rPr b="0" lang="pt-BR" sz="1500" spc="-1" strike="noStrike">
                <a:solidFill>
                  <a:srgbClr val="073763"/>
                </a:solidFill>
                <a:latin typeface="Century Gothic"/>
                <a:ea typeface="Arial"/>
              </a:rPr>
              <a:t>Enterprise Information Systems). Alguns padrões suportados pelo EclipseLink são: JPA, JAXB, JCA, SOD.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12480" y="32868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Implementações do JPA (Hibernate e EclipseLink)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360000" y="65808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É importante destacar que você pode encontrar sistemas com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versões antigas do Hibernate utilizando 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APIs nativas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que foram desenvolvidas enquanto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NÃO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existia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  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Mesmo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sendo 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especificação oficial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para frameworks de implementação ORM,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AINDA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possui as suas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APIs nativas.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Elas são mais flexíveis porém mais complicadas de usar, portanto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é aconselhável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utilizar 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APIs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do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JPA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(caso não precise dessa flexibilidade).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Apenas como observação, 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APIs nativas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utilizam as classes “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SessionFactory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” e “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” (no JPA são utilizados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EntityManagerFactory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e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EntityManager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). Porém, mesmo quando se utiliza o JPA com a implementação do Hibernate, na verdade são utilizadas as classes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SessionFactory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e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de forma “envelopada” (wraped)</a:t>
            </a:r>
            <a:endParaRPr b="0" lang="pt-BR" sz="17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12120" y="34092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Implementações do JPA (Hibernate e EclipseLink)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54240" y="77796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Para utilizar alguma implementação (Hibernate ou EclipseLink) com as especificações do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basta seguir os seguintes passos: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Realizar 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download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da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API </a:t>
            </a:r>
            <a:r>
              <a:rPr b="0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de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implementação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desejada. 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É possível baixar manualmente ou através do Gradle ou Maven.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  <a:hlinkClick r:id="rId2"/>
              </a:rPr>
              <a:t>https://mvnrepository.com/artifact/org.hibernate/hibernate-core/5.4.12.Final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  <a:hlinkClick r:id="rId3"/>
              </a:rPr>
              <a:t>https://mvnrepository.com/artifact/org.eclipse.persistence/eclipselink/2.7.6</a:t>
            </a:r>
            <a:br/>
            <a:endParaRPr b="0" lang="pt-BR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Modificar o arquivo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persistence.xml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configurando a tag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&lt;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provider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&gt;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indicando a classe da implementação que será utilizada.</a:t>
            </a:r>
            <a:br/>
            <a:r>
              <a:rPr b="0" lang="pt-BR" sz="1600" spc="-1" strike="noStrike">
                <a:solidFill>
                  <a:srgbClr val="073763"/>
                </a:solidFill>
                <a:latin typeface="Century Gothic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É possível configurar parâmetros específicos de uma determinada implementação que foi escolhida no passo anterior (passo 2). Tais como o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dialeto do BD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log dos SQLs criados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16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automatização dos comandos DDL</a:t>
            </a:r>
            <a:r>
              <a:rPr b="0" lang="pt-BR" sz="16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(ex: criar as tabelas no banco de dados quando a aplicação iniciar.)</a:t>
            </a:r>
            <a:br/>
            <a:r>
              <a:rPr b="0" lang="pt-BR" sz="1600" spc="-1" strike="noStrike">
                <a:solidFill>
                  <a:srgbClr val="073763"/>
                </a:solidFill>
                <a:latin typeface="Century Gothic"/>
              </a:rPr>
              <a:t>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12120" y="34092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Implementações do JPA (Hibernate e EclipseLink)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Exercício final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53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21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Configure a aplicação desenvolvida com JPA na parte 1 para utilizar o </a:t>
            </a:r>
            <a:r>
              <a:rPr b="1" lang="pt-BR" sz="21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Hibernate</a:t>
            </a:r>
            <a:r>
              <a:rPr b="0" lang="pt-BR" sz="21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0" lang="pt-BR" sz="21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Configure a aplicação desenvolvida com JPA na parte 1 para utilizar o </a:t>
            </a:r>
            <a:r>
              <a:rPr b="1" lang="pt-BR" sz="21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EclipseLink</a:t>
            </a:r>
            <a:r>
              <a:rPr b="0" lang="pt-BR" sz="21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1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20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do palestrante]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1" lang="pt-BR" sz="66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360" y="57960"/>
            <a:ext cx="9143640" cy="5085720"/>
          </a:xfrm>
          <a:prstGeom prst="rect">
            <a:avLst/>
          </a:prstGeom>
          <a:solidFill>
            <a:srgbClr val="404040"/>
          </a:solidFill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Imagem 8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63" name="CustomShape 7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465840" y="1083240"/>
            <a:ext cx="85201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Century Gothic"/>
                <a:ea typeface="Proxima Nova"/>
              </a:rPr>
              <a:t>Parte 3: </a:t>
            </a:r>
            <a:r>
              <a:rPr b="1" lang="pt-BR" sz="4700" spc="-1" strike="noStrike">
                <a:solidFill>
                  <a:srgbClr val="ffffff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47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4407840" y="2339280"/>
            <a:ext cx="4579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Java e o Banco de Dados</a:t>
            </a:r>
            <a:endParaRPr b="0" lang="pt-BR" sz="36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67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354240" y="77796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(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Java Persistence Query Language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) é uma linguagem de consulta independente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orientada a objetos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definida pelo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é usado para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realizar consultas no banco de dados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 É inspirado no SQL (inclusive a sua sintaxe), porém ele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interage com o banco de dados através das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entidades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ao invés de interagir diretamente nas tabelas de banco de dados (como é no SQL).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Com 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é possíveis utilizar as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propriedades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orientação a objetos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nas consultas realizadas no banco de dados, através das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entidades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mapeadas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tal como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herança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1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354240" y="77796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Algumas vantagens ao utilizar 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em relação aos métodos básicos de gestão de entidade do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EntityManager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são: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1.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Operações de busca, atualização e remoção de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entidades em MASSA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ao invés de realizar operações em apenas uma instância por vez através de chaves primárias (como nos métodos do entityManager);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2. Realizar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consultas mais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complexas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3. Realizar 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funções de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agregação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5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354240" y="77796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Algumas vantagens ao utilizar 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em relação ao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são: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1.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NÃO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necessário realizar os joins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explicitamente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entre entidades que estão com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annotations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de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relacionamento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pois os joins são criados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automaticamente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durante uma consulta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2. JPQL utiliza as funcionalidades de carregamento “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lazy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/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eager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” nos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relacionamento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entre entidades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aumentando a eficiência das consultas na aplicação.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3. As consultas podem ser armazenadas em cache para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melhor performance da aplicação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354240" y="67968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Além do JPQL, existem outras linguagens para realizar consultas através dos frameworks ORM. Entre elas estão: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HQL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- O </a:t>
            </a:r>
            <a:r>
              <a:rPr b="1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</a:t>
            </a:r>
            <a:r>
              <a:rPr b="0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ibernate </a:t>
            </a:r>
            <a:r>
              <a:rPr b="1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Q</a:t>
            </a:r>
            <a:r>
              <a:rPr b="0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uery </a:t>
            </a:r>
            <a:r>
              <a:rPr b="1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</a:t>
            </a:r>
            <a:r>
              <a:rPr b="0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anguage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é uma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linguagem de consulta orientada a objetos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que realiza operações nas tabelas e colunas da base de dados através do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(através de classes e propriedades da orientação a objetos). Ela inspirou a criação do JPQL e para utilizá-la, é necessário utilizar as annotations 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nativas do Hibernate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(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e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sessionFactory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).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EQL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– 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clipseLink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Q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uery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L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anguage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provê diversas extensões para a especificação padrão do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. Essas extensões provêem acesso a funcionalidades padrões do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SQL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, além de funcionalidades específicas do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EclipseLink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12120" y="3434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83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354240" y="77796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Existe uma alternativa a consultas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a partir do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2.0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chamada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que é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muito útil para construir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consultas dinâmicas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No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as consultas só são verificadas no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momento da execução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, não sendo possível 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detectar erros de sintaxe na consulta durante a compilação. Já 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consegue detectar esses erros no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momento de compilação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. </a:t>
            </a: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Essa funcionalidade se torna possível por que n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as consultas são definidas como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instâncias de objetos Java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que representam elementos de consulta. Já as consultas 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 são definidas apenas como "</a:t>
            </a:r>
            <a:r>
              <a:rPr b="1" lang="pt-BR" sz="19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string</a:t>
            </a:r>
            <a:r>
              <a:rPr b="0" lang="pt-BR" sz="1900" spc="-1" strike="noStrike">
                <a:solidFill>
                  <a:srgbClr val="073763"/>
                </a:solidFill>
                <a:latin typeface="Century Gothic"/>
                <a:ea typeface="Arial"/>
              </a:rPr>
              <a:t>".</a:t>
            </a:r>
            <a:endParaRPr b="0" lang="pt-BR" sz="19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</a:t>
            </a: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Requisitos Básicos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9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19040" indent="-342720">
              <a:lnSpc>
                <a:spcPct val="100000"/>
              </a:lnSpc>
              <a:buClr>
                <a:srgbClr val="073763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MySQL (SGBD) e noções de SQL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2720">
              <a:lnSpc>
                <a:spcPct val="100000"/>
              </a:lnSpc>
              <a:buClr>
                <a:srgbClr val="073763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Java Development Kit (JDK) – 1.8 ou superior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2720">
              <a:lnSpc>
                <a:spcPct val="100000"/>
              </a:lnSpc>
              <a:buClr>
                <a:srgbClr val="073763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IntelliJ 2019.2.3 IDE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2720">
              <a:lnSpc>
                <a:spcPct val="100000"/>
              </a:lnSpc>
              <a:buClr>
                <a:srgbClr val="073763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Gradle 5.3.1 (Para baixar o Driver JDBC)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87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54240" y="72000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No entanto, 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Criteria API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mais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complicado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 de se utilizar do que 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. Sendo assim, para 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estáticas simples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, é preferível utilizar 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, enquanto que para 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dinâmicas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preferível 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Em relação a eficiência, tanto consultas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 quanto consultas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 são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EQUIVALENTES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em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poder</a:t>
            </a:r>
            <a:r>
              <a:rPr b="0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 </a:t>
            </a:r>
            <a:r>
              <a:rPr b="1" lang="pt-BR" sz="20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eficiência</a:t>
            </a:r>
            <a:r>
              <a:rPr b="0" lang="pt-BR" sz="2000" spc="-1" strike="noStrike">
                <a:solidFill>
                  <a:srgbClr val="073763"/>
                </a:solidFill>
                <a:latin typeface="Century Gothic"/>
                <a:ea typeface="Arial"/>
              </a:rPr>
              <a:t>. Portanto, saber quando escolher um ou outro é um grande desafio para projetos de software.</a:t>
            </a: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91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354240" y="65808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Para 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verificar os possíveis erros em tempo de compilação, é necessário utilizar 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Metamodel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para referenciar os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atributos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das entidades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Metamodel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provê a habilidade de examinar o modelo de persistência de um objeto para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consultar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os detalhes de uma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entidade JPA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. 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Para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cada entidade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,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uma classes metamodelo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é criada com o mesmo nome da classe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, porém 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procedido pelo símbolo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_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(</a:t>
            </a:r>
            <a:r>
              <a:rPr b="1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underscore</a:t>
            </a:r>
            <a:r>
              <a:rPr b="0" i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)</a:t>
            </a:r>
            <a:r>
              <a:rPr b="0" i="1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e com os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atributos estáticos</a:t>
            </a:r>
            <a:r>
              <a:rPr b="0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que representam os campos de persistência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Sem o </a:t>
            </a:r>
            <a:r>
              <a:rPr b="1" lang="pt-BR" sz="18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Metamodel</a:t>
            </a:r>
            <a:r>
              <a:rPr b="0" lang="pt-BR" sz="1800" spc="-1" strike="noStrike">
                <a:solidFill>
                  <a:srgbClr val="073763"/>
                </a:solidFill>
                <a:latin typeface="Century Gothic"/>
                <a:ea typeface="Arial"/>
              </a:rPr>
              <a:t>, os atributos serão referenciados através de Strings, tendo como principal desvantagem o risco de ocorrer algum error em tempo de execução para o usuário final.</a:t>
            </a: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11760" y="399240"/>
            <a:ext cx="8520120" cy="46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         </a:t>
            </a: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Linguagens de consulta orientada a objetos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95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360000" y="658080"/>
            <a:ext cx="84776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Para usar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JPQL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ou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é necessário ter um objeto 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da classe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EntityManager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, pois é através dos seus métodos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createQuery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(JPQL) e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getCriteriaBuilder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(JPA Criteria API) que se inicia a criação das consultas.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Para criar os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Metamodel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de cada entidade 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erá necessário adicionar 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JAR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“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hibernate-jpamodelgen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”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através do Gradle, Maven ou manualmente.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Esse JAR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automatiza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criação de Metamodels</a:t>
            </a:r>
            <a:r>
              <a:rPr b="1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(também existem outras organizações que oferecem esse tipo de solução).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É possível criar manualmente os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Metamodels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 de cada entidade que irão auxiliar na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validação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das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consultas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realizadas através do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JPA Criteria API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, porém isso seria trabalhoso demais. Por essa razão é 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mais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fácil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utilizar um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gerador de Metamodels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para </a:t>
            </a:r>
            <a:r>
              <a:rPr b="1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automatizar</a:t>
            </a:r>
            <a:r>
              <a:rPr b="0" lang="pt-BR" sz="1700" spc="-1" strike="noStrike" u="sng">
                <a:solidFill>
                  <a:srgbClr val="073763"/>
                </a:solidFill>
                <a:uFillTx/>
                <a:latin typeface="Century Gothic"/>
                <a:ea typeface="Arial"/>
              </a:rPr>
              <a:t> esse processo</a:t>
            </a:r>
            <a:r>
              <a:rPr b="0" lang="pt-BR" sz="1700" spc="-1" strike="noStrike">
                <a:solidFill>
                  <a:srgbClr val="073763"/>
                </a:solidFill>
                <a:latin typeface="Century Gothic"/>
                <a:ea typeface="Arial"/>
              </a:rPr>
              <a:t>.</a:t>
            </a:r>
            <a:endParaRPr b="0" lang="pt-BR" sz="17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17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Exercício final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99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354240" y="1489320"/>
            <a:ext cx="8477640" cy="216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506520" y="1641600"/>
            <a:ext cx="8477640" cy="21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333000" y="576000"/>
            <a:ext cx="8477640" cy="31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32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32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Crie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uma consulta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SQL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e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execute diretamente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no Banco de Dados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endParaRPr b="0" lang="pt-BR" sz="2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Realize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 mesma consulta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realizada no passo 1, porém no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JPQL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e execute na sua aplicação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533520" indent="-456840">
              <a:lnSpc>
                <a:spcPct val="100000"/>
              </a:lnSpc>
              <a:buClr>
                <a:srgbClr val="073763"/>
              </a:buClr>
              <a:buFont typeface="StarSymbol"/>
              <a:buAutoNum type="arabicPeriod"/>
            </a:pP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Realize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 mesma consulta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realizada no passo 1, porém com 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 Criteria API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e execute na sua aplicação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Contato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05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354240" y="1489320"/>
            <a:ext cx="8477640" cy="216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506520" y="1641600"/>
            <a:ext cx="8477640" cy="21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333000" y="95976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Linkedin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-&gt; https://www.linkedin.com/in/daniel-kv/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Materiais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3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Endereço no Github dos materiais que serão utilizados nessa aula: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2720">
              <a:lnSpc>
                <a:spcPct val="100000"/>
              </a:lnSpc>
              <a:buClr>
                <a:srgbClr val="073763"/>
              </a:buClr>
              <a:buFont typeface="Wingdings" charset="2"/>
              <a:buChar char=""/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https://github.com/danielkv7/digital-innovation-one/tree/master/Aula_JPA_basico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20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do palestrante]</a:t>
            </a:r>
            <a:br/>
            <a:r>
              <a:rPr b="0" lang="pt-BR" sz="15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7200"/>
              </a:spcBef>
            </a:pPr>
            <a:r>
              <a:rPr b="1" lang="pt-BR" sz="6600" spc="-1" strike="noStrike">
                <a:solidFill>
                  <a:srgbClr val="404040"/>
                </a:solidFill>
                <a:latin typeface="Century Gothic"/>
                <a:ea typeface="Proxima Nova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Imagem 8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73" name="CustomShape 7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8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Century Gothic"/>
                <a:ea typeface="Proxima Nova"/>
              </a:rPr>
              <a:t>Parte 1: Entendendo o JPA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4410360" y="2880000"/>
            <a:ext cx="457992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78321"/>
                </a:solidFill>
                <a:latin typeface="Century Gothic"/>
                <a:ea typeface="Proxima Nova"/>
              </a:rPr>
              <a:t>Java e o Banco de Dados</a:t>
            </a:r>
            <a:endParaRPr b="0" lang="pt-BR" sz="3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77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-1655640" y="502092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378360" y="91296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Um problema de produtividade começou a ser notado no desenvolvimento de aplicações Web Java. Os desenvolvedores perceberam que a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maior</a:t>
            </a:r>
            <a:r>
              <a:rPr b="0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parte do tempo era gasto com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queries SQL</a:t>
            </a:r>
            <a:r>
              <a:rPr b="0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através do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JDBC</a:t>
            </a: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3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Um outro problema percebido era a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mudança de paradigma</a:t>
            </a: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A programação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orientada a objetos</a:t>
            </a: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(ex: Java)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é diferente</a:t>
            </a: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do esquema </a:t>
            </a:r>
            <a:r>
              <a:rPr b="1" lang="pt-BR" sz="23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entidade relacional</a:t>
            </a:r>
            <a:r>
              <a:rPr b="0" lang="pt-BR" sz="2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(ex: SGBDs tradiconais), sendo necessário esquematizar dois modelos para um mesmo sistema.</a:t>
            </a:r>
            <a:endParaRPr b="0" lang="pt-BR" sz="23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81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360000" y="84096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Como solução para esses 2 problemas, foi proposto um modelo de mapeamento chamado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Mapeamento Objeto Relacional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(conhecido como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ORM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) para representar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tabelas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de um banco de dados relacional através de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classes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Java.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Exemplos de mapeamentos: 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Tabela &lt;---&gt; Classe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Coluna &lt;---&gt; Atributo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Registro &lt;---&gt; Objeto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85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360000" y="100800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Para padronizar as interfaces das implementações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ORM (Mapeamento Objeto Relacional)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foi criada uma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ESPECIFICAÇÃO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oficial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chamada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(ou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ava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ersistence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A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PI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). Ela descreve como deve ser o comportamento dos 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frameworks Java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ORM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desejarem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IMPLEMENTAR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 sua especificação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Logo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SOMENTE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com 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ESPECIFICAÇÃO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JPA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NÃO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será possível executar operações entre a aplicação e o banco de dados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305640"/>
            <a:ext cx="870336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3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Entendendo o JPA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89" name="Google Shape;75;p1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360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06360" y="984960"/>
            <a:ext cx="847764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Apesar de ser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SOMENTE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 especificação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, o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JPA possui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algumas classes, interfaces e anotações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ajudam o desenvolvedor a abstrair o código.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Esses artefatos estão presentes no pacote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javax.persistence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que ajudam a manter o código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independente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da implementação utilizada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. Lembrando que para persistir dados com JPA,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é preciso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escolher uma </a:t>
            </a:r>
            <a:r>
              <a:rPr b="1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implementação</a:t>
            </a:r>
            <a:r>
              <a:rPr b="0" lang="pt-BR" sz="2400" spc="-1" strike="noStrike" u="sng">
                <a:solidFill>
                  <a:srgbClr val="073763"/>
                </a:solidFill>
                <a:uFillTx/>
                <a:latin typeface="Century Gothic"/>
                <a:ea typeface="Proxima Nova"/>
              </a:rPr>
              <a:t> que irá executar todo o trabalho</a:t>
            </a:r>
            <a:r>
              <a:rPr b="0" lang="pt-BR" sz="2400" spc="-1" strike="noStrike">
                <a:solidFill>
                  <a:srgbClr val="073763"/>
                </a:solidFill>
                <a:latin typeface="Century Gothic"/>
                <a:ea typeface="Proxima Nova"/>
              </a:rPr>
              <a:t> (serão vistos na parte 2).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2020-04-13T12:24:57Z</dcterms:modified>
  <cp:revision>362</cp:revision>
  <dc:subject/>
  <dc:title>[Nome do palestrante] [Posição]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