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4" r:id="rId5"/>
    <p:sldId id="261" r:id="rId6"/>
    <p:sldId id="262" r:id="rId7"/>
    <p:sldId id="271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5" r:id="rId17"/>
    <p:sldId id="283" r:id="rId18"/>
    <p:sldId id="284" r:id="rId19"/>
    <p:sldId id="286" r:id="rId20"/>
    <p:sldId id="263" r:id="rId21"/>
    <p:sldId id="264" r:id="rId22"/>
    <p:sldId id="272" r:id="rId23"/>
    <p:sldId id="287" r:id="rId24"/>
    <p:sldId id="288" r:id="rId25"/>
    <p:sldId id="289" r:id="rId26"/>
    <p:sldId id="290" r:id="rId27"/>
    <p:sldId id="292" r:id="rId28"/>
    <p:sldId id="291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1E-733D-4FF3-AC4F-92A297CB84B1}" type="datetimeFigureOut">
              <a:rPr lang="zh-CN" altLang="en-US" smtClean="0"/>
              <a:t>2020/10/3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20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1E-733D-4FF3-AC4F-92A297CB84B1}" type="datetimeFigureOut">
              <a:rPr lang="zh-CN" altLang="en-US" smtClean="0"/>
              <a:t>2020/10/3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64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1E-733D-4FF3-AC4F-92A297CB84B1}" type="datetimeFigureOut">
              <a:rPr lang="zh-CN" altLang="en-US" smtClean="0"/>
              <a:t>2020/10/3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942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1E-733D-4FF3-AC4F-92A297CB84B1}" type="datetimeFigureOut">
              <a:rPr lang="zh-CN" altLang="en-US" smtClean="0"/>
              <a:t>2020/10/3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580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1E-733D-4FF3-AC4F-92A297CB84B1}" type="datetimeFigureOut">
              <a:rPr lang="zh-CN" altLang="en-US" smtClean="0"/>
              <a:t>2020/10/3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1E-733D-4FF3-AC4F-92A297CB84B1}" type="datetimeFigureOut">
              <a:rPr lang="zh-CN" altLang="en-US" smtClean="0"/>
              <a:t>2020/10/3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328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1E-733D-4FF3-AC4F-92A297CB84B1}" type="datetimeFigureOut">
              <a:rPr lang="zh-CN" altLang="en-US" smtClean="0"/>
              <a:t>2020/10/3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47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1E-733D-4FF3-AC4F-92A297CB84B1}" type="datetimeFigureOut">
              <a:rPr lang="zh-CN" altLang="en-US" smtClean="0"/>
              <a:t>2020/10/3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473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1E-733D-4FF3-AC4F-92A297CB84B1}" type="datetimeFigureOut">
              <a:rPr lang="zh-CN" altLang="en-US" smtClean="0"/>
              <a:t>2020/10/3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178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1E-733D-4FF3-AC4F-92A297CB84B1}" type="datetimeFigureOut">
              <a:rPr lang="zh-CN" altLang="en-US" smtClean="0"/>
              <a:t>2020/10/3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522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1E-733D-4FF3-AC4F-92A297CB84B1}" type="datetimeFigureOut">
              <a:rPr lang="zh-CN" altLang="en-US" smtClean="0"/>
              <a:t>2020/10/3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627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6E91E-733D-4FF3-AC4F-92A297CB84B1}" type="datetimeFigureOut">
              <a:rPr lang="zh-CN" altLang="en-US" smtClean="0"/>
              <a:t>2020/10/3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51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第六章 </a:t>
            </a:r>
            <a:r>
              <a:rPr lang="en-US" altLang="zh-CN" dirty="0" smtClean="0"/>
              <a:t>SSE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cxiao@fudan.edu.cn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05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8939" y="158262"/>
            <a:ext cx="11808068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18     @POST</a:t>
            </a:r>
          </a:p>
          <a:p>
            <a:r>
              <a:rPr lang="zh-CN" altLang="en-US" sz="1600" dirty="0"/>
              <a:t>19     @Path("/{topic}")</a:t>
            </a:r>
          </a:p>
          <a:p>
            <a:r>
              <a:rPr lang="zh-CN" altLang="en-US" sz="1600" dirty="0"/>
              <a:t>20     @Consumes({MediaType.APPLICATION_XML, MediaType.APPLICATION_JSON})</a:t>
            </a:r>
          </a:p>
          <a:p>
            <a:r>
              <a:rPr lang="zh-CN" altLang="en-US" sz="1600" dirty="0"/>
              <a:t>21     public void postStudent(Student stu, @PathParam("topic") String topic) throws Exception {</a:t>
            </a:r>
          </a:p>
          <a:p>
            <a:r>
              <a:rPr lang="zh-CN" altLang="en-US" sz="1600" dirty="0"/>
              <a:t>22         System.out.println("主题" + topic + "被提交信息，学号" + stu.getId());</a:t>
            </a:r>
          </a:p>
          <a:p>
            <a:r>
              <a:rPr lang="zh-CN" altLang="en-US" sz="1600" dirty="0"/>
              <a:t>23         OutboundEvent.Builder eventBuilder = new OutboundEvent.Builder().mediaType(MediaType.APPLICATION_JSON_TYPE);</a:t>
            </a:r>
          </a:p>
          <a:p>
            <a:r>
              <a:rPr lang="zh-CN" altLang="en-US" sz="1600" dirty="0"/>
              <a:t>24         OutboundEvent event = eventBuilder</a:t>
            </a:r>
          </a:p>
          <a:p>
            <a:r>
              <a:rPr lang="zh-CN" altLang="en-US" sz="1600" dirty="0"/>
              <a:t>25                 .id(System.nanoTime() + "")</a:t>
            </a:r>
          </a:p>
          <a:p>
            <a:r>
              <a:rPr lang="zh-CN" altLang="en-US" sz="1600" dirty="0"/>
              <a:t>26                 .name(topic)</a:t>
            </a:r>
          </a:p>
          <a:p>
            <a:r>
              <a:rPr lang="zh-CN" altLang="en-US" sz="1600" dirty="0"/>
              <a:t>27                 .data(Student.class, stu).build();</a:t>
            </a:r>
          </a:p>
          <a:p>
            <a:r>
              <a:rPr lang="zh-CN" altLang="en-US" sz="1600" dirty="0"/>
              <a:t>28         if (outputMap.get(topic)==null){</a:t>
            </a:r>
          </a:p>
          <a:p>
            <a:r>
              <a:rPr lang="zh-CN" altLang="en-US" sz="1600" dirty="0"/>
              <a:t>29             System.out.println("此主题" + topic + "未被订阅，无法发布！");</a:t>
            </a:r>
          </a:p>
          <a:p>
            <a:r>
              <a:rPr lang="zh-CN" altLang="en-US" sz="1600" dirty="0"/>
              <a:t>30             return;</a:t>
            </a:r>
          </a:p>
          <a:p>
            <a:r>
              <a:rPr lang="zh-CN" altLang="en-US" sz="1600" dirty="0"/>
              <a:t>31         }</a:t>
            </a:r>
          </a:p>
          <a:p>
            <a:r>
              <a:rPr lang="zh-CN" altLang="en-US" sz="1600" dirty="0"/>
              <a:t>32         List&lt;EventOutput&gt; outputs = outputMap.get(topic);</a:t>
            </a:r>
          </a:p>
          <a:p>
            <a:r>
              <a:rPr lang="zh-CN" altLang="en-US" sz="1600" dirty="0"/>
              <a:t>33         Iterator&lt;EventOutput&gt; iterator = outputs.iterator();</a:t>
            </a:r>
          </a:p>
          <a:p>
            <a:r>
              <a:rPr lang="zh-CN" altLang="en-US" sz="1600" dirty="0"/>
              <a:t>34         while (iterator.hasNext()){</a:t>
            </a:r>
          </a:p>
          <a:p>
            <a:r>
              <a:rPr lang="zh-CN" altLang="en-US" sz="1600" dirty="0"/>
              <a:t>35             EventOutput output = iterator.next();</a:t>
            </a:r>
          </a:p>
          <a:p>
            <a:r>
              <a:rPr lang="zh-CN" altLang="en-US" sz="1600" dirty="0"/>
              <a:t>36             //客户端可能关闭事件通道，所以这里要清除已关闭的通道</a:t>
            </a:r>
          </a:p>
          <a:p>
            <a:r>
              <a:rPr lang="zh-CN" altLang="en-US" sz="1600" dirty="0"/>
              <a:t>37             if (output.isClosed()) {</a:t>
            </a:r>
          </a:p>
          <a:p>
            <a:r>
              <a:rPr lang="zh-CN" altLang="en-US" sz="1600" dirty="0"/>
              <a:t>38                 iterator.remove();</a:t>
            </a:r>
          </a:p>
          <a:p>
            <a:r>
              <a:rPr lang="zh-CN" altLang="en-US" sz="1600" dirty="0"/>
              <a:t>39             }else{</a:t>
            </a:r>
          </a:p>
          <a:p>
            <a:r>
              <a:rPr lang="zh-CN" altLang="en-US" sz="1600" dirty="0"/>
              <a:t>40                 output.write(event);</a:t>
            </a:r>
          </a:p>
          <a:p>
            <a:r>
              <a:rPr lang="zh-CN" altLang="en-US" sz="1600" dirty="0"/>
              <a:t>41             }</a:t>
            </a:r>
          </a:p>
          <a:p>
            <a:r>
              <a:rPr lang="zh-CN" altLang="en-US" sz="1600" dirty="0"/>
              <a:t>42         }</a:t>
            </a:r>
          </a:p>
          <a:p>
            <a:r>
              <a:rPr lang="zh-CN" altLang="en-US" sz="1600" dirty="0"/>
              <a:t>43     }</a:t>
            </a:r>
          </a:p>
          <a:p>
            <a:r>
              <a:rPr lang="zh-CN" altLang="en-US" sz="1600" dirty="0"/>
              <a:t>44 </a:t>
            </a:r>
            <a:r>
              <a:rPr lang="zh-CN" altLang="en-US" sz="1600" dirty="0" smtClean="0"/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2088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9099" y="1820008"/>
            <a:ext cx="1100210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1  @Component</a:t>
            </a:r>
          </a:p>
          <a:p>
            <a:r>
              <a:rPr lang="zh-CN" altLang="en-US" dirty="0"/>
              <a:t>2  @Path("cast")</a:t>
            </a:r>
          </a:p>
          <a:p>
            <a:r>
              <a:rPr lang="zh-CN" altLang="en-US" dirty="0"/>
              <a:t>3  public class SseBroadcastResource {</a:t>
            </a:r>
          </a:p>
          <a:p>
            <a:r>
              <a:rPr lang="zh-CN" altLang="en-US" dirty="0"/>
              <a:t>4      //SseBroadcaster管理一组EventOutput</a:t>
            </a:r>
          </a:p>
          <a:p>
            <a:r>
              <a:rPr lang="zh-CN" altLang="en-US" dirty="0"/>
              <a:t>5      private ConcurrentHashMap&lt;String, SseBroadcaster&gt; outputMap = </a:t>
            </a:r>
            <a:r>
              <a:rPr lang="zh-CN" altLang="en-US" dirty="0" smtClean="0"/>
              <a:t>n</a:t>
            </a:r>
            <a:r>
              <a:rPr lang="zh-CN" altLang="en-US" dirty="0"/>
              <a:t>ew ConcurrentHashMap&lt;&gt;();</a:t>
            </a:r>
          </a:p>
          <a:p>
            <a:r>
              <a:rPr lang="zh-CN" altLang="en-US" dirty="0"/>
              <a:t>6      @GET</a:t>
            </a:r>
          </a:p>
          <a:p>
            <a:r>
              <a:rPr lang="zh-CN" altLang="en-US" dirty="0"/>
              <a:t>7      @Produces(SseFeature.SERVER_SENT_EVENTS)</a:t>
            </a:r>
          </a:p>
          <a:p>
            <a:r>
              <a:rPr lang="zh-CN" altLang="en-US" dirty="0"/>
              <a:t>8      @Path("{topic}")</a:t>
            </a:r>
          </a:p>
          <a:p>
            <a:r>
              <a:rPr lang="zh-CN" altLang="en-US" dirty="0"/>
              <a:t>9      public EventOutput register(@PathParam("topic") String topic){</a:t>
            </a:r>
          </a:p>
          <a:p>
            <a:r>
              <a:rPr lang="zh-CN" altLang="en-US" dirty="0"/>
              <a:t>10         System.out.println("主题" + topic + "被注册...");</a:t>
            </a:r>
          </a:p>
          <a:p>
            <a:r>
              <a:rPr lang="zh-CN" altLang="en-US" dirty="0"/>
              <a:t>11         EventOutput output = new EventOutput();</a:t>
            </a:r>
          </a:p>
          <a:p>
            <a:r>
              <a:rPr lang="zh-CN" altLang="en-US" dirty="0"/>
              <a:t>12         if (!outputMap.containsKey(topic)){</a:t>
            </a:r>
          </a:p>
          <a:p>
            <a:r>
              <a:rPr lang="zh-CN" altLang="en-US" dirty="0"/>
              <a:t>13             outputMap.put(topic, new SseBroadcaster());</a:t>
            </a:r>
          </a:p>
          <a:p>
            <a:r>
              <a:rPr lang="zh-CN" altLang="en-US" dirty="0"/>
              <a:t>14         }</a:t>
            </a:r>
          </a:p>
          <a:p>
            <a:r>
              <a:rPr lang="zh-CN" altLang="en-US" dirty="0"/>
              <a:t>15         outputMap.get(topic).add(output);</a:t>
            </a:r>
          </a:p>
          <a:p>
            <a:r>
              <a:rPr lang="zh-CN" altLang="en-US" dirty="0"/>
              <a:t>16         return output;</a:t>
            </a:r>
          </a:p>
          <a:p>
            <a:r>
              <a:rPr lang="zh-CN" altLang="en-US" dirty="0"/>
              <a:t>17     </a:t>
            </a:r>
            <a:r>
              <a:rPr lang="zh-CN" altLang="en-US" dirty="0" smtClean="0"/>
              <a:t>}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资源类</a:t>
            </a:r>
            <a:r>
              <a:rPr lang="en-US" altLang="zh-CN" dirty="0"/>
              <a:t>SseBroadcastResource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122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5654" y="1195583"/>
            <a:ext cx="11468204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18     @POST</a:t>
            </a:r>
          </a:p>
          <a:p>
            <a:r>
              <a:rPr lang="zh-CN" altLang="en-US" sz="1600" dirty="0"/>
              <a:t>19     @Path("{topic}")</a:t>
            </a:r>
          </a:p>
          <a:p>
            <a:r>
              <a:rPr lang="zh-CN" altLang="en-US" sz="1600" dirty="0"/>
              <a:t>20     @Consumes({MediaType.APPLICATION_XML, MediaType.APPLICATION_JSON})</a:t>
            </a:r>
          </a:p>
          <a:p>
            <a:r>
              <a:rPr lang="zh-CN" altLang="en-US" sz="1600" dirty="0"/>
              <a:t>21     public void postStudent(Student stu, @PathParam("topic") String topic) throws Exception {</a:t>
            </a:r>
          </a:p>
          <a:p>
            <a:r>
              <a:rPr lang="zh-CN" altLang="en-US" sz="1600" dirty="0"/>
              <a:t>22         System.out.println("主题" + topic + "被提交信息，学号" + stu.getId());</a:t>
            </a:r>
          </a:p>
          <a:p>
            <a:r>
              <a:rPr lang="zh-CN" altLang="en-US" sz="1600" dirty="0"/>
              <a:t>23         OutboundEvent.Builder eventBuilder = new OutboundEvent.Builder().mediaType(MediaType.APPLICATION_JSON_TYPE);</a:t>
            </a:r>
          </a:p>
          <a:p>
            <a:r>
              <a:rPr lang="zh-CN" altLang="en-US" sz="1600" dirty="0"/>
              <a:t>24         OutboundEvent event = eventBuilder</a:t>
            </a:r>
          </a:p>
          <a:p>
            <a:r>
              <a:rPr lang="zh-CN" altLang="en-US" sz="1600" dirty="0"/>
              <a:t>25                 .id(System.nanoTime() + "")</a:t>
            </a:r>
          </a:p>
          <a:p>
            <a:r>
              <a:rPr lang="zh-CN" altLang="en-US" sz="1600" dirty="0"/>
              <a:t>26                 .name(topic)</a:t>
            </a:r>
          </a:p>
          <a:p>
            <a:r>
              <a:rPr lang="zh-CN" altLang="en-US" sz="1600" dirty="0"/>
              <a:t>27                 .data(Student.class, stu).build();</a:t>
            </a:r>
          </a:p>
          <a:p>
            <a:r>
              <a:rPr lang="zh-CN" altLang="en-US" sz="1600" dirty="0"/>
              <a:t>28         if (outputMap.get(topic)==null){</a:t>
            </a:r>
          </a:p>
          <a:p>
            <a:r>
              <a:rPr lang="zh-CN" altLang="en-US" sz="1600" dirty="0"/>
              <a:t>29             System.out.println("此主题" + topic + "尚未订阅，无法发布！");</a:t>
            </a:r>
          </a:p>
          <a:p>
            <a:r>
              <a:rPr lang="zh-CN" altLang="en-US" sz="1600" dirty="0"/>
              <a:t>30             return;</a:t>
            </a:r>
          </a:p>
          <a:p>
            <a:r>
              <a:rPr lang="zh-CN" altLang="en-US" sz="1600" dirty="0"/>
              <a:t>31         }</a:t>
            </a:r>
          </a:p>
          <a:p>
            <a:r>
              <a:rPr lang="zh-CN" altLang="en-US" sz="1600" dirty="0"/>
              <a:t>32         outputMap.get(topic).broadcast(event);</a:t>
            </a:r>
          </a:p>
          <a:p>
            <a:r>
              <a:rPr lang="zh-CN" altLang="en-US" sz="1600" dirty="0"/>
              <a:t>33     }</a:t>
            </a:r>
          </a:p>
          <a:p>
            <a:r>
              <a:rPr lang="zh-CN" altLang="en-US" sz="1600" dirty="0"/>
              <a:t>34 </a:t>
            </a:r>
            <a:r>
              <a:rPr lang="zh-CN" altLang="en-US" sz="1600" dirty="0" smtClean="0"/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5834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79684" y="2490291"/>
            <a:ext cx="84347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1 @SpringBootApplication</a:t>
            </a:r>
          </a:p>
          <a:p>
            <a:r>
              <a:rPr lang="zh-CN" altLang="en-US" sz="2400" dirty="0"/>
              <a:t>2 public class Server {</a:t>
            </a:r>
          </a:p>
          <a:p>
            <a:r>
              <a:rPr lang="zh-CN" altLang="en-US" sz="2400" dirty="0"/>
              <a:t>3     public static void main(String[ ] args) {</a:t>
            </a:r>
          </a:p>
          <a:p>
            <a:r>
              <a:rPr lang="zh-CN" altLang="en-US" sz="2400" dirty="0"/>
              <a:t>4         SpringApplication.run(Server.class, args);</a:t>
            </a:r>
          </a:p>
          <a:p>
            <a:r>
              <a:rPr lang="zh-CN" altLang="en-US" sz="2400" dirty="0"/>
              <a:t>5     }</a:t>
            </a:r>
          </a:p>
          <a:p>
            <a:r>
              <a:rPr lang="zh-CN" altLang="en-US" sz="2400" dirty="0"/>
              <a:t>6 }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服务端启动类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188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客户端依赖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1977042"/>
            <a:ext cx="5967045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300" dirty="0"/>
              <a:t>1  &lt;dependencies&gt;</a:t>
            </a:r>
          </a:p>
          <a:p>
            <a:r>
              <a:rPr lang="zh-CN" altLang="en-US" sz="1300" dirty="0"/>
              <a:t>2  	&lt;dependency&gt;</a:t>
            </a:r>
          </a:p>
          <a:p>
            <a:r>
              <a:rPr lang="zh-CN" altLang="en-US" sz="1300" dirty="0"/>
              <a:t>3  		&lt;groupId&gt;org.projectlombok&lt;/groupId&gt;</a:t>
            </a:r>
          </a:p>
          <a:p>
            <a:r>
              <a:rPr lang="zh-CN" altLang="en-US" sz="1300" dirty="0"/>
              <a:t>4  		&lt;artifactId&gt;lombok&lt;/artifactId&gt;</a:t>
            </a:r>
          </a:p>
          <a:p>
            <a:r>
              <a:rPr lang="zh-CN" altLang="en-US" sz="1300" dirty="0"/>
              <a:t>5  		&lt;version&gt;1.18.10&lt;/version&gt;</a:t>
            </a:r>
          </a:p>
          <a:p>
            <a:r>
              <a:rPr lang="zh-CN" altLang="en-US" sz="1300" dirty="0"/>
              <a:t>6  	&lt;/dependency&gt;</a:t>
            </a:r>
          </a:p>
          <a:p>
            <a:r>
              <a:rPr lang="zh-CN" altLang="en-US" sz="1300" dirty="0"/>
              <a:t>7  	&lt;dependency&gt;</a:t>
            </a:r>
          </a:p>
          <a:p>
            <a:r>
              <a:rPr lang="zh-CN" altLang="en-US" sz="1300" dirty="0"/>
              <a:t>8  		&lt;groupId&gt;org.glassfish.jersey.core&lt;/groupId&gt;</a:t>
            </a:r>
          </a:p>
          <a:p>
            <a:r>
              <a:rPr lang="zh-CN" altLang="en-US" sz="1300" dirty="0"/>
              <a:t>9  		&lt;artifactId&gt;jersey-client&lt;/artifactId&gt;</a:t>
            </a:r>
          </a:p>
          <a:p>
            <a:r>
              <a:rPr lang="zh-CN" altLang="en-US" sz="1300" dirty="0"/>
              <a:t>10 		&lt;version&gt;2.30.1&lt;/version&gt;</a:t>
            </a:r>
          </a:p>
          <a:p>
            <a:r>
              <a:rPr lang="zh-CN" altLang="en-US" sz="1300" dirty="0"/>
              <a:t>11 	&lt;/dependency&gt;</a:t>
            </a:r>
          </a:p>
          <a:p>
            <a:r>
              <a:rPr lang="zh-CN" altLang="en-US" sz="1300" dirty="0"/>
              <a:t>12 	&lt;!--下面这三个依赖用来支持 JSON 数据格式--&gt;</a:t>
            </a:r>
          </a:p>
          <a:p>
            <a:r>
              <a:rPr lang="zh-CN" altLang="en-US" sz="1300" dirty="0"/>
              <a:t>13 	&lt;dependency&gt;</a:t>
            </a:r>
          </a:p>
          <a:p>
            <a:r>
              <a:rPr lang="zh-CN" altLang="en-US" sz="1300" dirty="0"/>
              <a:t>14 		&lt;groupId&gt;org.glassfish.jersey.inject&lt;/groupId&gt;</a:t>
            </a:r>
          </a:p>
          <a:p>
            <a:r>
              <a:rPr lang="zh-CN" altLang="en-US" sz="1300" dirty="0"/>
              <a:t>15 		&lt;artifactId&gt;jersey-hk2&lt;/artifactId&gt;</a:t>
            </a:r>
          </a:p>
          <a:p>
            <a:r>
              <a:rPr lang="zh-CN" altLang="en-US" sz="1300" dirty="0"/>
              <a:t>16 		&lt;version&gt;2.30.1&lt;/version&gt;</a:t>
            </a:r>
          </a:p>
          <a:p>
            <a:r>
              <a:rPr lang="zh-CN" altLang="en-US" sz="1300" dirty="0"/>
              <a:t>17 	&lt;/dependency&gt;</a:t>
            </a:r>
          </a:p>
          <a:p>
            <a:r>
              <a:rPr lang="zh-CN" altLang="en-US" sz="1300" dirty="0"/>
              <a:t>18 	&lt;dependency&gt;</a:t>
            </a:r>
          </a:p>
          <a:p>
            <a:r>
              <a:rPr lang="zh-CN" altLang="en-US" sz="1300" dirty="0"/>
              <a:t>19 		&lt;groupId&gt;org.glassfish.jersey.media&lt;/groupId&gt;</a:t>
            </a:r>
          </a:p>
          <a:p>
            <a:r>
              <a:rPr lang="zh-CN" altLang="en-US" sz="1300" dirty="0"/>
              <a:t>20 		&lt;artifactId&gt;jersey-media-json-jackson&lt;/artifactId&gt;</a:t>
            </a:r>
          </a:p>
          <a:p>
            <a:r>
              <a:rPr lang="zh-CN" altLang="en-US" sz="1300" dirty="0"/>
              <a:t>21 		&lt;version&gt;2.30.1&lt;/version&gt;</a:t>
            </a:r>
          </a:p>
          <a:p>
            <a:r>
              <a:rPr lang="zh-CN" altLang="en-US" sz="1300" dirty="0"/>
              <a:t>22 	&lt;/dependency</a:t>
            </a:r>
            <a:r>
              <a:rPr lang="zh-CN" altLang="en-US" sz="1300" dirty="0" smtClean="0"/>
              <a:t>&gt;</a:t>
            </a:r>
            <a:endParaRPr lang="zh-CN" altLang="en-US" sz="1300" dirty="0"/>
          </a:p>
        </p:txBody>
      </p:sp>
      <p:sp>
        <p:nvSpPr>
          <p:cNvPr id="4" name="文本框 3"/>
          <p:cNvSpPr txBox="1"/>
          <p:nvPr/>
        </p:nvSpPr>
        <p:spPr>
          <a:xfrm>
            <a:off x="5714720" y="1977042"/>
            <a:ext cx="6619120" cy="4693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00" dirty="0"/>
              <a:t>23 	&lt;dependency&gt; &lt;!--这个用于解决LocalDate类型与JSON相互转换的问题--&gt;</a:t>
            </a:r>
          </a:p>
          <a:p>
            <a:r>
              <a:rPr lang="zh-CN" altLang="en-US" sz="1300" dirty="0"/>
              <a:t>24 		&lt;groupId&gt;com.fasterxml.jackson.datatype&lt;/groupId&gt;</a:t>
            </a:r>
          </a:p>
          <a:p>
            <a:r>
              <a:rPr lang="zh-CN" altLang="en-US" sz="1300" dirty="0"/>
              <a:t>25 		&lt;artifactId&gt;jackson-datatype-jsr310&lt;/artifactId&gt;</a:t>
            </a:r>
          </a:p>
          <a:p>
            <a:r>
              <a:rPr lang="zh-CN" altLang="en-US" sz="1300" dirty="0"/>
              <a:t>26 		&lt;version&gt;2.11.2&lt;/version&gt;</a:t>
            </a:r>
          </a:p>
          <a:p>
            <a:r>
              <a:rPr lang="zh-CN" altLang="en-US" sz="1300" dirty="0"/>
              <a:t>27 	&lt;/dependency&gt;</a:t>
            </a:r>
          </a:p>
          <a:p>
            <a:r>
              <a:rPr lang="zh-CN" altLang="en-US" sz="1300" dirty="0"/>
              <a:t>28 	&lt;!--下面这两个依赖及上述jersey-hk2三个一起用来支持 XML 数据格式--&gt;</a:t>
            </a:r>
          </a:p>
          <a:p>
            <a:r>
              <a:rPr lang="zh-CN" altLang="en-US" sz="1300" dirty="0"/>
              <a:t>29 	&lt;dependency&gt;</a:t>
            </a:r>
          </a:p>
          <a:p>
            <a:r>
              <a:rPr lang="zh-CN" altLang="en-US" sz="1300" dirty="0"/>
              <a:t>30 		&lt;groupId&gt;org.glassfish.jersey.media&lt;/groupId&gt;</a:t>
            </a:r>
          </a:p>
          <a:p>
            <a:r>
              <a:rPr lang="zh-CN" altLang="en-US" sz="1300" dirty="0"/>
              <a:t>31 		&lt;artifactId&gt;jersey-media-moxy&lt;/artifactId&gt;</a:t>
            </a:r>
          </a:p>
          <a:p>
            <a:r>
              <a:rPr lang="zh-CN" altLang="en-US" sz="1300" dirty="0"/>
              <a:t>32 		&lt;version&gt;2.30.1&lt;/version&gt;</a:t>
            </a:r>
          </a:p>
          <a:p>
            <a:r>
              <a:rPr lang="zh-CN" altLang="en-US" sz="1300" dirty="0"/>
              <a:t>33 	&lt;/dependency&gt;</a:t>
            </a:r>
          </a:p>
          <a:p>
            <a:r>
              <a:rPr lang="zh-CN" altLang="en-US" sz="1300" dirty="0"/>
              <a:t>34 	&lt;dependency&gt;</a:t>
            </a:r>
          </a:p>
          <a:p>
            <a:r>
              <a:rPr lang="zh-CN" altLang="en-US" sz="1300" dirty="0"/>
              <a:t>35 		&lt;groupId&gt;org.glassfish.jersey.media&lt;/groupId&gt;</a:t>
            </a:r>
          </a:p>
          <a:p>
            <a:r>
              <a:rPr lang="zh-CN" altLang="en-US" sz="1300" dirty="0"/>
              <a:t>36 		&lt;artifactId&gt;jersey-media-jaxb&lt;/artifactId&gt;</a:t>
            </a:r>
          </a:p>
          <a:p>
            <a:r>
              <a:rPr lang="zh-CN" altLang="en-US" sz="1300" dirty="0"/>
              <a:t>37 		&lt;version&gt;2.30.1&lt;/version&gt;</a:t>
            </a:r>
          </a:p>
          <a:p>
            <a:r>
              <a:rPr lang="zh-CN" altLang="en-US" sz="1300" dirty="0"/>
              <a:t>38 	&lt;/dependency&gt;</a:t>
            </a:r>
          </a:p>
          <a:p>
            <a:r>
              <a:rPr lang="zh-CN" altLang="en-US" sz="1300" dirty="0"/>
              <a:t>39 	&lt;!-- SSE，支持订阅发布及广播 --&gt;</a:t>
            </a:r>
          </a:p>
          <a:p>
            <a:r>
              <a:rPr lang="zh-CN" altLang="en-US" sz="1300" dirty="0"/>
              <a:t>40 	&lt;dependency&gt;</a:t>
            </a:r>
          </a:p>
          <a:p>
            <a:r>
              <a:rPr lang="zh-CN" altLang="en-US" sz="1300" dirty="0"/>
              <a:t>41 		&lt;groupId&gt;org.glassfish.jersey.media&lt;/groupId&gt;</a:t>
            </a:r>
          </a:p>
          <a:p>
            <a:r>
              <a:rPr lang="zh-CN" altLang="en-US" sz="1300" dirty="0"/>
              <a:t>42 		&lt;artifactId&gt;jersey-media-sse&lt;/artifactId&gt;</a:t>
            </a:r>
          </a:p>
          <a:p>
            <a:r>
              <a:rPr lang="zh-CN" altLang="en-US" sz="1300" dirty="0"/>
              <a:t>43 		&lt;version&gt;2.30.1&lt;/version&gt;</a:t>
            </a:r>
          </a:p>
          <a:p>
            <a:r>
              <a:rPr lang="zh-CN" altLang="en-US" sz="1300" dirty="0"/>
              <a:t>44 	&lt;/dependency&gt;</a:t>
            </a:r>
          </a:p>
          <a:p>
            <a:r>
              <a:rPr lang="zh-CN" altLang="en-US" sz="1300" dirty="0"/>
              <a:t>45 &lt;/dependencies</a:t>
            </a:r>
            <a:r>
              <a:rPr lang="zh-CN" altLang="en-US" sz="1300" dirty="0" smtClean="0"/>
              <a:t>&gt;</a:t>
            </a:r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21070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7552" y="1776047"/>
            <a:ext cx="1117795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1  public class Client {</a:t>
            </a:r>
          </a:p>
          <a:p>
            <a:r>
              <a:rPr lang="zh-CN" altLang="en-US" dirty="0"/>
              <a:t>2      //候选数据格式列表</a:t>
            </a:r>
          </a:p>
          <a:p>
            <a:r>
              <a:rPr lang="zh-CN" altLang="en-US" dirty="0"/>
              <a:t>3      private final static MediaType[ ] mediaTypes = new MediaType[ ]{</a:t>
            </a:r>
          </a:p>
          <a:p>
            <a:r>
              <a:rPr lang="zh-CN" altLang="en-US" dirty="0" smtClean="0"/>
              <a:t>                                                                   M</a:t>
            </a:r>
            <a:r>
              <a:rPr lang="zh-CN" altLang="en-US" dirty="0"/>
              <a:t>ediaType.APPLICATION_XML_TYPE, </a:t>
            </a:r>
          </a:p>
          <a:p>
            <a:r>
              <a:rPr lang="zh-CN" altLang="en-US" dirty="0" smtClean="0"/>
              <a:t>                                                                   M</a:t>
            </a:r>
            <a:r>
              <a:rPr lang="zh-CN" altLang="en-US" dirty="0"/>
              <a:t>ediaType.APPLICATION_JSON_TYPE};</a:t>
            </a:r>
          </a:p>
          <a:p>
            <a:r>
              <a:rPr lang="zh-CN" altLang="en-US" dirty="0"/>
              <a:t>4      //候选主题列表</a:t>
            </a:r>
          </a:p>
          <a:p>
            <a:r>
              <a:rPr lang="zh-CN" altLang="en-US" dirty="0"/>
              <a:t>5      private final static String[ ] topics = new String[ ]{"hello", "world", "shanghai"};</a:t>
            </a:r>
          </a:p>
          <a:p>
            <a:r>
              <a:rPr lang="zh-CN" altLang="en-US" dirty="0"/>
              <a:t>6      private static AtomicInteger idCounter = new AtomicInteger(1000);</a:t>
            </a:r>
          </a:p>
          <a:p>
            <a:r>
              <a:rPr lang="zh-CN" altLang="en-US" dirty="0"/>
              <a:t>7      private EventSource eventSource;</a:t>
            </a:r>
          </a:p>
          <a:p>
            <a:r>
              <a:rPr lang="zh-CN" altLang="en-US" dirty="0"/>
              <a:t>8      private String topicName;</a:t>
            </a:r>
          </a:p>
          <a:p>
            <a:r>
              <a:rPr lang="zh-CN" altLang="en-US" dirty="0"/>
              <a:t>9      private int cid;</a:t>
            </a:r>
          </a:p>
          <a:p>
            <a:r>
              <a:rPr lang="zh-CN" altLang="en-US" dirty="0"/>
              <a:t>10     private static MediaType randomMediaType(){</a:t>
            </a:r>
          </a:p>
          <a:p>
            <a:r>
              <a:rPr lang="zh-CN" altLang="en-US" dirty="0"/>
              <a:t>11         return mediaTypes[new Random().nextInt(mediaTypes.length)];</a:t>
            </a:r>
          </a:p>
          <a:p>
            <a:r>
              <a:rPr lang="zh-CN" altLang="en-US" dirty="0"/>
              <a:t>12     }</a:t>
            </a:r>
          </a:p>
          <a:p>
            <a:r>
              <a:rPr lang="zh-CN" altLang="en-US" dirty="0"/>
              <a:t>13     private static String randomTopicName() </a:t>
            </a:r>
            <a:r>
              <a:rPr lang="zh-CN" altLang="en-US" dirty="0" smtClean="0"/>
              <a:t>{r</a:t>
            </a:r>
            <a:r>
              <a:rPr lang="zh-CN" altLang="en-US" dirty="0"/>
              <a:t>eturn topics[new Random().nextInt(topics.length)];}</a:t>
            </a:r>
          </a:p>
          <a:p>
            <a:r>
              <a:rPr lang="zh-CN" altLang="en-US" dirty="0"/>
              <a:t>14     private WebTarget target</a:t>
            </a:r>
            <a:r>
              <a:rPr lang="zh-CN" altLang="en-US" dirty="0" smtClean="0"/>
              <a:t>;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客户端启动类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269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00099" y="457200"/>
            <a:ext cx="1011994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15     public static void main(String[ ] args) {</a:t>
            </a:r>
          </a:p>
          <a:p>
            <a:r>
              <a:rPr lang="zh-CN" altLang="en-US" dirty="0"/>
              <a:t>16         System.out.println("测试服务端 SseSubPubResource");</a:t>
            </a:r>
          </a:p>
          <a:p>
            <a:r>
              <a:rPr lang="zh-CN" altLang="en-US" dirty="0"/>
              <a:t>17         test("http://localhost:8080/jersey/chat");</a:t>
            </a:r>
          </a:p>
          <a:p>
            <a:r>
              <a:rPr lang="zh-CN" altLang="en-US" dirty="0"/>
              <a:t>18         System.out.println("测试服务端 SseBroadcastResource");</a:t>
            </a:r>
          </a:p>
          <a:p>
            <a:r>
              <a:rPr lang="zh-CN" altLang="en-US" dirty="0"/>
              <a:t>19         test("http://localhost:8080/jersey/cast");</a:t>
            </a:r>
          </a:p>
          <a:p>
            <a:r>
              <a:rPr lang="zh-CN" altLang="en-US" dirty="0"/>
              <a:t>20         try { //防止主线程退出,因为每个客户端需要保持长连接才能接收到事件</a:t>
            </a:r>
          </a:p>
          <a:p>
            <a:r>
              <a:rPr lang="zh-CN" altLang="en-US" dirty="0"/>
              <a:t>21             Thread.currentThread().join();</a:t>
            </a:r>
          </a:p>
          <a:p>
            <a:r>
              <a:rPr lang="zh-CN" altLang="en-US" dirty="0"/>
              <a:t>22         } catch (InterruptedException e) { }</a:t>
            </a:r>
          </a:p>
          <a:p>
            <a:r>
              <a:rPr lang="zh-CN" altLang="en-US" dirty="0"/>
              <a:t>23     }</a:t>
            </a:r>
          </a:p>
          <a:p>
            <a:r>
              <a:rPr lang="zh-CN" altLang="en-US" dirty="0"/>
              <a:t>24     public static void test(String url){</a:t>
            </a:r>
          </a:p>
          <a:p>
            <a:r>
              <a:rPr lang="zh-CN" altLang="en-US" dirty="0"/>
              <a:t>25         List&lt;Client&gt; clients = new ArrayList&lt;&gt;();</a:t>
            </a:r>
          </a:p>
          <a:p>
            <a:r>
              <a:rPr lang="zh-CN" altLang="en-US" dirty="0"/>
              <a:t>26         //创建多个客户端，每个客户端都注册</a:t>
            </a:r>
          </a:p>
          <a:p>
            <a:r>
              <a:rPr lang="zh-CN" altLang="en-US" dirty="0"/>
              <a:t>27         for (int i=0;i&lt;20;i++) {</a:t>
            </a:r>
          </a:p>
          <a:p>
            <a:r>
              <a:rPr lang="zh-CN" altLang="en-US" dirty="0"/>
              <a:t>28             clients.add(new Client(url));</a:t>
            </a:r>
          </a:p>
          <a:p>
            <a:r>
              <a:rPr lang="zh-CN" altLang="en-US" dirty="0"/>
              <a:t>29         }</a:t>
            </a:r>
          </a:p>
          <a:p>
            <a:r>
              <a:rPr lang="zh-CN" altLang="en-US" dirty="0"/>
              <a:t>30         int postTimes = 6;</a:t>
            </a:r>
          </a:p>
          <a:p>
            <a:r>
              <a:rPr lang="zh-CN" altLang="en-US" dirty="0"/>
              <a:t>31         for (int i=0; i&lt;postTimes; i++) {</a:t>
            </a:r>
          </a:p>
          <a:p>
            <a:r>
              <a:rPr lang="zh-CN" altLang="en-US" dirty="0"/>
              <a:t>32             //随机选取一个客户端作为发布者</a:t>
            </a:r>
          </a:p>
          <a:p>
            <a:r>
              <a:rPr lang="zh-CN" altLang="en-US" dirty="0"/>
              <a:t>33             Client client = clients.get(new Random().nextInt(clients.size()));</a:t>
            </a:r>
          </a:p>
          <a:p>
            <a:r>
              <a:rPr lang="zh-CN" altLang="en-US" dirty="0"/>
              <a:t>34             client.postEvent();</a:t>
            </a:r>
          </a:p>
          <a:p>
            <a:r>
              <a:rPr lang="zh-CN" altLang="en-US" dirty="0"/>
              <a:t>35         }</a:t>
            </a:r>
          </a:p>
          <a:p>
            <a:r>
              <a:rPr lang="zh-CN" altLang="en-US" dirty="0"/>
              <a:t>36     </a:t>
            </a:r>
            <a:r>
              <a:rPr lang="zh-CN" altLang="en-US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899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46185" y="114300"/>
            <a:ext cx="11491545" cy="6632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00" dirty="0"/>
              <a:t>37     public Client(String url){</a:t>
            </a:r>
          </a:p>
          <a:p>
            <a:r>
              <a:rPr lang="zh-CN" altLang="en-US" sz="1700" dirty="0"/>
              <a:t>38         //随机选择一个主题</a:t>
            </a:r>
          </a:p>
          <a:p>
            <a:r>
              <a:rPr lang="zh-CN" altLang="en-US" sz="1700" dirty="0"/>
              <a:t>39         topicName = randomTopicName();</a:t>
            </a:r>
          </a:p>
          <a:p>
            <a:r>
              <a:rPr lang="zh-CN" altLang="en-US" sz="1700" dirty="0"/>
              <a:t>40         //设置client id，便于追踪</a:t>
            </a:r>
          </a:p>
          <a:p>
            <a:r>
              <a:rPr lang="zh-CN" altLang="en-US" sz="1700" dirty="0"/>
              <a:t>41         cid = idCounter.incrementAndGet();</a:t>
            </a:r>
          </a:p>
          <a:p>
            <a:r>
              <a:rPr lang="zh-CN" altLang="en-US" sz="1700" dirty="0"/>
              <a:t>42         ClientConfig clientConfig = new ClientConfig();</a:t>
            </a:r>
          </a:p>
          <a:p>
            <a:r>
              <a:rPr lang="zh-CN" altLang="en-US" sz="1700" dirty="0"/>
              <a:t>43         clientConfig.register(MoxyXmlFeature.class);</a:t>
            </a:r>
          </a:p>
          <a:p>
            <a:r>
              <a:rPr lang="zh-CN" altLang="en-US" sz="1700" dirty="0"/>
              <a:t>44         clientConfig.register(JacksonFeature.class);</a:t>
            </a:r>
          </a:p>
          <a:p>
            <a:r>
              <a:rPr lang="zh-CN" altLang="en-US" sz="1700" dirty="0"/>
              <a:t>45         clientConfig.register(SseFeature.class);</a:t>
            </a:r>
          </a:p>
          <a:p>
            <a:r>
              <a:rPr lang="zh-CN" altLang="en-US" sz="1700" dirty="0"/>
              <a:t>46         javax.ws.rs.client.Client rsClient = ClientBuilder.newClient(clientConfig);</a:t>
            </a:r>
          </a:p>
          <a:p>
            <a:r>
              <a:rPr lang="zh-CN" altLang="en-US" sz="1700" dirty="0"/>
              <a:t>47         target = rsClient.target(url);</a:t>
            </a:r>
          </a:p>
          <a:p>
            <a:r>
              <a:rPr lang="zh-CN" altLang="en-US" sz="1700" dirty="0"/>
              <a:t>48         eventSource = new EventSource(target.path(topicName)){</a:t>
            </a:r>
          </a:p>
          <a:p>
            <a:r>
              <a:rPr lang="zh-CN" altLang="en-US" sz="1700" dirty="0"/>
              <a:t>49             @Override</a:t>
            </a:r>
          </a:p>
          <a:p>
            <a:r>
              <a:rPr lang="zh-CN" altLang="en-US" sz="1700" dirty="0"/>
              <a:t>50             public void onEvent(InboundEvent inboundEvent) {</a:t>
            </a:r>
          </a:p>
          <a:p>
            <a:r>
              <a:rPr lang="zh-CN" altLang="en-US" sz="1700" dirty="0"/>
              <a:t>51                 try{</a:t>
            </a:r>
          </a:p>
          <a:p>
            <a:r>
              <a:rPr lang="zh-CN" altLang="en-US" sz="1700" dirty="0"/>
              <a:t>52                     Student stu = inboundEvent.readData(Student.class);</a:t>
            </a:r>
          </a:p>
          <a:p>
            <a:r>
              <a:rPr lang="zh-CN" altLang="en-US" sz="1700" dirty="0"/>
              <a:t>53                     System.out.println("\t\t主题" + topicName + "的订阅者client" + cid + " 收到推送，主题：" +</a:t>
            </a:r>
          </a:p>
          <a:p>
            <a:r>
              <a:rPr lang="zh-CN" altLang="en-US" sz="1700" dirty="0"/>
              <a:t>                                                      inboundEvent.getName() + "，学号：" + stu.getId());</a:t>
            </a:r>
          </a:p>
          <a:p>
            <a:r>
              <a:rPr lang="zh-CN" altLang="en-US" sz="1700" dirty="0"/>
              <a:t>54                 }catch (Exception e){</a:t>
            </a:r>
          </a:p>
          <a:p>
            <a:r>
              <a:rPr lang="zh-CN" altLang="en-US" sz="1700" dirty="0"/>
              <a:t>55                     e.printStackTrace();</a:t>
            </a:r>
          </a:p>
          <a:p>
            <a:r>
              <a:rPr lang="zh-CN" altLang="en-US" sz="1700" dirty="0"/>
              <a:t>56                 }</a:t>
            </a:r>
          </a:p>
          <a:p>
            <a:r>
              <a:rPr lang="zh-CN" altLang="en-US" sz="1700" dirty="0"/>
              <a:t>57             }</a:t>
            </a:r>
          </a:p>
          <a:p>
            <a:r>
              <a:rPr lang="zh-CN" altLang="en-US" sz="1700" dirty="0"/>
              <a:t>58         };</a:t>
            </a:r>
          </a:p>
          <a:p>
            <a:r>
              <a:rPr lang="zh-CN" altLang="en-US" sz="1700" dirty="0"/>
              <a:t>59         System.out.println("client" + cid + " 订阅了主题 " + topicName);</a:t>
            </a:r>
          </a:p>
          <a:p>
            <a:r>
              <a:rPr lang="zh-CN" altLang="en-US" sz="1700" dirty="0"/>
              <a:t>60     </a:t>
            </a:r>
            <a:r>
              <a:rPr lang="zh-CN" altLang="en-US" sz="1700" dirty="0" smtClean="0"/>
              <a:t>}</a:t>
            </a:r>
            <a:endParaRPr lang="zh-CN" altLang="en-US" sz="1700" dirty="0"/>
          </a:p>
        </p:txBody>
      </p:sp>
    </p:spTree>
    <p:extLst>
      <p:ext uri="{BB962C8B-B14F-4D97-AF65-F5344CB8AC3E}">
        <p14:creationId xmlns:p14="http://schemas.microsoft.com/office/powerpoint/2010/main" val="15710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62035" y="872853"/>
            <a:ext cx="10895932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61     public void postEvent(){</a:t>
            </a:r>
          </a:p>
          <a:p>
            <a:r>
              <a:rPr lang="zh-CN" altLang="en-US" sz="2000" dirty="0"/>
              <a:t>62         Student student = StuRepository.getStudent(new Random().nextInt(5) + 101);</a:t>
            </a:r>
          </a:p>
          <a:p>
            <a:r>
              <a:rPr lang="zh-CN" altLang="en-US" sz="2000" dirty="0"/>
              <a:t>63         MediaType mediaType = randomMediaType();</a:t>
            </a:r>
          </a:p>
          <a:p>
            <a:r>
              <a:rPr lang="zh-CN" altLang="en-US" sz="2000" dirty="0"/>
              <a:t>64         Entity&lt;Student&gt; studentEntity = Entity.entity(student, mediaType);</a:t>
            </a:r>
          </a:p>
          <a:p>
            <a:r>
              <a:rPr lang="zh-CN" altLang="en-US" sz="2000" dirty="0"/>
              <a:t>65         mediaType = randomMediaType();</a:t>
            </a:r>
          </a:p>
          <a:p>
            <a:r>
              <a:rPr lang="zh-CN" altLang="en-US" sz="2000" dirty="0"/>
              <a:t>66         //随意选择一个主题，并提交</a:t>
            </a:r>
          </a:p>
          <a:p>
            <a:r>
              <a:rPr lang="zh-CN" altLang="en-US" sz="2000" dirty="0"/>
              <a:t>67         String topic = randomTopicName();</a:t>
            </a:r>
          </a:p>
          <a:p>
            <a:r>
              <a:rPr lang="zh-CN" altLang="en-US" sz="2000" dirty="0"/>
              <a:t>68         System.out.println("client" + cid + " 提交，主题：" + topic + ",学号：" + student.getId());</a:t>
            </a:r>
          </a:p>
          <a:p>
            <a:r>
              <a:rPr lang="zh-CN" altLang="en-US" sz="2000" dirty="0"/>
              <a:t>69         target.path(topic)</a:t>
            </a:r>
          </a:p>
          <a:p>
            <a:r>
              <a:rPr lang="zh-CN" altLang="en-US" sz="2000" dirty="0"/>
              <a:t>70                 .request(mediaType)</a:t>
            </a:r>
          </a:p>
          <a:p>
            <a:r>
              <a:rPr lang="zh-CN" altLang="en-US" sz="2000" dirty="0"/>
              <a:t>71                 .post(studentEntity);</a:t>
            </a:r>
          </a:p>
          <a:p>
            <a:r>
              <a:rPr lang="zh-CN" altLang="en-US" sz="2000" dirty="0"/>
              <a:t>72     }</a:t>
            </a:r>
          </a:p>
          <a:p>
            <a:r>
              <a:rPr lang="zh-CN" altLang="en-US" sz="2000" dirty="0"/>
              <a:t>73     //这里没用上</a:t>
            </a:r>
          </a:p>
          <a:p>
            <a:r>
              <a:rPr lang="zh-CN" altLang="en-US" sz="2000" dirty="0"/>
              <a:t>74     private void closeEvent(){</a:t>
            </a:r>
          </a:p>
          <a:p>
            <a:r>
              <a:rPr lang="zh-CN" altLang="en-US" sz="2000" dirty="0"/>
              <a:t>75         eventSource.close();</a:t>
            </a:r>
          </a:p>
          <a:p>
            <a:r>
              <a:rPr lang="zh-CN" altLang="en-US" sz="2000" dirty="0"/>
              <a:t>76     }</a:t>
            </a:r>
          </a:p>
          <a:p>
            <a:r>
              <a:rPr lang="zh-CN" altLang="en-US" sz="2000" dirty="0"/>
              <a:t>77 </a:t>
            </a:r>
            <a:r>
              <a:rPr lang="zh-CN" altLang="en-US" sz="2000" dirty="0" smtClean="0"/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3496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运行结果</a:t>
            </a:r>
            <a:r>
              <a:rPr lang="en-US" altLang="zh-CN" dirty="0" smtClean="0"/>
              <a:t>(</a:t>
            </a:r>
            <a:r>
              <a:rPr lang="zh-CN" altLang="en-US" dirty="0" smtClean="0"/>
              <a:t>部分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75946" y="1784839"/>
            <a:ext cx="940674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测试服务端 </a:t>
            </a:r>
            <a:r>
              <a:rPr lang="en-US" altLang="zh-CN" dirty="0"/>
              <a:t>SseSubPubResource</a:t>
            </a:r>
          </a:p>
          <a:p>
            <a:r>
              <a:rPr lang="en-US" altLang="zh-CN" dirty="0"/>
              <a:t>client1001 </a:t>
            </a:r>
            <a:r>
              <a:rPr lang="zh-CN" altLang="en-US" dirty="0"/>
              <a:t>订阅了主题 </a:t>
            </a:r>
            <a:r>
              <a:rPr lang="en-US" altLang="zh-CN" dirty="0"/>
              <a:t>hello</a:t>
            </a:r>
          </a:p>
          <a:p>
            <a:r>
              <a:rPr lang="en-US" altLang="zh-CN" dirty="0"/>
              <a:t>client1002 </a:t>
            </a:r>
            <a:r>
              <a:rPr lang="zh-CN" altLang="en-US" dirty="0"/>
              <a:t>订阅了主题 </a:t>
            </a:r>
            <a:r>
              <a:rPr lang="en-US" altLang="zh-CN" dirty="0"/>
              <a:t>world</a:t>
            </a:r>
          </a:p>
          <a:p>
            <a:r>
              <a:rPr lang="en-US" altLang="zh-CN" dirty="0"/>
              <a:t>client1003 </a:t>
            </a:r>
            <a:r>
              <a:rPr lang="zh-CN" altLang="en-US" dirty="0"/>
              <a:t>订阅了主题 </a:t>
            </a:r>
            <a:r>
              <a:rPr lang="en-US" altLang="zh-CN" dirty="0"/>
              <a:t>shanghai</a:t>
            </a:r>
          </a:p>
          <a:p>
            <a:r>
              <a:rPr lang="en-US" altLang="zh-CN" dirty="0"/>
              <a:t>client1004 </a:t>
            </a:r>
            <a:r>
              <a:rPr lang="zh-CN" altLang="en-US" dirty="0"/>
              <a:t>订阅了主题 </a:t>
            </a:r>
            <a:r>
              <a:rPr lang="en-US" altLang="zh-CN" dirty="0"/>
              <a:t>shanghai</a:t>
            </a:r>
          </a:p>
          <a:p>
            <a:r>
              <a:rPr lang="en-US" altLang="zh-CN" dirty="0"/>
              <a:t>client1005 </a:t>
            </a:r>
            <a:r>
              <a:rPr lang="zh-CN" altLang="en-US" dirty="0"/>
              <a:t>订阅了主题 </a:t>
            </a:r>
            <a:r>
              <a:rPr lang="en-US" altLang="zh-CN" dirty="0"/>
              <a:t>world</a:t>
            </a:r>
          </a:p>
          <a:p>
            <a:r>
              <a:rPr lang="en-US" altLang="zh-CN" dirty="0"/>
              <a:t>client1001 </a:t>
            </a:r>
            <a:r>
              <a:rPr lang="zh-CN" altLang="en-US" dirty="0"/>
              <a:t>提交，主题：</a:t>
            </a:r>
            <a:r>
              <a:rPr lang="en-US" altLang="zh-CN" dirty="0"/>
              <a:t>hello,</a:t>
            </a:r>
            <a:r>
              <a:rPr lang="zh-CN" altLang="en-US" dirty="0"/>
              <a:t>学号：</a:t>
            </a:r>
            <a:r>
              <a:rPr lang="en-US" altLang="zh-CN" dirty="0"/>
              <a:t>104</a:t>
            </a:r>
          </a:p>
          <a:p>
            <a:r>
              <a:rPr lang="en-US" altLang="zh-CN" dirty="0"/>
              <a:t>client1004 </a:t>
            </a:r>
            <a:r>
              <a:rPr lang="zh-CN" altLang="en-US" dirty="0"/>
              <a:t>提交，主题：</a:t>
            </a:r>
            <a:r>
              <a:rPr lang="en-US" altLang="zh-CN" dirty="0"/>
              <a:t>hello,</a:t>
            </a:r>
            <a:r>
              <a:rPr lang="zh-CN" altLang="en-US" dirty="0"/>
              <a:t>学号：</a:t>
            </a:r>
            <a:r>
              <a:rPr lang="en-US" altLang="zh-CN" dirty="0"/>
              <a:t>104</a:t>
            </a:r>
          </a:p>
          <a:p>
            <a:r>
              <a:rPr lang="en-US" altLang="zh-CN" dirty="0"/>
              <a:t>		</a:t>
            </a:r>
            <a:r>
              <a:rPr lang="zh-CN" altLang="en-US" dirty="0"/>
              <a:t>主题</a:t>
            </a:r>
            <a:r>
              <a:rPr lang="en-US" altLang="zh-CN" dirty="0"/>
              <a:t>hello</a:t>
            </a:r>
            <a:r>
              <a:rPr lang="zh-CN" altLang="en-US" dirty="0"/>
              <a:t>的订阅者</a:t>
            </a:r>
            <a:r>
              <a:rPr lang="en-US" altLang="zh-CN" dirty="0"/>
              <a:t>client1001 </a:t>
            </a:r>
            <a:r>
              <a:rPr lang="zh-CN" altLang="en-US" dirty="0"/>
              <a:t>收到推送，主题：</a:t>
            </a:r>
            <a:r>
              <a:rPr lang="en-US" altLang="zh-CN" dirty="0"/>
              <a:t>hello</a:t>
            </a:r>
            <a:r>
              <a:rPr lang="zh-CN" altLang="en-US" dirty="0"/>
              <a:t>，学号：</a:t>
            </a:r>
            <a:r>
              <a:rPr lang="en-US" altLang="zh-CN" dirty="0"/>
              <a:t>104</a:t>
            </a:r>
          </a:p>
          <a:p>
            <a:r>
              <a:rPr lang="en-US" altLang="zh-CN" dirty="0"/>
              <a:t>		</a:t>
            </a:r>
            <a:r>
              <a:rPr lang="zh-CN" altLang="en-US" dirty="0"/>
              <a:t>主题</a:t>
            </a:r>
            <a:r>
              <a:rPr lang="en-US" altLang="zh-CN" dirty="0"/>
              <a:t>hello</a:t>
            </a:r>
            <a:r>
              <a:rPr lang="zh-CN" altLang="en-US" dirty="0"/>
              <a:t>的订阅者</a:t>
            </a:r>
            <a:r>
              <a:rPr lang="en-US" altLang="zh-CN" dirty="0"/>
              <a:t>client1001 </a:t>
            </a:r>
            <a:r>
              <a:rPr lang="zh-CN" altLang="en-US" dirty="0"/>
              <a:t>收到推送，主题：</a:t>
            </a:r>
            <a:r>
              <a:rPr lang="en-US" altLang="zh-CN" dirty="0"/>
              <a:t>hello</a:t>
            </a:r>
            <a:r>
              <a:rPr lang="zh-CN" altLang="en-US" dirty="0"/>
              <a:t>，学号：</a:t>
            </a:r>
            <a:r>
              <a:rPr lang="en-US" altLang="zh-CN" dirty="0"/>
              <a:t>104</a:t>
            </a:r>
          </a:p>
          <a:p>
            <a:r>
              <a:rPr lang="en-US" altLang="zh-CN" dirty="0"/>
              <a:t>client1005 </a:t>
            </a:r>
            <a:r>
              <a:rPr lang="zh-CN" altLang="en-US" dirty="0"/>
              <a:t>提交，主题：</a:t>
            </a:r>
            <a:r>
              <a:rPr lang="en-US" altLang="zh-CN" dirty="0"/>
              <a:t>shanghai,</a:t>
            </a:r>
            <a:r>
              <a:rPr lang="zh-CN" altLang="en-US" dirty="0"/>
              <a:t>学号：</a:t>
            </a:r>
            <a:r>
              <a:rPr lang="en-US" altLang="zh-CN" dirty="0"/>
              <a:t>105</a:t>
            </a:r>
          </a:p>
          <a:p>
            <a:r>
              <a:rPr lang="en-US" altLang="zh-CN" dirty="0"/>
              <a:t>		</a:t>
            </a:r>
            <a:r>
              <a:rPr lang="zh-CN" altLang="en-US" dirty="0"/>
              <a:t>主题</a:t>
            </a:r>
            <a:r>
              <a:rPr lang="en-US" altLang="zh-CN" dirty="0"/>
              <a:t>shanghai</a:t>
            </a:r>
            <a:r>
              <a:rPr lang="zh-CN" altLang="en-US" dirty="0"/>
              <a:t>的订阅者</a:t>
            </a:r>
            <a:r>
              <a:rPr lang="en-US" altLang="zh-CN" dirty="0"/>
              <a:t>client1003 </a:t>
            </a:r>
            <a:r>
              <a:rPr lang="zh-CN" altLang="en-US" dirty="0"/>
              <a:t>收到推送，主题：</a:t>
            </a:r>
            <a:r>
              <a:rPr lang="en-US" altLang="zh-CN" dirty="0"/>
              <a:t>shanghai</a:t>
            </a:r>
            <a:r>
              <a:rPr lang="zh-CN" altLang="en-US" dirty="0"/>
              <a:t>，学号：</a:t>
            </a:r>
            <a:r>
              <a:rPr lang="en-US" altLang="zh-CN" dirty="0"/>
              <a:t>105</a:t>
            </a:r>
          </a:p>
          <a:p>
            <a:r>
              <a:rPr lang="en-US" altLang="zh-CN" dirty="0"/>
              <a:t>		</a:t>
            </a:r>
            <a:r>
              <a:rPr lang="zh-CN" altLang="en-US" dirty="0"/>
              <a:t>主题</a:t>
            </a:r>
            <a:r>
              <a:rPr lang="en-US" altLang="zh-CN" dirty="0"/>
              <a:t>shanghai</a:t>
            </a:r>
            <a:r>
              <a:rPr lang="zh-CN" altLang="en-US" dirty="0"/>
              <a:t>的订阅者</a:t>
            </a:r>
            <a:r>
              <a:rPr lang="en-US" altLang="zh-CN" dirty="0"/>
              <a:t>client1004 </a:t>
            </a:r>
            <a:r>
              <a:rPr lang="zh-CN" altLang="en-US" dirty="0"/>
              <a:t>收到推送，主题：</a:t>
            </a:r>
            <a:r>
              <a:rPr lang="en-US" altLang="zh-CN" dirty="0"/>
              <a:t>shanghai</a:t>
            </a:r>
            <a:r>
              <a:rPr lang="zh-CN" altLang="en-US" dirty="0"/>
              <a:t>，学号：</a:t>
            </a:r>
            <a:r>
              <a:rPr lang="en-US" altLang="zh-CN" dirty="0"/>
              <a:t>105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237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SSE</a:t>
            </a:r>
            <a:r>
              <a:rPr lang="zh-CN" altLang="en-US" dirty="0"/>
              <a:t>概</a:t>
            </a:r>
            <a:r>
              <a:rPr lang="zh-CN" altLang="en-US" dirty="0" smtClean="0"/>
              <a:t>述</a:t>
            </a:r>
            <a:endParaRPr lang="en-US" altLang="zh-CN" dirty="0"/>
          </a:p>
          <a:p>
            <a:r>
              <a:rPr lang="zh-CN" altLang="en-US" dirty="0" smtClean="0"/>
              <a:t>订</a:t>
            </a:r>
            <a:r>
              <a:rPr lang="zh-CN" altLang="en-US" dirty="0"/>
              <a:t>阅</a:t>
            </a:r>
            <a:r>
              <a:rPr lang="en-US" altLang="zh-CN" dirty="0"/>
              <a:t>-</a:t>
            </a:r>
            <a:r>
              <a:rPr lang="zh-CN" altLang="en-US" dirty="0"/>
              <a:t>发布功能	</a:t>
            </a:r>
            <a:endParaRPr lang="en-US" altLang="zh-CN" dirty="0"/>
          </a:p>
          <a:p>
            <a:r>
              <a:rPr lang="zh-CN" altLang="en-US" dirty="0" smtClean="0"/>
              <a:t>实</a:t>
            </a:r>
            <a:r>
              <a:rPr lang="zh-CN" altLang="en-US" dirty="0"/>
              <a:t>现分布式锁	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804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实现分布式锁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4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实现分布式锁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</a:t>
            </a:r>
            <a:r>
              <a:rPr lang="zh-CN" altLang="en-US" dirty="0"/>
              <a:t>布式锁服务端	</a:t>
            </a:r>
            <a:endParaRPr lang="en-US" altLang="zh-CN" dirty="0"/>
          </a:p>
          <a:p>
            <a:r>
              <a:rPr lang="zh-CN" altLang="en-US" dirty="0" smtClean="0"/>
              <a:t>分</a:t>
            </a:r>
            <a:r>
              <a:rPr lang="zh-CN" altLang="en-US" dirty="0"/>
              <a:t>布式锁客户端	</a:t>
            </a:r>
            <a:endParaRPr lang="en-US" altLang="zh-CN" dirty="0"/>
          </a:p>
          <a:p>
            <a:r>
              <a:rPr lang="zh-CN" altLang="en-US" dirty="0" smtClean="0"/>
              <a:t>分</a:t>
            </a:r>
            <a:r>
              <a:rPr lang="zh-CN" altLang="en-US" dirty="0"/>
              <a:t>布式锁的使用	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998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"/>
            <a:ext cx="22000768" cy="48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6717858"/>
              </p:ext>
            </p:extLst>
          </p:nvPr>
        </p:nvGraphicFramePr>
        <p:xfrm>
          <a:off x="1281952" y="-1"/>
          <a:ext cx="9097347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演示文稿" r:id="rId3" imgW="4181949" imgH="3136433" progId="PowerPoint.Show.12">
                  <p:embed/>
                </p:oleObj>
              </mc:Choice>
              <mc:Fallback>
                <p:oleObj name="演示文稿" r:id="rId3" imgW="4181949" imgH="3136433" progId="PowerPoint.Show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1952" y="-1"/>
                        <a:ext cx="9097347" cy="6858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290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2" y="-1"/>
            <a:ext cx="21952761" cy="49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101600"/>
              </p:ext>
            </p:extLst>
          </p:nvPr>
        </p:nvGraphicFramePr>
        <p:xfrm>
          <a:off x="1201270" y="-1"/>
          <a:ext cx="9097348" cy="6858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演示文稿" r:id="rId3" imgW="4796164" imgH="3595080" progId="PowerPoint.Show.12">
                  <p:embed/>
                </p:oleObj>
              </mc:Choice>
              <mc:Fallback>
                <p:oleObj name="演示文稿" r:id="rId3" imgW="4796164" imgH="3595080" progId="PowerPoint.Show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270" y="-1"/>
                        <a:ext cx="9097348" cy="68580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97320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820008"/>
            <a:ext cx="604203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  &lt;dependencies&gt;</a:t>
            </a:r>
          </a:p>
          <a:p>
            <a:r>
              <a:rPr lang="en-US" altLang="zh-CN" sz="1400" dirty="0"/>
              <a:t>2  	&lt;!--Spring</a:t>
            </a:r>
            <a:r>
              <a:rPr lang="zh-CN" altLang="en-US" sz="1400" dirty="0"/>
              <a:t>的自动配置功能</a:t>
            </a:r>
            <a:r>
              <a:rPr lang="en-US" altLang="zh-CN" sz="1400" dirty="0"/>
              <a:t>--&gt;</a:t>
            </a:r>
          </a:p>
          <a:p>
            <a:r>
              <a:rPr lang="en-US" altLang="zh-CN" sz="1400" dirty="0"/>
              <a:t>3  	&lt;dependency&gt;</a:t>
            </a:r>
          </a:p>
          <a:p>
            <a:r>
              <a:rPr lang="en-US" altLang="zh-CN" sz="1400" dirty="0"/>
              <a:t>4  		&lt;groupId&gt;org.springframework.boot&lt;/groupId&gt;</a:t>
            </a:r>
          </a:p>
          <a:p>
            <a:r>
              <a:rPr lang="en-US" altLang="zh-CN" sz="1400" dirty="0"/>
              <a:t>5  		&lt;artifactId&gt;spring-boot-autoconfigure&lt;/artifactId&gt;</a:t>
            </a:r>
          </a:p>
          <a:p>
            <a:r>
              <a:rPr lang="en-US" altLang="zh-CN" sz="1400" dirty="0"/>
              <a:t>6  		&lt;version&gt;2.2.6.RELEASE&lt;/version&gt;</a:t>
            </a:r>
          </a:p>
          <a:p>
            <a:r>
              <a:rPr lang="en-US" altLang="zh-CN" sz="1400" dirty="0"/>
              <a:t>7  	&lt;/dependency&gt;</a:t>
            </a:r>
          </a:p>
          <a:p>
            <a:r>
              <a:rPr lang="en-US" altLang="zh-CN" sz="1400" dirty="0"/>
              <a:t>8  	&lt;!--</a:t>
            </a:r>
            <a:r>
              <a:rPr lang="zh-CN" altLang="en-US" sz="1400" dirty="0"/>
              <a:t>提供</a:t>
            </a:r>
            <a:r>
              <a:rPr lang="en-US" altLang="zh-CN" sz="1400" dirty="0"/>
              <a:t>Jersey</a:t>
            </a:r>
            <a:r>
              <a:rPr lang="zh-CN" altLang="en-US" sz="1400" dirty="0"/>
              <a:t>框架，内置</a:t>
            </a:r>
            <a:r>
              <a:rPr lang="en-US" altLang="zh-CN" sz="1400" dirty="0"/>
              <a:t>Tomat--&gt;</a:t>
            </a:r>
          </a:p>
          <a:p>
            <a:r>
              <a:rPr lang="en-US" altLang="zh-CN" sz="1400" dirty="0"/>
              <a:t>9  	&lt;dependency&gt;</a:t>
            </a:r>
          </a:p>
          <a:p>
            <a:r>
              <a:rPr lang="en-US" altLang="zh-CN" sz="1400" dirty="0"/>
              <a:t>10 		&lt;groupId&gt;org.springframework.boot&lt;/groupId&gt;</a:t>
            </a:r>
          </a:p>
          <a:p>
            <a:r>
              <a:rPr lang="en-US" altLang="zh-CN" sz="1400" dirty="0"/>
              <a:t>11 		&lt;artifactId&gt;spring-boot-starter-jersey&lt;/artifactId&gt;</a:t>
            </a:r>
          </a:p>
          <a:p>
            <a:r>
              <a:rPr lang="en-US" altLang="zh-CN" sz="1400" dirty="0"/>
              <a:t>12 		&lt;version&gt;2.2.6.RELEASE&lt;/version&gt;</a:t>
            </a:r>
          </a:p>
          <a:p>
            <a:r>
              <a:rPr lang="en-US" altLang="zh-CN" sz="1400" dirty="0"/>
              <a:t>13 	&lt;/dependency&gt;</a:t>
            </a:r>
          </a:p>
          <a:p>
            <a:r>
              <a:rPr lang="en-US" altLang="zh-CN" sz="1400" dirty="0"/>
              <a:t>14 	&lt;dependency&gt;</a:t>
            </a:r>
          </a:p>
          <a:p>
            <a:r>
              <a:rPr lang="en-US" altLang="zh-CN" sz="1400" dirty="0"/>
              <a:t>15 		&lt;groupId&gt;org.projectlombok&lt;/groupId&gt;</a:t>
            </a:r>
          </a:p>
          <a:p>
            <a:r>
              <a:rPr lang="en-US" altLang="zh-CN" sz="1400" dirty="0"/>
              <a:t>16 		&lt;artifactId&gt;lombok&lt;/artifactId&gt;</a:t>
            </a:r>
          </a:p>
          <a:p>
            <a:r>
              <a:rPr lang="en-US" altLang="zh-CN" sz="1400" dirty="0"/>
              <a:t>17 		&lt;version&gt;1.18.12&lt;/version&gt;</a:t>
            </a:r>
          </a:p>
          <a:p>
            <a:r>
              <a:rPr lang="en-US" altLang="zh-CN" sz="1400" dirty="0"/>
              <a:t>18 	&lt;/dependency</a:t>
            </a:r>
            <a:r>
              <a:rPr lang="en-US" altLang="zh-CN" sz="1400" dirty="0" smtClean="0"/>
              <a:t>&gt;</a:t>
            </a:r>
            <a:endParaRPr lang="en-US" altLang="zh-CN" sz="1400" dirty="0"/>
          </a:p>
        </p:txBody>
      </p:sp>
      <p:sp>
        <p:nvSpPr>
          <p:cNvPr id="3" name="文本框 2"/>
          <p:cNvSpPr txBox="1"/>
          <p:nvPr/>
        </p:nvSpPr>
        <p:spPr>
          <a:xfrm>
            <a:off x="6312878" y="1820008"/>
            <a:ext cx="576311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19 	&lt;!--</a:t>
            </a:r>
            <a:r>
              <a:rPr lang="zh-CN" altLang="en-US" sz="1400" dirty="0"/>
              <a:t>下面两个依赖用来支持 </a:t>
            </a:r>
            <a:r>
              <a:rPr lang="en-US" altLang="zh-CN" sz="1400" dirty="0"/>
              <a:t>XML </a:t>
            </a:r>
            <a:r>
              <a:rPr lang="zh-CN" altLang="en-US" sz="1400" dirty="0"/>
              <a:t>数据格式 </a:t>
            </a:r>
            <a:r>
              <a:rPr lang="en-US" altLang="zh-CN" sz="1400" dirty="0"/>
              <a:t>--&gt;</a:t>
            </a:r>
          </a:p>
          <a:p>
            <a:r>
              <a:rPr lang="en-US" altLang="zh-CN" sz="1400" dirty="0"/>
              <a:t>20 	&lt;dependency&gt;</a:t>
            </a:r>
          </a:p>
          <a:p>
            <a:r>
              <a:rPr lang="en-US" altLang="zh-CN" sz="1400" dirty="0"/>
              <a:t>21 		&lt;groupId&gt;org.glassfish.jersey.media&lt;/groupId&gt;</a:t>
            </a:r>
          </a:p>
          <a:p>
            <a:r>
              <a:rPr lang="en-US" altLang="zh-CN" sz="1400" dirty="0"/>
              <a:t>22 		&lt;artifactId&gt;jersey-media-moxy&lt;/artifactId&gt;</a:t>
            </a:r>
          </a:p>
          <a:p>
            <a:r>
              <a:rPr lang="en-US" altLang="zh-CN" sz="1400" dirty="0"/>
              <a:t>23 		&lt;version&gt;2.30.1&lt;/version&gt;</a:t>
            </a:r>
          </a:p>
          <a:p>
            <a:r>
              <a:rPr lang="en-US" altLang="zh-CN" sz="1400" dirty="0"/>
              <a:t>24 	&lt;/dependency&gt;</a:t>
            </a:r>
          </a:p>
          <a:p>
            <a:r>
              <a:rPr lang="en-US" altLang="zh-CN" sz="1400" dirty="0"/>
              <a:t>25 	&lt;dependency&gt;</a:t>
            </a:r>
          </a:p>
          <a:p>
            <a:r>
              <a:rPr lang="en-US" altLang="zh-CN" sz="1400" dirty="0"/>
              <a:t>26 		&lt;groupId&gt;org.glassfish.jersey.media&lt;/groupId&gt;</a:t>
            </a:r>
          </a:p>
          <a:p>
            <a:r>
              <a:rPr lang="en-US" altLang="zh-CN" sz="1400" dirty="0"/>
              <a:t>27 		&lt;artifactId&gt;jersey-media-jaxb&lt;/artifactId&gt;</a:t>
            </a:r>
          </a:p>
          <a:p>
            <a:r>
              <a:rPr lang="en-US" altLang="zh-CN" sz="1400" dirty="0"/>
              <a:t>28 		&lt;version&gt;2.30.1&lt;/version&gt;</a:t>
            </a:r>
          </a:p>
          <a:p>
            <a:r>
              <a:rPr lang="en-US" altLang="zh-CN" sz="1400" dirty="0"/>
              <a:t>29 	&lt;/dependency&gt;</a:t>
            </a:r>
          </a:p>
          <a:p>
            <a:r>
              <a:rPr lang="en-US" altLang="zh-CN" sz="1400" dirty="0"/>
              <a:t>30 	&lt;!-- SSE</a:t>
            </a:r>
            <a:r>
              <a:rPr lang="zh-CN" altLang="en-US" sz="1400" dirty="0"/>
              <a:t>，支持订阅发布及广播 </a:t>
            </a:r>
            <a:r>
              <a:rPr lang="en-US" altLang="zh-CN" sz="1400" dirty="0"/>
              <a:t>--&gt;</a:t>
            </a:r>
          </a:p>
          <a:p>
            <a:r>
              <a:rPr lang="en-US" altLang="zh-CN" sz="1400" dirty="0"/>
              <a:t>31 	&lt;dependency&gt;</a:t>
            </a:r>
          </a:p>
          <a:p>
            <a:r>
              <a:rPr lang="en-US" altLang="zh-CN" sz="1400" dirty="0"/>
              <a:t>32 		&lt;groupId&gt;org.glassfish.jersey.media&lt;/groupId&gt;</a:t>
            </a:r>
          </a:p>
          <a:p>
            <a:r>
              <a:rPr lang="en-US" altLang="zh-CN" sz="1400" dirty="0"/>
              <a:t>33 		&lt;artifactId&gt;jersey-media-sse&lt;/artifactId&gt;</a:t>
            </a:r>
          </a:p>
          <a:p>
            <a:r>
              <a:rPr lang="en-US" altLang="zh-CN" sz="1400" dirty="0"/>
              <a:t>34 		&lt;version&gt;2.30.1&lt;/version&gt;</a:t>
            </a:r>
          </a:p>
          <a:p>
            <a:r>
              <a:rPr lang="en-US" altLang="zh-CN" sz="1400" dirty="0"/>
              <a:t>35 	&lt;/dependency&gt;</a:t>
            </a:r>
          </a:p>
          <a:p>
            <a:r>
              <a:rPr lang="en-US" altLang="zh-CN" sz="1400" dirty="0"/>
              <a:t>36 &lt;/dependencies</a:t>
            </a:r>
            <a:r>
              <a:rPr lang="en-US" altLang="zh-CN" sz="1400" dirty="0" smtClean="0"/>
              <a:t>&gt;</a:t>
            </a:r>
            <a:endParaRPr lang="en-US" altLang="zh-CN" sz="14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锁服务端依赖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89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0698" y="2129723"/>
            <a:ext cx="777533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1  @Component</a:t>
            </a:r>
          </a:p>
          <a:p>
            <a:r>
              <a:rPr lang="zh-CN" altLang="en-US" sz="2400" dirty="0"/>
              <a:t>2  @ApplicationPath("/jersey")</a:t>
            </a:r>
          </a:p>
          <a:p>
            <a:r>
              <a:rPr lang="zh-CN" altLang="en-US" sz="2400" dirty="0"/>
              <a:t>3  public class JerseyConfig extends ResourceConfig {</a:t>
            </a:r>
          </a:p>
          <a:p>
            <a:r>
              <a:rPr lang="zh-CN" altLang="en-US" sz="2400" dirty="0"/>
              <a:t>4      public JerseyConfig(){</a:t>
            </a:r>
          </a:p>
          <a:p>
            <a:r>
              <a:rPr lang="zh-CN" altLang="en-US" sz="2400" dirty="0"/>
              <a:t>5          register(LockResource.class);</a:t>
            </a:r>
          </a:p>
          <a:p>
            <a:r>
              <a:rPr lang="zh-CN" altLang="en-US" sz="2400" dirty="0"/>
              <a:t>6          register(MoxyXmlFeature.class);</a:t>
            </a:r>
          </a:p>
          <a:p>
            <a:r>
              <a:rPr lang="zh-CN" altLang="en-US" sz="2400" dirty="0"/>
              <a:t>7          register(JacksonFeature.class);</a:t>
            </a:r>
          </a:p>
          <a:p>
            <a:r>
              <a:rPr lang="zh-CN" altLang="en-US" sz="2400" dirty="0"/>
              <a:t>8          register(SseFeature.class);</a:t>
            </a:r>
          </a:p>
          <a:p>
            <a:r>
              <a:rPr lang="zh-CN" altLang="en-US" sz="2400" dirty="0"/>
              <a:t>9      }</a:t>
            </a:r>
          </a:p>
          <a:p>
            <a:r>
              <a:rPr lang="zh-CN" altLang="en-US" sz="2400" dirty="0"/>
              <a:t>10 }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资源注册类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0974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0648" y="1881553"/>
            <a:ext cx="1143293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  @Component</a:t>
            </a:r>
          </a:p>
          <a:p>
            <a:r>
              <a:rPr lang="en-US" altLang="zh-CN" sz="2000" dirty="0"/>
              <a:t>2  @Path("lock")</a:t>
            </a:r>
          </a:p>
          <a:p>
            <a:r>
              <a:rPr lang="en-US" altLang="zh-CN" sz="2000" dirty="0"/>
              <a:t>3  public class LockResource implements Runnable{</a:t>
            </a:r>
          </a:p>
          <a:p>
            <a:r>
              <a:rPr lang="en-US" altLang="zh-CN" sz="2000" dirty="0"/>
              <a:t>4      private ExecutorService fixPool = Executors.newCachedThreadPool();</a:t>
            </a:r>
          </a:p>
          <a:p>
            <a:r>
              <a:rPr lang="en-US" altLang="zh-CN" sz="2000" dirty="0"/>
              <a:t>5      private ConcurrentHashMap&lt;String, EventOutput&gt; outputMap = </a:t>
            </a:r>
            <a:r>
              <a:rPr lang="en-US" altLang="zh-CN" sz="2000" dirty="0" smtClean="0"/>
              <a:t>new </a:t>
            </a:r>
            <a:r>
              <a:rPr lang="en-US" altLang="zh-CN" sz="2000" dirty="0"/>
              <a:t>ConcurrentHashMap&lt;&gt;();</a:t>
            </a:r>
          </a:p>
          <a:p>
            <a:r>
              <a:rPr lang="en-US" altLang="zh-CN" sz="2000" dirty="0"/>
              <a:t>6      private final static MediaType[ ] mediaTypes = new MediaType[ ]{//</a:t>
            </a:r>
            <a:r>
              <a:rPr lang="zh-CN" altLang="en-US" sz="2000" dirty="0"/>
              <a:t>只用</a:t>
            </a:r>
            <a:r>
              <a:rPr lang="en-US" altLang="zh-CN" sz="2000" dirty="0"/>
              <a:t>JSON</a:t>
            </a:r>
          </a:p>
          <a:p>
            <a:r>
              <a:rPr lang="en-US" altLang="zh-CN" sz="2000" dirty="0" smtClean="0"/>
              <a:t>                                                                                            MediaType.APPLICATION_JSON_TYPE</a:t>
            </a:r>
            <a:r>
              <a:rPr lang="en-US" altLang="zh-CN" sz="2000" dirty="0"/>
              <a:t>};</a:t>
            </a:r>
          </a:p>
          <a:p>
            <a:r>
              <a:rPr lang="en-US" altLang="zh-CN" sz="2000" dirty="0"/>
              <a:t>7      private static MediaType randomMediaType(){</a:t>
            </a:r>
          </a:p>
          <a:p>
            <a:r>
              <a:rPr lang="en-US" altLang="zh-CN" sz="2000" dirty="0"/>
              <a:t>8          return mediaTypes[new Random().nextInt(mediaTypes.length)];</a:t>
            </a:r>
          </a:p>
          <a:p>
            <a:r>
              <a:rPr lang="en-US" altLang="zh-CN" sz="2000" dirty="0"/>
              <a:t>9      }</a:t>
            </a:r>
          </a:p>
          <a:p>
            <a:r>
              <a:rPr lang="en-US" altLang="zh-CN" sz="2000" dirty="0"/>
              <a:t>10     CyclicBarrier cb = new CyclicBarrier(2);</a:t>
            </a:r>
          </a:p>
          <a:p>
            <a:r>
              <a:rPr lang="en-US" altLang="zh-CN" sz="2000" dirty="0"/>
              <a:t>11     public LockResource(){</a:t>
            </a:r>
          </a:p>
          <a:p>
            <a:r>
              <a:rPr lang="en-US" altLang="zh-CN" sz="2000" dirty="0"/>
              <a:t>12         fixPool.submit(this);</a:t>
            </a:r>
          </a:p>
          <a:p>
            <a:r>
              <a:rPr lang="en-US" altLang="zh-CN" sz="2000" dirty="0"/>
              <a:t>13         fixPool.shutdown();</a:t>
            </a:r>
          </a:p>
          <a:p>
            <a:r>
              <a:rPr lang="en-US" altLang="zh-CN" sz="2000" dirty="0"/>
              <a:t>14     </a:t>
            </a:r>
            <a:r>
              <a:rPr lang="en-US" altLang="zh-CN" sz="2000" dirty="0" smtClean="0"/>
              <a:t>}</a:t>
            </a:r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资源类</a:t>
            </a:r>
            <a:r>
              <a:rPr lang="en-US" altLang="zh-CN" dirty="0"/>
              <a:t>LockResource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61464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38553" y="228599"/>
            <a:ext cx="1034854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15     @GET</a:t>
            </a:r>
          </a:p>
          <a:p>
            <a:r>
              <a:rPr lang="en-US" altLang="zh-CN" dirty="0"/>
              <a:t>16     @Produces(SseFeature.SERVER_SENT_EVENTS)</a:t>
            </a:r>
          </a:p>
          <a:p>
            <a:r>
              <a:rPr lang="en-US" altLang="zh-CN" dirty="0"/>
              <a:t>17     @Path("{uuid}")</a:t>
            </a:r>
          </a:p>
          <a:p>
            <a:r>
              <a:rPr lang="en-US" altLang="zh-CN" dirty="0"/>
              <a:t>18     public EventOutput register(@PathParam("uuid") String uuid){</a:t>
            </a:r>
          </a:p>
          <a:p>
            <a:r>
              <a:rPr lang="en-US" altLang="zh-CN" dirty="0"/>
              <a:t>19         System.out.println("client " + uuid + " </a:t>
            </a:r>
            <a:r>
              <a:rPr lang="zh-CN" altLang="en-US" dirty="0"/>
              <a:t>试图申请锁</a:t>
            </a:r>
            <a:r>
              <a:rPr lang="en-US" altLang="zh-CN" dirty="0"/>
              <a:t>...");</a:t>
            </a:r>
          </a:p>
          <a:p>
            <a:r>
              <a:rPr lang="en-US" altLang="zh-CN" dirty="0"/>
              <a:t>20         if (!outputMap.containsKey(uuid)){</a:t>
            </a:r>
          </a:p>
          <a:p>
            <a:r>
              <a:rPr lang="en-US" altLang="zh-CN" dirty="0"/>
              <a:t>21             EventOutput output = new EventOutput();</a:t>
            </a:r>
          </a:p>
          <a:p>
            <a:r>
              <a:rPr lang="en-US" altLang="zh-CN" dirty="0"/>
              <a:t>22             outputMap.put(uuid, output);</a:t>
            </a:r>
          </a:p>
          <a:p>
            <a:r>
              <a:rPr lang="en-US" altLang="zh-CN" dirty="0"/>
              <a:t>23         }</a:t>
            </a:r>
          </a:p>
          <a:p>
            <a:r>
              <a:rPr lang="en-US" altLang="zh-CN" dirty="0"/>
              <a:t>24         return outputMap.get(uuid);</a:t>
            </a:r>
          </a:p>
          <a:p>
            <a:r>
              <a:rPr lang="en-US" altLang="zh-CN" dirty="0"/>
              <a:t>25     }</a:t>
            </a:r>
          </a:p>
          <a:p>
            <a:r>
              <a:rPr lang="en-US" altLang="zh-CN" dirty="0"/>
              <a:t>26     @POST</a:t>
            </a:r>
          </a:p>
          <a:p>
            <a:r>
              <a:rPr lang="en-US" altLang="zh-CN" dirty="0"/>
              <a:t>27     @Path("{uuid}")</a:t>
            </a:r>
          </a:p>
          <a:p>
            <a:r>
              <a:rPr lang="en-US" altLang="zh-CN" dirty="0"/>
              <a:t>28     @Consumes({MediaType.APPLICATION_XML, MediaType.APPLICATION_JSON})</a:t>
            </a:r>
          </a:p>
          <a:p>
            <a:r>
              <a:rPr lang="en-US" altLang="zh-CN" dirty="0"/>
              <a:t>29     public void postStudent(String uid, @PathParam("uuid") String uuid) throws Exception {</a:t>
            </a:r>
          </a:p>
          <a:p>
            <a:r>
              <a:rPr lang="en-US" altLang="zh-CN" dirty="0"/>
              <a:t>30         System.out.println("client " + uuid + " </a:t>
            </a:r>
            <a:r>
              <a:rPr lang="zh-CN" altLang="en-US" dirty="0"/>
              <a:t>释放锁！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31         //</a:t>
            </a:r>
            <a:r>
              <a:rPr lang="zh-CN" altLang="en-US" dirty="0"/>
              <a:t>从 </a:t>
            </a:r>
            <a:r>
              <a:rPr lang="en-US" altLang="zh-CN" dirty="0"/>
              <a:t>Map</a:t>
            </a:r>
            <a:r>
              <a:rPr lang="zh-CN" altLang="en-US" dirty="0"/>
              <a:t>中删除此</a:t>
            </a:r>
            <a:r>
              <a:rPr lang="en-US" altLang="zh-CN" dirty="0"/>
              <a:t>uuid</a:t>
            </a:r>
            <a:r>
              <a:rPr lang="zh-CN" altLang="en-US" dirty="0"/>
              <a:t>项，并关闭。</a:t>
            </a:r>
          </a:p>
          <a:p>
            <a:r>
              <a:rPr lang="en-US" altLang="zh-CN" dirty="0"/>
              <a:t>32         if (outputMap.containsKey(uuid)){</a:t>
            </a:r>
          </a:p>
          <a:p>
            <a:r>
              <a:rPr lang="en-US" altLang="zh-CN" dirty="0"/>
              <a:t>33             EventOutput output = outputMap.remove(uuid);</a:t>
            </a:r>
          </a:p>
          <a:p>
            <a:r>
              <a:rPr lang="en-US" altLang="zh-CN" dirty="0"/>
              <a:t>34             output.close();</a:t>
            </a:r>
          </a:p>
          <a:p>
            <a:r>
              <a:rPr lang="en-US" altLang="zh-CN" dirty="0"/>
              <a:t>35         }</a:t>
            </a:r>
          </a:p>
          <a:p>
            <a:r>
              <a:rPr lang="en-US" altLang="zh-CN" dirty="0"/>
              <a:t>36         cb.await();</a:t>
            </a:r>
          </a:p>
          <a:p>
            <a:r>
              <a:rPr lang="en-US" altLang="zh-CN" dirty="0"/>
              <a:t>37     </a:t>
            </a:r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756482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8327" y="-8792"/>
            <a:ext cx="8425705" cy="6894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/>
              <a:t>38     @Override</a:t>
            </a:r>
          </a:p>
          <a:p>
            <a:r>
              <a:rPr lang="en-US" altLang="zh-CN" sz="1300" dirty="0"/>
              <a:t>39     public void run() { //</a:t>
            </a:r>
            <a:r>
              <a:rPr lang="zh-CN" altLang="en-US" sz="1300" dirty="0"/>
              <a:t>单一线程</a:t>
            </a:r>
          </a:p>
          <a:p>
            <a:r>
              <a:rPr lang="en-US" altLang="zh-CN" sz="1300" dirty="0"/>
              <a:t>40         while(true){</a:t>
            </a:r>
          </a:p>
          <a:p>
            <a:r>
              <a:rPr lang="en-US" altLang="zh-CN" sz="1300" dirty="0"/>
              <a:t>41             // </a:t>
            </a:r>
            <a:r>
              <a:rPr lang="zh-CN" altLang="en-US" sz="1300" dirty="0"/>
              <a:t>从现有的申请者中随机的挑选一个，为其发放锁</a:t>
            </a:r>
          </a:p>
          <a:p>
            <a:r>
              <a:rPr lang="en-US" altLang="zh-CN" sz="1300" dirty="0"/>
              <a:t>42             List&lt;String&gt; keyList = new ArrayList&lt;String&gt;(outputMap.keySet());</a:t>
            </a:r>
          </a:p>
          <a:p>
            <a:r>
              <a:rPr lang="en-US" altLang="zh-CN" sz="1300" dirty="0"/>
              <a:t>43             if (keyList.size()&gt;0) {</a:t>
            </a:r>
          </a:p>
          <a:p>
            <a:r>
              <a:rPr lang="en-US" altLang="zh-CN" sz="1300" dirty="0"/>
              <a:t>44                 String randKey = keyList.get(new Random().nextInt(keyList.size()));</a:t>
            </a:r>
          </a:p>
          <a:p>
            <a:r>
              <a:rPr lang="en-US" altLang="zh-CN" sz="1300" dirty="0"/>
              <a:t>45                 EventOutput output = outputMap.get(randKey);</a:t>
            </a:r>
          </a:p>
          <a:p>
            <a:r>
              <a:rPr lang="en-US" altLang="zh-CN" sz="1300" dirty="0"/>
              <a:t>46                 OutboundEvent.Builder eventBuilder = new OutboundEvent.Builder().mediaType(randomMediaType());</a:t>
            </a:r>
          </a:p>
          <a:p>
            <a:r>
              <a:rPr lang="en-US" altLang="zh-CN" sz="1300" dirty="0"/>
              <a:t>47                 OutboundEvent event = eventBuilder.id(randKey)</a:t>
            </a:r>
          </a:p>
          <a:p>
            <a:r>
              <a:rPr lang="en-US" altLang="zh-CN" sz="1300" dirty="0"/>
              <a:t>48                         .name(new Date().toString())</a:t>
            </a:r>
          </a:p>
          <a:p>
            <a:r>
              <a:rPr lang="en-US" altLang="zh-CN" sz="1300" dirty="0"/>
              <a:t>49                         .data(String.class, randKey).build();</a:t>
            </a:r>
          </a:p>
          <a:p>
            <a:r>
              <a:rPr lang="en-US" altLang="zh-CN" sz="1300" dirty="0"/>
              <a:t>50                 try {</a:t>
            </a:r>
          </a:p>
          <a:p>
            <a:r>
              <a:rPr lang="en-US" altLang="zh-CN" sz="1300" dirty="0"/>
              <a:t>51                     //</a:t>
            </a:r>
            <a:r>
              <a:rPr lang="zh-CN" altLang="en-US" sz="1300" dirty="0"/>
              <a:t>精准推送给客户端，让其获得锁。避免惊群效应</a:t>
            </a:r>
          </a:p>
          <a:p>
            <a:r>
              <a:rPr lang="en-US" altLang="zh-CN" sz="1300" dirty="0"/>
              <a:t>52                     output.write(event);</a:t>
            </a:r>
          </a:p>
          <a:p>
            <a:r>
              <a:rPr lang="en-US" altLang="zh-CN" sz="1300" dirty="0"/>
              <a:t>53                     System.out.println("client " + randKey + " </a:t>
            </a:r>
            <a:r>
              <a:rPr lang="zh-CN" altLang="en-US" sz="1300" dirty="0"/>
              <a:t>获得了锁！</a:t>
            </a:r>
            <a:r>
              <a:rPr lang="en-US" altLang="zh-CN" sz="1300" dirty="0"/>
              <a:t>");</a:t>
            </a:r>
          </a:p>
          <a:p>
            <a:r>
              <a:rPr lang="en-US" altLang="zh-CN" sz="1300" dirty="0"/>
              <a:t>54                     //</a:t>
            </a:r>
            <a:r>
              <a:rPr lang="zh-CN" altLang="en-US" sz="1300" dirty="0"/>
              <a:t>设置</a:t>
            </a:r>
            <a:r>
              <a:rPr lang="en-US" altLang="zh-CN" sz="1300" dirty="0"/>
              <a:t>await(.)</a:t>
            </a:r>
            <a:r>
              <a:rPr lang="zh-CN" altLang="en-US" sz="1300" dirty="0"/>
              <a:t>的超时参数可以消除客户端死机造成的死锁</a:t>
            </a:r>
          </a:p>
          <a:p>
            <a:r>
              <a:rPr lang="en-US" altLang="zh-CN" sz="1300" dirty="0"/>
              <a:t>55                     cb.await();  //</a:t>
            </a:r>
            <a:r>
              <a:rPr lang="zh-CN" altLang="en-US" sz="1300" dirty="0"/>
              <a:t>发放了一个锁就停</a:t>
            </a:r>
          </a:p>
          <a:p>
            <a:r>
              <a:rPr lang="en-US" altLang="zh-CN" sz="1300" dirty="0"/>
              <a:t>56                 } catch (Exception ex) {</a:t>
            </a:r>
          </a:p>
          <a:p>
            <a:r>
              <a:rPr lang="en-US" altLang="zh-CN" sz="1300" dirty="0"/>
              <a:t>57                     ex.printStackTrace();</a:t>
            </a:r>
          </a:p>
          <a:p>
            <a:r>
              <a:rPr lang="en-US" altLang="zh-CN" sz="1300" dirty="0"/>
              <a:t>58                     // </a:t>
            </a:r>
            <a:r>
              <a:rPr lang="zh-CN" altLang="en-US" sz="1300" dirty="0"/>
              <a:t>如果设置了</a:t>
            </a:r>
            <a:r>
              <a:rPr lang="en-US" altLang="zh-CN" sz="1300" dirty="0"/>
              <a:t>cb.await(.)</a:t>
            </a:r>
            <a:r>
              <a:rPr lang="zh-CN" altLang="en-US" sz="1300" dirty="0"/>
              <a:t>的超时参数，则需要增加以下处理：</a:t>
            </a:r>
          </a:p>
          <a:p>
            <a:r>
              <a:rPr lang="en-US" altLang="zh-CN" sz="1300" dirty="0"/>
              <a:t>59                     if (ex instanceof TimeoutException){</a:t>
            </a:r>
          </a:p>
          <a:p>
            <a:r>
              <a:rPr lang="en-US" altLang="zh-CN" sz="1300" dirty="0"/>
              <a:t>60                         if (outputMap.containsKey(randKey)){</a:t>
            </a:r>
          </a:p>
          <a:p>
            <a:r>
              <a:rPr lang="en-US" altLang="zh-CN" sz="1300" dirty="0"/>
              <a:t>61                             EventOutput op = outputMap.remove(randKey);</a:t>
            </a:r>
          </a:p>
          <a:p>
            <a:r>
              <a:rPr lang="en-US" altLang="zh-CN" sz="1300" dirty="0"/>
              <a:t>62                             try {</a:t>
            </a:r>
          </a:p>
          <a:p>
            <a:r>
              <a:rPr lang="en-US" altLang="zh-CN" sz="1300" dirty="0"/>
              <a:t>63                                 op.close();</a:t>
            </a:r>
          </a:p>
          <a:p>
            <a:r>
              <a:rPr lang="en-US" altLang="zh-CN" sz="1300" dirty="0"/>
              <a:t>64                             }catch (IOException ioe){ }</a:t>
            </a:r>
          </a:p>
          <a:p>
            <a:r>
              <a:rPr lang="en-US" altLang="zh-CN" sz="1300" dirty="0"/>
              <a:t>65                         }</a:t>
            </a:r>
          </a:p>
          <a:p>
            <a:r>
              <a:rPr lang="en-US" altLang="zh-CN" sz="1300" dirty="0"/>
              <a:t>66                     }</a:t>
            </a:r>
          </a:p>
          <a:p>
            <a:r>
              <a:rPr lang="en-US" altLang="zh-CN" sz="1300" dirty="0"/>
              <a:t>67                 }</a:t>
            </a:r>
          </a:p>
          <a:p>
            <a:r>
              <a:rPr lang="en-US" altLang="zh-CN" sz="1300" dirty="0"/>
              <a:t>68             }</a:t>
            </a:r>
          </a:p>
          <a:p>
            <a:r>
              <a:rPr lang="en-US" altLang="zh-CN" sz="1300" dirty="0"/>
              <a:t>69         }</a:t>
            </a:r>
          </a:p>
          <a:p>
            <a:r>
              <a:rPr lang="en-US" altLang="zh-CN" sz="1300" dirty="0"/>
              <a:t>70     }</a:t>
            </a:r>
          </a:p>
          <a:p>
            <a:r>
              <a:rPr lang="en-US" altLang="zh-CN" sz="1300" dirty="0"/>
              <a:t>71 }</a:t>
            </a:r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4961077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00653" y="2551837"/>
            <a:ext cx="738846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1 @SpringBootApplication</a:t>
            </a:r>
          </a:p>
          <a:p>
            <a:r>
              <a:rPr lang="zh-CN" altLang="en-US" sz="2400" dirty="0"/>
              <a:t>2 public class Server {</a:t>
            </a:r>
          </a:p>
          <a:p>
            <a:r>
              <a:rPr lang="zh-CN" altLang="en-US" sz="2400" dirty="0"/>
              <a:t>3     public static void main(String[ ] args) {</a:t>
            </a:r>
          </a:p>
          <a:p>
            <a:r>
              <a:rPr lang="zh-CN" altLang="en-US" sz="2400" dirty="0"/>
              <a:t>4         SpringApplication.run(Server.class, args);</a:t>
            </a:r>
          </a:p>
          <a:p>
            <a:r>
              <a:rPr lang="zh-CN" altLang="en-US" sz="2400" dirty="0"/>
              <a:t>5     }</a:t>
            </a:r>
          </a:p>
          <a:p>
            <a:r>
              <a:rPr lang="zh-CN" altLang="en-US" sz="2400" dirty="0"/>
              <a:t>6 }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锁服</a:t>
            </a:r>
            <a:r>
              <a:rPr lang="zh-CN" altLang="en-US" dirty="0"/>
              <a:t>务</a:t>
            </a:r>
            <a:r>
              <a:rPr lang="zh-CN" altLang="en-US" dirty="0" smtClean="0"/>
              <a:t>端启动类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0763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SSE</a:t>
            </a:r>
            <a:r>
              <a:rPr lang="zh-CN" altLang="en-US" dirty="0"/>
              <a:t>概述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4638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45157"/>
            <a:ext cx="599049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1  &lt;dependencies&gt;</a:t>
            </a:r>
          </a:p>
          <a:p>
            <a:r>
              <a:rPr lang="zh-CN" altLang="en-US" sz="1400" dirty="0"/>
              <a:t>2  	&lt;dependency&gt;</a:t>
            </a:r>
          </a:p>
          <a:p>
            <a:r>
              <a:rPr lang="zh-CN" altLang="en-US" sz="1400" dirty="0"/>
              <a:t>3  		&lt;groupId&gt;org.projectlombok&lt;/groupId&gt;</a:t>
            </a:r>
          </a:p>
          <a:p>
            <a:r>
              <a:rPr lang="zh-CN" altLang="en-US" sz="1400" dirty="0"/>
              <a:t>4  		&lt;artifactId&gt;lombok&lt;/artifactId&gt;</a:t>
            </a:r>
          </a:p>
          <a:p>
            <a:r>
              <a:rPr lang="zh-CN" altLang="en-US" sz="1400" dirty="0"/>
              <a:t>5  		&lt;version&gt;1.18.10&lt;/version&gt;</a:t>
            </a:r>
          </a:p>
          <a:p>
            <a:r>
              <a:rPr lang="zh-CN" altLang="en-US" sz="1400" dirty="0"/>
              <a:t>6  	&lt;/dependency&gt;</a:t>
            </a:r>
          </a:p>
          <a:p>
            <a:r>
              <a:rPr lang="zh-CN" altLang="en-US" sz="1400" dirty="0"/>
              <a:t>7  	&lt;dependency&gt;</a:t>
            </a:r>
          </a:p>
          <a:p>
            <a:r>
              <a:rPr lang="zh-CN" altLang="en-US" sz="1400" dirty="0"/>
              <a:t>8  		&lt;groupId&gt;org.glassfish.jersey.core&lt;/groupId&gt;</a:t>
            </a:r>
          </a:p>
          <a:p>
            <a:r>
              <a:rPr lang="zh-CN" altLang="en-US" sz="1400" dirty="0"/>
              <a:t>9  		&lt;artifactId&gt;jersey-client&lt;/artifactId&gt;</a:t>
            </a:r>
          </a:p>
          <a:p>
            <a:r>
              <a:rPr lang="zh-CN" altLang="en-US" sz="1400" dirty="0"/>
              <a:t>10 		&lt;version&gt;2.30.1&lt;/version&gt;</a:t>
            </a:r>
          </a:p>
          <a:p>
            <a:r>
              <a:rPr lang="zh-CN" altLang="en-US" sz="1400" dirty="0"/>
              <a:t>11 	&lt;/dependency&gt;</a:t>
            </a:r>
          </a:p>
          <a:p>
            <a:r>
              <a:rPr lang="zh-CN" altLang="en-US" sz="1400" dirty="0"/>
              <a:t>12 	&lt;dependency&gt;</a:t>
            </a:r>
          </a:p>
          <a:p>
            <a:r>
              <a:rPr lang="zh-CN" altLang="en-US" sz="1400" dirty="0"/>
              <a:t>13 		&lt;groupId&gt;org.glassfish.jersey.inject&lt;/groupId&gt;</a:t>
            </a:r>
          </a:p>
          <a:p>
            <a:r>
              <a:rPr lang="zh-CN" altLang="en-US" sz="1400" dirty="0"/>
              <a:t>14 		&lt;artifactId&gt;jersey-hk2&lt;/artifactId&gt;</a:t>
            </a:r>
          </a:p>
          <a:p>
            <a:r>
              <a:rPr lang="zh-CN" altLang="en-US" sz="1400" dirty="0"/>
              <a:t>15 		&lt;version&gt;2.30.1&lt;/version&gt;</a:t>
            </a:r>
          </a:p>
          <a:p>
            <a:r>
              <a:rPr lang="zh-CN" altLang="en-US" sz="1400" dirty="0"/>
              <a:t>16 	&lt;/dependency&gt;</a:t>
            </a:r>
          </a:p>
          <a:p>
            <a:r>
              <a:rPr lang="zh-CN" altLang="en-US" sz="1400" dirty="0"/>
              <a:t>17 	&lt;dependency&gt;</a:t>
            </a:r>
          </a:p>
          <a:p>
            <a:r>
              <a:rPr lang="zh-CN" altLang="en-US" sz="1400" dirty="0"/>
              <a:t>18 		&lt;groupId&gt;org.glassfish.jersey.media&lt;/groupId&gt;</a:t>
            </a:r>
          </a:p>
          <a:p>
            <a:r>
              <a:rPr lang="zh-CN" altLang="en-US" sz="1400" dirty="0"/>
              <a:t>19 		&lt;artifactId&gt;jersey-media-json-jackson&lt;/artifactId&gt;</a:t>
            </a:r>
          </a:p>
          <a:p>
            <a:r>
              <a:rPr lang="zh-CN" altLang="en-US" sz="1400" dirty="0"/>
              <a:t>20 		&lt;version&gt;2.30.1&lt;/version&gt;</a:t>
            </a:r>
          </a:p>
          <a:p>
            <a:r>
              <a:rPr lang="zh-CN" altLang="en-US" sz="1400" dirty="0"/>
              <a:t>21 	&lt;/dependency</a:t>
            </a:r>
            <a:r>
              <a:rPr lang="zh-CN" altLang="en-US" sz="1400" dirty="0" smtClean="0"/>
              <a:t>&gt;</a:t>
            </a:r>
            <a:endParaRPr lang="zh-CN" altLang="en-US" sz="1400" dirty="0"/>
          </a:p>
        </p:txBody>
      </p:sp>
      <p:sp>
        <p:nvSpPr>
          <p:cNvPr id="3" name="文本框 2"/>
          <p:cNvSpPr txBox="1"/>
          <p:nvPr/>
        </p:nvSpPr>
        <p:spPr>
          <a:xfrm>
            <a:off x="5855009" y="1537435"/>
            <a:ext cx="6336991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22 	&lt;dependency&gt; &lt;!-</a:t>
            </a:r>
            <a:r>
              <a:rPr lang="zh-CN" altLang="en-US" sz="1400" dirty="0" smtClean="0"/>
              <a:t>-解</a:t>
            </a:r>
            <a:r>
              <a:rPr lang="zh-CN" altLang="en-US" sz="1400" dirty="0"/>
              <a:t>决LocalDate类型与JSON相互转换的问题--&gt;</a:t>
            </a:r>
          </a:p>
          <a:p>
            <a:r>
              <a:rPr lang="zh-CN" altLang="en-US" sz="1400" dirty="0"/>
              <a:t>23 		&lt;groupId&gt;com.fasterxml.jackson.datatype&lt;/groupId&gt;</a:t>
            </a:r>
          </a:p>
          <a:p>
            <a:r>
              <a:rPr lang="zh-CN" altLang="en-US" sz="1400" dirty="0"/>
              <a:t>24 		&lt;artifactId&gt;jackson-datatype-jsr310&lt;/artifactId&gt;</a:t>
            </a:r>
          </a:p>
          <a:p>
            <a:r>
              <a:rPr lang="zh-CN" altLang="en-US" sz="1400" dirty="0"/>
              <a:t>25 		&lt;version&gt;2.11.2&lt;/version&gt;</a:t>
            </a:r>
          </a:p>
          <a:p>
            <a:r>
              <a:rPr lang="zh-CN" altLang="en-US" sz="1400" dirty="0"/>
              <a:t>26 	&lt;/dependency&gt;</a:t>
            </a:r>
          </a:p>
          <a:p>
            <a:r>
              <a:rPr lang="zh-CN" altLang="en-US" sz="1400" dirty="0"/>
              <a:t>27 	&lt;dependency&gt;</a:t>
            </a:r>
          </a:p>
          <a:p>
            <a:r>
              <a:rPr lang="zh-CN" altLang="en-US" sz="1400" dirty="0"/>
              <a:t>28 		&lt;groupId&gt;org.glassfish.jersey.media&lt;/groupId&gt;</a:t>
            </a:r>
          </a:p>
          <a:p>
            <a:r>
              <a:rPr lang="zh-CN" altLang="en-US" sz="1400" dirty="0"/>
              <a:t>29 		&lt;artifactId&gt;jersey-media-moxy&lt;/artifactId&gt;</a:t>
            </a:r>
          </a:p>
          <a:p>
            <a:r>
              <a:rPr lang="zh-CN" altLang="en-US" sz="1400" dirty="0"/>
              <a:t>30 		&lt;version&gt;2.30.1&lt;/version&gt;</a:t>
            </a:r>
          </a:p>
          <a:p>
            <a:r>
              <a:rPr lang="zh-CN" altLang="en-US" sz="1400" dirty="0"/>
              <a:t>31 	&lt;/dependency&gt;</a:t>
            </a:r>
          </a:p>
          <a:p>
            <a:r>
              <a:rPr lang="zh-CN" altLang="en-US" sz="1400" dirty="0"/>
              <a:t>32 	&lt;dependency&gt;</a:t>
            </a:r>
          </a:p>
          <a:p>
            <a:r>
              <a:rPr lang="zh-CN" altLang="en-US" sz="1400" dirty="0"/>
              <a:t>33 		&lt;groupId&gt;org.glassfish.jersey.media&lt;/groupId&gt;</a:t>
            </a:r>
          </a:p>
          <a:p>
            <a:r>
              <a:rPr lang="zh-CN" altLang="en-US" sz="1400" dirty="0"/>
              <a:t>34 		&lt;artifactId&gt;jersey-media-jaxb&lt;/artifactId&gt;</a:t>
            </a:r>
          </a:p>
          <a:p>
            <a:r>
              <a:rPr lang="zh-CN" altLang="en-US" sz="1400" dirty="0"/>
              <a:t>35 		&lt;version&gt;2.30.1&lt;/version&gt;</a:t>
            </a:r>
          </a:p>
          <a:p>
            <a:r>
              <a:rPr lang="zh-CN" altLang="en-US" sz="1400" dirty="0"/>
              <a:t>36 	&lt;/dependency&gt;</a:t>
            </a:r>
          </a:p>
          <a:p>
            <a:r>
              <a:rPr lang="zh-CN" altLang="en-US" sz="1400" dirty="0"/>
              <a:t>37 	&lt;!-- SSE，支持订阅发布及广播 --&gt;</a:t>
            </a:r>
          </a:p>
          <a:p>
            <a:r>
              <a:rPr lang="zh-CN" altLang="en-US" sz="1400" dirty="0"/>
              <a:t>38 	&lt;dependency&gt;</a:t>
            </a:r>
          </a:p>
          <a:p>
            <a:r>
              <a:rPr lang="zh-CN" altLang="en-US" sz="1400" dirty="0"/>
              <a:t>39 		&lt;groupId&gt;org.glassfish.jersey.media&lt;/groupId&gt;</a:t>
            </a:r>
          </a:p>
          <a:p>
            <a:r>
              <a:rPr lang="zh-CN" altLang="en-US" sz="1400" dirty="0"/>
              <a:t>40 		&lt;artifactId&gt;jersey-media-sse&lt;/artifactId&gt;</a:t>
            </a:r>
          </a:p>
          <a:p>
            <a:r>
              <a:rPr lang="zh-CN" altLang="en-US" sz="1400" dirty="0"/>
              <a:t>41 		&lt;version&gt;2.30.1&lt;/version&gt;</a:t>
            </a:r>
          </a:p>
          <a:p>
            <a:r>
              <a:rPr lang="zh-CN" altLang="en-US" sz="1400" dirty="0"/>
              <a:t>42 	&lt;/dependency&gt;</a:t>
            </a:r>
          </a:p>
          <a:p>
            <a:r>
              <a:rPr lang="zh-CN" altLang="en-US" sz="1400" dirty="0"/>
              <a:t>43 &lt;/dependencies</a:t>
            </a:r>
            <a:r>
              <a:rPr lang="zh-CN" altLang="en-US" sz="1400" dirty="0" smtClean="0"/>
              <a:t>&gt;</a:t>
            </a:r>
            <a:endParaRPr lang="zh-CN" altLang="en-US" sz="14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锁客户端依赖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14740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59421" y="574976"/>
            <a:ext cx="1020786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 public class DistributedLock implements Lock {</a:t>
            </a:r>
          </a:p>
          <a:p>
            <a:r>
              <a:rPr lang="en-US" altLang="zh-CN" dirty="0"/>
              <a:t>2      private final static MediaType[ ] mediaTypes = new MediaType[ ]{ //</a:t>
            </a:r>
            <a:r>
              <a:rPr lang="zh-CN" altLang="en-US" dirty="0"/>
              <a:t>只用</a:t>
            </a:r>
            <a:r>
              <a:rPr lang="en-US" altLang="zh-CN" dirty="0"/>
              <a:t>JSON</a:t>
            </a:r>
          </a:p>
          <a:p>
            <a:r>
              <a:rPr lang="en-US" altLang="zh-CN" dirty="0" smtClean="0"/>
              <a:t>                                                                MediaType.APPLICATION_JSON_TYPE</a:t>
            </a:r>
            <a:r>
              <a:rPr lang="en-US" altLang="zh-CN" dirty="0"/>
              <a:t>};</a:t>
            </a:r>
          </a:p>
          <a:p>
            <a:r>
              <a:rPr lang="en-US" altLang="zh-CN" dirty="0"/>
              <a:t>3      private static MediaType randomMediaType(){</a:t>
            </a:r>
          </a:p>
          <a:p>
            <a:r>
              <a:rPr lang="en-US" altLang="zh-CN" dirty="0"/>
              <a:t>4          return mediaTypes[new Random().nextInt(mediaTypes.length)];</a:t>
            </a:r>
          </a:p>
          <a:p>
            <a:r>
              <a:rPr lang="en-US" altLang="zh-CN" dirty="0"/>
              <a:t>5      }</a:t>
            </a:r>
          </a:p>
          <a:p>
            <a:r>
              <a:rPr lang="en-US" altLang="zh-CN" dirty="0"/>
              <a:t>6      private String sURL;</a:t>
            </a:r>
          </a:p>
          <a:p>
            <a:r>
              <a:rPr lang="en-US" altLang="zh-CN" dirty="0"/>
              <a:t>7      private EventSource eventSource;</a:t>
            </a:r>
          </a:p>
          <a:p>
            <a:r>
              <a:rPr lang="en-US" altLang="zh-CN" dirty="0"/>
              <a:t>8      private String uuid = null;</a:t>
            </a:r>
          </a:p>
          <a:p>
            <a:r>
              <a:rPr lang="en-US" altLang="zh-CN" dirty="0"/>
              <a:t>9      private WebTarget target;</a:t>
            </a:r>
          </a:p>
          <a:p>
            <a:r>
              <a:rPr lang="en-US" altLang="zh-CN" dirty="0"/>
              <a:t>10     public DistributedLock(String sURL){</a:t>
            </a:r>
          </a:p>
          <a:p>
            <a:r>
              <a:rPr lang="en-US" altLang="zh-CN" dirty="0"/>
              <a:t>11         this.sURL = sURL;</a:t>
            </a:r>
          </a:p>
          <a:p>
            <a:r>
              <a:rPr lang="en-US" altLang="zh-CN" dirty="0"/>
              <a:t>12         if (this.sURL==null) {</a:t>
            </a:r>
          </a:p>
          <a:p>
            <a:r>
              <a:rPr lang="en-US" altLang="zh-CN" dirty="0"/>
              <a:t>13             this.sURL = "http://localhost:8080/jersey/lock";</a:t>
            </a:r>
          </a:p>
          <a:p>
            <a:r>
              <a:rPr lang="en-US" altLang="zh-CN" dirty="0"/>
              <a:t>14         }</a:t>
            </a:r>
          </a:p>
          <a:p>
            <a:r>
              <a:rPr lang="en-US" altLang="zh-CN" dirty="0"/>
              <a:t>15         ClientConfig clientConfig = new ClientConfig();</a:t>
            </a:r>
          </a:p>
          <a:p>
            <a:r>
              <a:rPr lang="en-US" altLang="zh-CN" dirty="0"/>
              <a:t>16         clientConfig.register(MoxyXmlFeature.class);</a:t>
            </a:r>
          </a:p>
          <a:p>
            <a:r>
              <a:rPr lang="en-US" altLang="zh-CN" dirty="0"/>
              <a:t>17         clientConfig.register(JacksonFeature.class);</a:t>
            </a:r>
          </a:p>
          <a:p>
            <a:r>
              <a:rPr lang="en-US" altLang="zh-CN" dirty="0"/>
              <a:t>18         clientConfig.register(SseFeature.class);</a:t>
            </a:r>
          </a:p>
          <a:p>
            <a:r>
              <a:rPr lang="en-US" altLang="zh-CN" dirty="0"/>
              <a:t>19         javax.ws.rs.client.Client rsClient = ClientBuilder.newClient(clientConfig);</a:t>
            </a:r>
          </a:p>
          <a:p>
            <a:r>
              <a:rPr lang="en-US" altLang="zh-CN" dirty="0"/>
              <a:t>20         target = rsClient.target(this.sURL);</a:t>
            </a:r>
          </a:p>
          <a:p>
            <a:r>
              <a:rPr lang="en-US" altLang="zh-CN" dirty="0"/>
              <a:t>21     </a:t>
            </a:r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10181492" y="2901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锁客户端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71687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25415" y="70338"/>
            <a:ext cx="9601200" cy="6786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/>
              <a:t>22     @Override</a:t>
            </a:r>
          </a:p>
          <a:p>
            <a:r>
              <a:rPr lang="en-US" altLang="zh-CN" sz="1500" dirty="0"/>
              <a:t>23     public void lock() { //</a:t>
            </a:r>
            <a:r>
              <a:rPr lang="zh-CN" altLang="en-US" sz="1500" dirty="0"/>
              <a:t>阻塞直至得到锁为止</a:t>
            </a:r>
          </a:p>
          <a:p>
            <a:r>
              <a:rPr lang="en-US" altLang="zh-CN" sz="1500" dirty="0"/>
              <a:t>24         //</a:t>
            </a:r>
            <a:r>
              <a:rPr lang="zh-CN" altLang="en-US" sz="1500" dirty="0"/>
              <a:t>每一次</a:t>
            </a:r>
            <a:r>
              <a:rPr lang="en-US" altLang="zh-CN" sz="1500" dirty="0"/>
              <a:t>lock(.)</a:t>
            </a:r>
            <a:r>
              <a:rPr lang="zh-CN" altLang="en-US" sz="1500" dirty="0"/>
              <a:t>都是重新订阅</a:t>
            </a:r>
          </a:p>
          <a:p>
            <a:r>
              <a:rPr lang="en-US" altLang="zh-CN" sz="1500" dirty="0"/>
              <a:t>25         CountDownLatch latch = new CountDownLatch(1);</a:t>
            </a:r>
          </a:p>
          <a:p>
            <a:r>
              <a:rPr lang="en-US" altLang="zh-CN" sz="1500" dirty="0"/>
              <a:t>26         if (uuid==null){</a:t>
            </a:r>
          </a:p>
          <a:p>
            <a:r>
              <a:rPr lang="en-US" altLang="zh-CN" sz="1500" dirty="0"/>
              <a:t>27             uuid = UUID.randomUUID().toString().replaceAll("-", "");</a:t>
            </a:r>
          </a:p>
          <a:p>
            <a:r>
              <a:rPr lang="en-US" altLang="zh-CN" sz="1500" dirty="0"/>
              <a:t>28         }</a:t>
            </a:r>
          </a:p>
          <a:p>
            <a:r>
              <a:rPr lang="en-US" altLang="zh-CN" sz="1500" dirty="0"/>
              <a:t>29         eventSource = new EventSource(target.path(uuid)){</a:t>
            </a:r>
          </a:p>
          <a:p>
            <a:r>
              <a:rPr lang="en-US" altLang="zh-CN" sz="1500" dirty="0"/>
              <a:t>30             @Override</a:t>
            </a:r>
          </a:p>
          <a:p>
            <a:r>
              <a:rPr lang="en-US" altLang="zh-CN" sz="1500" dirty="0"/>
              <a:t>31             public void onEvent(InboundEvent inboundEvent) {</a:t>
            </a:r>
          </a:p>
          <a:p>
            <a:r>
              <a:rPr lang="en-US" altLang="zh-CN" sz="1500" dirty="0"/>
              <a:t>32                 try{</a:t>
            </a:r>
          </a:p>
          <a:p>
            <a:r>
              <a:rPr lang="en-US" altLang="zh-CN" sz="1500" dirty="0"/>
              <a:t>33                     //</a:t>
            </a:r>
            <a:r>
              <a:rPr lang="zh-CN" altLang="en-US" sz="1500" dirty="0"/>
              <a:t>返回的是</a:t>
            </a:r>
            <a:r>
              <a:rPr lang="en-US" altLang="zh-CN" sz="1500" dirty="0"/>
              <a:t>uuid</a:t>
            </a:r>
          </a:p>
          <a:p>
            <a:r>
              <a:rPr lang="en-US" altLang="zh-CN" sz="1500" dirty="0"/>
              <a:t>34                     String msg = inboundEvent.readData(String.class);</a:t>
            </a:r>
          </a:p>
          <a:p>
            <a:r>
              <a:rPr lang="en-US" altLang="zh-CN" sz="1500" dirty="0"/>
              <a:t>35                     if (msg.equals(uuid)){</a:t>
            </a:r>
          </a:p>
          <a:p>
            <a:r>
              <a:rPr lang="en-US" altLang="zh-CN" sz="1500" dirty="0"/>
              <a:t>36                         latch.countDown();</a:t>
            </a:r>
          </a:p>
          <a:p>
            <a:r>
              <a:rPr lang="en-US" altLang="zh-CN" sz="1500" dirty="0"/>
              <a:t>37                         System.out.println("client " + uuid + " </a:t>
            </a:r>
            <a:r>
              <a:rPr lang="zh-CN" altLang="en-US" sz="1500" dirty="0"/>
              <a:t>获得锁！</a:t>
            </a:r>
            <a:r>
              <a:rPr lang="en-US" altLang="zh-CN" sz="1500" dirty="0"/>
              <a:t>");</a:t>
            </a:r>
          </a:p>
          <a:p>
            <a:r>
              <a:rPr lang="en-US" altLang="zh-CN" sz="1500" dirty="0"/>
              <a:t>38                     }</a:t>
            </a:r>
          </a:p>
          <a:p>
            <a:r>
              <a:rPr lang="en-US" altLang="zh-CN" sz="1500" dirty="0"/>
              <a:t>39                 }catch (Exception e){</a:t>
            </a:r>
          </a:p>
          <a:p>
            <a:r>
              <a:rPr lang="en-US" altLang="zh-CN" sz="1500" dirty="0"/>
              <a:t>40                     e.printStackTrace();</a:t>
            </a:r>
          </a:p>
          <a:p>
            <a:r>
              <a:rPr lang="en-US" altLang="zh-CN" sz="1500" dirty="0"/>
              <a:t>41                 }</a:t>
            </a:r>
          </a:p>
          <a:p>
            <a:r>
              <a:rPr lang="en-US" altLang="zh-CN" sz="1500" dirty="0"/>
              <a:t>42             }</a:t>
            </a:r>
          </a:p>
          <a:p>
            <a:r>
              <a:rPr lang="en-US" altLang="zh-CN" sz="1500" dirty="0"/>
              <a:t>43         };</a:t>
            </a:r>
          </a:p>
          <a:p>
            <a:r>
              <a:rPr lang="en-US" altLang="zh-CN" sz="1500" dirty="0"/>
              <a:t>44         System.out.println("client " + uuid + " </a:t>
            </a:r>
            <a:r>
              <a:rPr lang="zh-CN" altLang="en-US" sz="1500" dirty="0"/>
              <a:t>申请锁</a:t>
            </a:r>
            <a:r>
              <a:rPr lang="en-US" altLang="zh-CN" sz="1500" dirty="0"/>
              <a:t>...");</a:t>
            </a:r>
          </a:p>
          <a:p>
            <a:r>
              <a:rPr lang="en-US" altLang="zh-CN" sz="1500" dirty="0"/>
              <a:t>45         try {</a:t>
            </a:r>
          </a:p>
          <a:p>
            <a:r>
              <a:rPr lang="en-US" altLang="zh-CN" sz="1500" dirty="0"/>
              <a:t>46             latch.await();</a:t>
            </a:r>
          </a:p>
          <a:p>
            <a:r>
              <a:rPr lang="en-US" altLang="zh-CN" sz="1500" dirty="0"/>
              <a:t>47         }catch (Exception ex){</a:t>
            </a:r>
          </a:p>
          <a:p>
            <a:r>
              <a:rPr lang="en-US" altLang="zh-CN" sz="1500" dirty="0"/>
              <a:t>48             ex.printStackTrace();</a:t>
            </a:r>
          </a:p>
          <a:p>
            <a:r>
              <a:rPr lang="en-US" altLang="zh-CN" sz="1500" dirty="0"/>
              <a:t>49         }</a:t>
            </a:r>
          </a:p>
          <a:p>
            <a:r>
              <a:rPr lang="en-US" altLang="zh-CN" sz="1500" dirty="0"/>
              <a:t>50     </a:t>
            </a:r>
            <a:r>
              <a:rPr lang="en-US" altLang="zh-CN" sz="1500" dirty="0" smtClean="0"/>
              <a:t>}</a:t>
            </a:r>
            <a:endParaRPr lang="en-US" altLang="zh-CN" sz="1500" dirty="0"/>
          </a:p>
        </p:txBody>
      </p:sp>
    </p:spTree>
    <p:extLst>
      <p:ext uri="{BB962C8B-B14F-4D97-AF65-F5344CB8AC3E}">
        <p14:creationId xmlns:p14="http://schemas.microsoft.com/office/powerpoint/2010/main" val="36953422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60583" y="158261"/>
            <a:ext cx="862525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51     @Override</a:t>
            </a:r>
          </a:p>
          <a:p>
            <a:r>
              <a:rPr lang="en-US" altLang="zh-CN" sz="1400" dirty="0"/>
              <a:t>52     public void lockInterruptibly() throws InterruptedException {</a:t>
            </a:r>
          </a:p>
          <a:p>
            <a:r>
              <a:rPr lang="en-US" altLang="zh-CN" sz="1400" dirty="0"/>
              <a:t>53     }</a:t>
            </a:r>
          </a:p>
          <a:p>
            <a:r>
              <a:rPr lang="en-US" altLang="zh-CN" sz="1400" dirty="0"/>
              <a:t>54     @Override</a:t>
            </a:r>
          </a:p>
          <a:p>
            <a:r>
              <a:rPr lang="en-US" altLang="zh-CN" sz="1400" dirty="0"/>
              <a:t>55     public boolean tryLock() {</a:t>
            </a:r>
          </a:p>
          <a:p>
            <a:r>
              <a:rPr lang="en-US" altLang="zh-CN" sz="1400" dirty="0"/>
              <a:t>56         return false;</a:t>
            </a:r>
          </a:p>
          <a:p>
            <a:r>
              <a:rPr lang="en-US" altLang="zh-CN" sz="1400" dirty="0"/>
              <a:t>57     }</a:t>
            </a:r>
          </a:p>
          <a:p>
            <a:r>
              <a:rPr lang="en-US" altLang="zh-CN" sz="1400" dirty="0"/>
              <a:t>58     @Override</a:t>
            </a:r>
          </a:p>
          <a:p>
            <a:r>
              <a:rPr lang="en-US" altLang="zh-CN" sz="1400" dirty="0"/>
              <a:t>59     public boolean tryLock(long time, TimeUnit unit) throws InterruptedException {</a:t>
            </a:r>
          </a:p>
          <a:p>
            <a:r>
              <a:rPr lang="en-US" altLang="zh-CN" sz="1400" dirty="0"/>
              <a:t>60         return false;</a:t>
            </a:r>
          </a:p>
          <a:p>
            <a:r>
              <a:rPr lang="en-US" altLang="zh-CN" sz="1400" dirty="0"/>
              <a:t>61     }</a:t>
            </a:r>
          </a:p>
          <a:p>
            <a:r>
              <a:rPr lang="en-US" altLang="zh-CN" sz="1400" dirty="0"/>
              <a:t>62     @Override</a:t>
            </a:r>
          </a:p>
          <a:p>
            <a:r>
              <a:rPr lang="en-US" altLang="zh-CN" sz="1400" dirty="0"/>
              <a:t>63     public void unlock() {</a:t>
            </a:r>
          </a:p>
          <a:p>
            <a:r>
              <a:rPr lang="en-US" altLang="zh-CN" sz="1400" dirty="0"/>
              <a:t>64         if (uuid==null){</a:t>
            </a:r>
          </a:p>
          <a:p>
            <a:r>
              <a:rPr lang="en-US" altLang="zh-CN" sz="1400" dirty="0"/>
              <a:t>65             return;</a:t>
            </a:r>
          </a:p>
          <a:p>
            <a:r>
              <a:rPr lang="en-US" altLang="zh-CN" sz="1400" dirty="0"/>
              <a:t>66         }</a:t>
            </a:r>
          </a:p>
          <a:p>
            <a:r>
              <a:rPr lang="en-US" altLang="zh-CN" sz="1400" dirty="0"/>
              <a:t>67         MediaType mediaType = randomMediaType();</a:t>
            </a:r>
          </a:p>
          <a:p>
            <a:r>
              <a:rPr lang="en-US" altLang="zh-CN" sz="1400" dirty="0"/>
              <a:t>68         Entity&lt;String&gt; msgEntity = Entity.entity(uuid, mediaType);</a:t>
            </a:r>
          </a:p>
          <a:p>
            <a:r>
              <a:rPr lang="en-US" altLang="zh-CN" sz="1400" dirty="0"/>
              <a:t>69         mediaType = randomMediaType();</a:t>
            </a:r>
          </a:p>
          <a:p>
            <a:r>
              <a:rPr lang="en-US" altLang="zh-CN" sz="1400" dirty="0"/>
              <a:t>70         target.path(uuid)</a:t>
            </a:r>
          </a:p>
          <a:p>
            <a:r>
              <a:rPr lang="en-US" altLang="zh-CN" sz="1400" dirty="0"/>
              <a:t>71                 .request(mediaType)</a:t>
            </a:r>
          </a:p>
          <a:p>
            <a:r>
              <a:rPr lang="en-US" altLang="zh-CN" sz="1400" dirty="0"/>
              <a:t>72                 .post(msgEntity);</a:t>
            </a:r>
          </a:p>
          <a:p>
            <a:r>
              <a:rPr lang="en-US" altLang="zh-CN" sz="1400" dirty="0"/>
              <a:t>73         System.out.println("client " + uuid + " </a:t>
            </a:r>
            <a:r>
              <a:rPr lang="zh-CN" altLang="en-US" sz="1400" dirty="0"/>
              <a:t>释放了锁！</a:t>
            </a:r>
            <a:r>
              <a:rPr lang="en-US" altLang="zh-CN" sz="1400" dirty="0"/>
              <a:t>");</a:t>
            </a:r>
          </a:p>
          <a:p>
            <a:r>
              <a:rPr lang="en-US" altLang="zh-CN" sz="1400" dirty="0"/>
              <a:t>74         eventSource.close();</a:t>
            </a:r>
          </a:p>
          <a:p>
            <a:r>
              <a:rPr lang="en-US" altLang="zh-CN" sz="1400" dirty="0"/>
              <a:t>75     }</a:t>
            </a:r>
          </a:p>
          <a:p>
            <a:r>
              <a:rPr lang="en-US" altLang="zh-CN" sz="1400" dirty="0"/>
              <a:t>76     @Override</a:t>
            </a:r>
          </a:p>
          <a:p>
            <a:r>
              <a:rPr lang="en-US" altLang="zh-CN" sz="1400" dirty="0"/>
              <a:t>77     public Condition newCondition() {</a:t>
            </a:r>
          </a:p>
          <a:p>
            <a:r>
              <a:rPr lang="en-US" altLang="zh-CN" sz="1400" dirty="0"/>
              <a:t>78         return null;</a:t>
            </a:r>
          </a:p>
          <a:p>
            <a:r>
              <a:rPr lang="en-US" altLang="zh-CN" sz="1400" dirty="0"/>
              <a:t>79     }</a:t>
            </a:r>
          </a:p>
          <a:p>
            <a:r>
              <a:rPr lang="en-US" altLang="zh-CN" sz="1400" dirty="0"/>
              <a:t>80 </a:t>
            </a:r>
            <a:r>
              <a:rPr lang="en-US" altLang="zh-CN" sz="1400" dirty="0" smtClean="0"/>
              <a:t>}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5964856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759461" y="29014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锁客户端（可重入）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13239" y="117693"/>
            <a:ext cx="1022545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  public class DistributedReentrantLock implements Lock {</a:t>
            </a:r>
          </a:p>
          <a:p>
            <a:r>
              <a:rPr lang="en-US" altLang="zh-CN" dirty="0"/>
              <a:t>2       private final static MediaType[ ] mediaTypes = new MediaType[ ]{ //</a:t>
            </a:r>
            <a:r>
              <a:rPr lang="zh-CN" altLang="en-US" dirty="0"/>
              <a:t>只用</a:t>
            </a:r>
            <a:r>
              <a:rPr lang="en-US" altLang="zh-CN" dirty="0"/>
              <a:t>JSON</a:t>
            </a:r>
          </a:p>
          <a:p>
            <a:r>
              <a:rPr lang="en-US" altLang="zh-CN" dirty="0" smtClean="0"/>
              <a:t>                                                                      MediaType.APPLICATION_JSON_TYPE</a:t>
            </a:r>
            <a:r>
              <a:rPr lang="en-US" altLang="zh-CN" dirty="0"/>
              <a:t>};</a:t>
            </a:r>
          </a:p>
          <a:p>
            <a:r>
              <a:rPr lang="en-US" altLang="zh-CN" dirty="0"/>
              <a:t>3       private static MediaType randomMediaType(){</a:t>
            </a:r>
          </a:p>
          <a:p>
            <a:r>
              <a:rPr lang="en-US" altLang="zh-CN" dirty="0"/>
              <a:t>4           return mediaTypes[new Random().nextInt(mediaTypes.length)];</a:t>
            </a:r>
          </a:p>
          <a:p>
            <a:r>
              <a:rPr lang="en-US" altLang="zh-CN" dirty="0"/>
              <a:t>5       }</a:t>
            </a:r>
          </a:p>
          <a:p>
            <a:r>
              <a:rPr lang="en-US" altLang="zh-CN" dirty="0"/>
              <a:t>6       private String sURL;</a:t>
            </a:r>
          </a:p>
          <a:p>
            <a:r>
              <a:rPr lang="en-US" altLang="zh-CN" dirty="0"/>
              <a:t>7       private EventSource eventSource;</a:t>
            </a:r>
          </a:p>
          <a:p>
            <a:r>
              <a:rPr lang="en-US" altLang="zh-CN" dirty="0"/>
              <a:t>8       private ThreadLocal&lt;Integer&gt; reentrantCount = new ThreadLocal&lt;&gt;();</a:t>
            </a:r>
          </a:p>
          <a:p>
            <a:r>
              <a:rPr lang="en-US" altLang="zh-CN" dirty="0"/>
              <a:t>9       private String uuid = null;</a:t>
            </a:r>
          </a:p>
          <a:p>
            <a:r>
              <a:rPr lang="en-US" altLang="zh-CN" dirty="0"/>
              <a:t>10      private WebTarget target;</a:t>
            </a:r>
          </a:p>
          <a:p>
            <a:r>
              <a:rPr lang="en-US" altLang="zh-CN" dirty="0"/>
              <a:t>11      public DistributedReentrantLock(String sURL){</a:t>
            </a:r>
          </a:p>
          <a:p>
            <a:r>
              <a:rPr lang="en-US" altLang="zh-CN" dirty="0"/>
              <a:t>12          reentrantCount.set(null);</a:t>
            </a:r>
          </a:p>
          <a:p>
            <a:r>
              <a:rPr lang="en-US" altLang="zh-CN" dirty="0"/>
              <a:t>13          this.sURL = sURL;</a:t>
            </a:r>
          </a:p>
          <a:p>
            <a:r>
              <a:rPr lang="en-US" altLang="zh-CN" dirty="0"/>
              <a:t>14          if (this.sURL==null) {</a:t>
            </a:r>
          </a:p>
          <a:p>
            <a:r>
              <a:rPr lang="en-US" altLang="zh-CN" dirty="0"/>
              <a:t>15              this.sURL = "http://localhost:8080/jersey/lock";</a:t>
            </a:r>
          </a:p>
          <a:p>
            <a:r>
              <a:rPr lang="en-US" altLang="zh-CN" dirty="0"/>
              <a:t>16          }</a:t>
            </a:r>
          </a:p>
          <a:p>
            <a:r>
              <a:rPr lang="en-US" altLang="zh-CN" dirty="0"/>
              <a:t>17          ClientConfig clientConfig = new ClientConfig();</a:t>
            </a:r>
          </a:p>
          <a:p>
            <a:r>
              <a:rPr lang="en-US" altLang="zh-CN" dirty="0"/>
              <a:t>18          clientConfig.register(MoxyXmlFeature.class);</a:t>
            </a:r>
          </a:p>
          <a:p>
            <a:r>
              <a:rPr lang="en-US" altLang="zh-CN" dirty="0"/>
              <a:t>19          clientConfig.register(JacksonFeature.class);</a:t>
            </a:r>
          </a:p>
          <a:p>
            <a:r>
              <a:rPr lang="en-US" altLang="zh-CN" dirty="0"/>
              <a:t>20          clientConfig.register(SseFeature.class);</a:t>
            </a:r>
          </a:p>
          <a:p>
            <a:r>
              <a:rPr lang="en-US" altLang="zh-CN" dirty="0"/>
              <a:t>21          javax.ws.rs.client.Client rsClient = ClientBuilder.newClient(clientConfig);</a:t>
            </a:r>
          </a:p>
          <a:p>
            <a:r>
              <a:rPr lang="en-US" altLang="zh-CN" dirty="0"/>
              <a:t>22          target = rsClient.target(this.sURL);</a:t>
            </a:r>
          </a:p>
          <a:p>
            <a:r>
              <a:rPr lang="en-US" altLang="zh-CN" dirty="0"/>
              <a:t>23      </a:t>
            </a:r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74950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538654"/>
            <a:ext cx="6051657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24      //</a:t>
            </a:r>
            <a:r>
              <a:rPr lang="zh-CN" altLang="en-US" sz="1600" dirty="0"/>
              <a:t>这个方法是阻塞的，直到获得锁才返回</a:t>
            </a:r>
          </a:p>
          <a:p>
            <a:r>
              <a:rPr lang="en-US" altLang="zh-CN" sz="1600" dirty="0"/>
              <a:t>25      @Override</a:t>
            </a:r>
          </a:p>
          <a:p>
            <a:r>
              <a:rPr lang="en-US" altLang="zh-CN" sz="1600" dirty="0"/>
              <a:t>26      public void lock() { </a:t>
            </a:r>
            <a:endParaRPr lang="zh-CN" altLang="en-US" sz="1600" dirty="0"/>
          </a:p>
          <a:p>
            <a:r>
              <a:rPr lang="en-US" altLang="zh-CN" sz="1600" dirty="0"/>
              <a:t>27          //</a:t>
            </a:r>
            <a:r>
              <a:rPr lang="zh-CN" altLang="en-US" sz="1600" dirty="0"/>
              <a:t>可重入处理</a:t>
            </a:r>
          </a:p>
          <a:p>
            <a:r>
              <a:rPr lang="en-US" altLang="zh-CN" sz="1600" dirty="0"/>
              <a:t>28          if (this.reentrantCount.get()!=null){</a:t>
            </a:r>
          </a:p>
          <a:p>
            <a:r>
              <a:rPr lang="en-US" altLang="zh-CN" sz="1600" dirty="0"/>
              <a:t>29              int count = this.reentrantCount.get();</a:t>
            </a:r>
          </a:p>
          <a:p>
            <a:r>
              <a:rPr lang="en-US" altLang="zh-CN" sz="1600" dirty="0"/>
              <a:t>30              if (count &gt; 0){</a:t>
            </a:r>
          </a:p>
          <a:p>
            <a:r>
              <a:rPr lang="en-US" altLang="zh-CN" sz="1600" dirty="0"/>
              <a:t>31                  this.reentrantCount.set(++count);</a:t>
            </a:r>
          </a:p>
          <a:p>
            <a:r>
              <a:rPr lang="en-US" altLang="zh-CN" sz="1600" dirty="0"/>
              <a:t>32                  return;</a:t>
            </a:r>
          </a:p>
          <a:p>
            <a:r>
              <a:rPr lang="en-US" altLang="zh-CN" sz="1600" dirty="0"/>
              <a:t>33              }</a:t>
            </a:r>
          </a:p>
          <a:p>
            <a:r>
              <a:rPr lang="en-US" altLang="zh-CN" sz="1600" dirty="0"/>
              <a:t>34          }</a:t>
            </a:r>
          </a:p>
          <a:p>
            <a:r>
              <a:rPr lang="en-US" altLang="zh-CN" sz="1600" dirty="0"/>
              <a:t>35          //</a:t>
            </a:r>
            <a:r>
              <a:rPr lang="zh-CN" altLang="en-US" sz="1600" dirty="0"/>
              <a:t>每一次</a:t>
            </a:r>
            <a:r>
              <a:rPr lang="en-US" altLang="zh-CN" sz="1600" dirty="0"/>
              <a:t>lock(.)</a:t>
            </a:r>
            <a:r>
              <a:rPr lang="zh-CN" altLang="en-US" sz="1600" dirty="0"/>
              <a:t>都是重新订阅</a:t>
            </a:r>
          </a:p>
          <a:p>
            <a:r>
              <a:rPr lang="en-US" altLang="zh-CN" sz="1600" dirty="0"/>
              <a:t>36          CountDownLatch latch = new CountDownLatch(1);</a:t>
            </a:r>
          </a:p>
          <a:p>
            <a:r>
              <a:rPr lang="en-US" altLang="zh-CN" sz="1600" dirty="0"/>
              <a:t>37          if (uuid==null){</a:t>
            </a:r>
          </a:p>
          <a:p>
            <a:r>
              <a:rPr lang="en-US" altLang="zh-CN" sz="1600" dirty="0"/>
              <a:t>38              uuid = UUID.randomUUID().toString().replaceAll("-", "");</a:t>
            </a:r>
          </a:p>
          <a:p>
            <a:r>
              <a:rPr lang="en-US" altLang="zh-CN" sz="1600" dirty="0"/>
              <a:t>39          </a:t>
            </a:r>
            <a:r>
              <a:rPr lang="en-US" altLang="zh-CN" sz="1600" dirty="0" smtClean="0"/>
              <a:t>}</a:t>
            </a:r>
            <a:endParaRPr lang="en-US" altLang="zh-CN" sz="1600" dirty="0"/>
          </a:p>
        </p:txBody>
      </p:sp>
      <p:sp>
        <p:nvSpPr>
          <p:cNvPr id="3" name="文本框 2"/>
          <p:cNvSpPr txBox="1"/>
          <p:nvPr/>
        </p:nvSpPr>
        <p:spPr>
          <a:xfrm>
            <a:off x="6051657" y="599936"/>
            <a:ext cx="6200736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40          eventSource = new EventSource(target.path(uuid)){</a:t>
            </a:r>
          </a:p>
          <a:p>
            <a:r>
              <a:rPr lang="en-US" altLang="zh-CN" sz="1600" dirty="0"/>
              <a:t>41              @Override</a:t>
            </a:r>
          </a:p>
          <a:p>
            <a:r>
              <a:rPr lang="en-US" altLang="zh-CN" sz="1600" dirty="0"/>
              <a:t>42              public void onEvent(InboundEvent inboundEvent) {</a:t>
            </a:r>
          </a:p>
          <a:p>
            <a:r>
              <a:rPr lang="en-US" altLang="zh-CN" sz="1600" dirty="0"/>
              <a:t>43                  try{</a:t>
            </a:r>
          </a:p>
          <a:p>
            <a:r>
              <a:rPr lang="en-US" altLang="zh-CN" sz="1600" dirty="0"/>
              <a:t>44                      //</a:t>
            </a:r>
            <a:r>
              <a:rPr lang="zh-CN" altLang="en-US" sz="1600" dirty="0"/>
              <a:t>返回的是</a:t>
            </a:r>
            <a:r>
              <a:rPr lang="en-US" altLang="zh-CN" sz="1600" dirty="0"/>
              <a:t>uuid</a:t>
            </a:r>
          </a:p>
          <a:p>
            <a:r>
              <a:rPr lang="en-US" altLang="zh-CN" sz="1600" dirty="0"/>
              <a:t>45                      String msg = inboundEvent.readData(String.class);</a:t>
            </a:r>
          </a:p>
          <a:p>
            <a:r>
              <a:rPr lang="en-US" altLang="zh-CN" sz="1600" dirty="0"/>
              <a:t>46                      if (msg.equals(uuid)){</a:t>
            </a:r>
          </a:p>
          <a:p>
            <a:r>
              <a:rPr lang="en-US" altLang="zh-CN" sz="1600" dirty="0"/>
              <a:t>47                          latch.countDown();</a:t>
            </a:r>
          </a:p>
          <a:p>
            <a:r>
              <a:rPr lang="en-US" altLang="zh-CN" sz="1600" dirty="0"/>
              <a:t>48                          System.out.println("client " + uuid + " </a:t>
            </a:r>
            <a:r>
              <a:rPr lang="zh-CN" altLang="en-US" sz="1600" dirty="0"/>
              <a:t>获得锁！</a:t>
            </a:r>
            <a:r>
              <a:rPr lang="en-US" altLang="zh-CN" sz="1600" dirty="0"/>
              <a:t>");</a:t>
            </a:r>
          </a:p>
          <a:p>
            <a:r>
              <a:rPr lang="en-US" altLang="zh-CN" sz="1600" dirty="0"/>
              <a:t>49                  }</a:t>
            </a:r>
          </a:p>
          <a:p>
            <a:r>
              <a:rPr lang="en-US" altLang="zh-CN" sz="1600" dirty="0"/>
              <a:t>50                  }catch (Exception e){</a:t>
            </a:r>
          </a:p>
          <a:p>
            <a:r>
              <a:rPr lang="en-US" altLang="zh-CN" sz="1600" dirty="0"/>
              <a:t>51                      e.printStackTrace();</a:t>
            </a:r>
          </a:p>
          <a:p>
            <a:r>
              <a:rPr lang="en-US" altLang="zh-CN" sz="1600" dirty="0"/>
              <a:t>52                  }</a:t>
            </a:r>
          </a:p>
          <a:p>
            <a:r>
              <a:rPr lang="en-US" altLang="zh-CN" sz="1600" dirty="0"/>
              <a:t>53              }</a:t>
            </a:r>
          </a:p>
          <a:p>
            <a:r>
              <a:rPr lang="en-US" altLang="zh-CN" sz="1600" dirty="0"/>
              <a:t>54          };</a:t>
            </a:r>
          </a:p>
          <a:p>
            <a:r>
              <a:rPr lang="en-US" altLang="zh-CN" sz="1600" dirty="0"/>
              <a:t>55          System.out.println("client " + uuid + " </a:t>
            </a:r>
            <a:r>
              <a:rPr lang="zh-CN" altLang="en-US" sz="1600" dirty="0"/>
              <a:t>申请锁</a:t>
            </a:r>
            <a:r>
              <a:rPr lang="en-US" altLang="zh-CN" sz="1600" dirty="0"/>
              <a:t>...");</a:t>
            </a:r>
          </a:p>
          <a:p>
            <a:r>
              <a:rPr lang="en-US" altLang="zh-CN" sz="1600" dirty="0"/>
              <a:t>56          try {</a:t>
            </a:r>
          </a:p>
          <a:p>
            <a:r>
              <a:rPr lang="en-US" altLang="zh-CN" sz="1600" dirty="0"/>
              <a:t>57              latch.await();</a:t>
            </a:r>
          </a:p>
          <a:p>
            <a:r>
              <a:rPr lang="en-US" altLang="zh-CN" sz="1600" dirty="0"/>
              <a:t>58              reentrantCount.set(1);</a:t>
            </a:r>
          </a:p>
          <a:p>
            <a:r>
              <a:rPr lang="en-US" altLang="zh-CN" sz="1600" dirty="0"/>
              <a:t>59          }catch (Exception ex){</a:t>
            </a:r>
          </a:p>
          <a:p>
            <a:r>
              <a:rPr lang="en-US" altLang="zh-CN" sz="1600" dirty="0"/>
              <a:t>60              ex.printStackTrace();</a:t>
            </a:r>
          </a:p>
          <a:p>
            <a:r>
              <a:rPr lang="en-US" altLang="zh-CN" sz="1600" dirty="0"/>
              <a:t>61          }</a:t>
            </a:r>
          </a:p>
          <a:p>
            <a:r>
              <a:rPr lang="en-US" altLang="zh-CN" sz="1600" dirty="0"/>
              <a:t>62      </a:t>
            </a:r>
            <a:r>
              <a:rPr lang="en-US" altLang="zh-CN" sz="1600" dirty="0" smtClean="0"/>
              <a:t>}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7668402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60585" y="896815"/>
            <a:ext cx="857478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63      @Override</a:t>
            </a:r>
          </a:p>
          <a:p>
            <a:r>
              <a:rPr lang="en-US" altLang="zh-CN" dirty="0"/>
              <a:t>64      public void lockInterruptibly() throws InterruptedException {</a:t>
            </a:r>
          </a:p>
          <a:p>
            <a:r>
              <a:rPr lang="en-US" altLang="zh-CN" dirty="0"/>
              <a:t>65      }</a:t>
            </a:r>
          </a:p>
          <a:p>
            <a:r>
              <a:rPr lang="en-US" altLang="zh-CN" dirty="0"/>
              <a:t>66      @Override</a:t>
            </a:r>
          </a:p>
          <a:p>
            <a:r>
              <a:rPr lang="en-US" altLang="zh-CN" dirty="0"/>
              <a:t>67      public boolean tryLock() {</a:t>
            </a:r>
          </a:p>
          <a:p>
            <a:r>
              <a:rPr lang="en-US" altLang="zh-CN" dirty="0"/>
              <a:t>68          return false;</a:t>
            </a:r>
          </a:p>
          <a:p>
            <a:r>
              <a:rPr lang="en-US" altLang="zh-CN" dirty="0"/>
              <a:t>69      }</a:t>
            </a:r>
          </a:p>
          <a:p>
            <a:r>
              <a:rPr lang="en-US" altLang="zh-CN" dirty="0"/>
              <a:t>70      @Override</a:t>
            </a:r>
          </a:p>
          <a:p>
            <a:r>
              <a:rPr lang="en-US" altLang="zh-CN" dirty="0"/>
              <a:t>71      public boolean tryLock(long time, TimeUnit unit) throws InterruptedException {</a:t>
            </a:r>
          </a:p>
          <a:p>
            <a:r>
              <a:rPr lang="en-US" altLang="zh-CN" dirty="0"/>
              <a:t>72          return false;</a:t>
            </a:r>
          </a:p>
          <a:p>
            <a:r>
              <a:rPr lang="en-US" altLang="zh-CN" dirty="0"/>
              <a:t>73      </a:t>
            </a:r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238379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301" y="1450730"/>
            <a:ext cx="493436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74      //</a:t>
            </a:r>
            <a:r>
              <a:rPr lang="zh-CN" altLang="en-US" dirty="0"/>
              <a:t>释放锁</a:t>
            </a:r>
          </a:p>
          <a:p>
            <a:r>
              <a:rPr lang="en-US" altLang="zh-CN" dirty="0"/>
              <a:t>75      @Override</a:t>
            </a:r>
          </a:p>
          <a:p>
            <a:r>
              <a:rPr lang="en-US" altLang="zh-CN" dirty="0"/>
              <a:t>76      public void unlock() {</a:t>
            </a:r>
          </a:p>
          <a:p>
            <a:r>
              <a:rPr lang="en-US" altLang="zh-CN" dirty="0"/>
              <a:t>77  </a:t>
            </a:r>
            <a:r>
              <a:rPr lang="en-US" altLang="zh-CN" dirty="0" smtClean="0"/>
              <a:t>        //</a:t>
            </a:r>
            <a:r>
              <a:rPr lang="zh-CN" altLang="en-US" dirty="0"/>
              <a:t>可重入处理</a:t>
            </a:r>
          </a:p>
          <a:p>
            <a:r>
              <a:rPr lang="en-US" altLang="zh-CN" dirty="0"/>
              <a:t>78          if (this.reentrantCount.get()!=null){</a:t>
            </a:r>
          </a:p>
          <a:p>
            <a:r>
              <a:rPr lang="en-US" altLang="zh-CN" dirty="0"/>
              <a:t>79              int count = this.reentrantCount.get();</a:t>
            </a:r>
          </a:p>
          <a:p>
            <a:r>
              <a:rPr lang="en-US" altLang="zh-CN" dirty="0"/>
              <a:t>80              if (count &gt; 1){</a:t>
            </a:r>
          </a:p>
          <a:p>
            <a:r>
              <a:rPr lang="en-US" altLang="zh-CN" dirty="0"/>
              <a:t>81                  this.reentrantCount.set(--count);</a:t>
            </a:r>
          </a:p>
          <a:p>
            <a:r>
              <a:rPr lang="en-US" altLang="zh-CN" dirty="0"/>
              <a:t>82                  return;</a:t>
            </a:r>
          </a:p>
          <a:p>
            <a:r>
              <a:rPr lang="en-US" altLang="zh-CN" dirty="0"/>
              <a:t>83              }else{</a:t>
            </a:r>
          </a:p>
          <a:p>
            <a:r>
              <a:rPr lang="en-US" altLang="zh-CN" dirty="0"/>
              <a:t>84                  this.reentrantCount.set(null);</a:t>
            </a:r>
          </a:p>
          <a:p>
            <a:r>
              <a:rPr lang="en-US" altLang="zh-CN" dirty="0"/>
              <a:t>85              }</a:t>
            </a:r>
          </a:p>
          <a:p>
            <a:r>
              <a:rPr lang="en-US" altLang="zh-CN" dirty="0"/>
              <a:t>86          }</a:t>
            </a:r>
          </a:p>
          <a:p>
            <a:r>
              <a:rPr lang="en-US" altLang="zh-CN" dirty="0"/>
              <a:t>87          if (uuid==null){</a:t>
            </a:r>
          </a:p>
          <a:p>
            <a:r>
              <a:rPr lang="en-US" altLang="zh-CN" dirty="0"/>
              <a:t>88              return;</a:t>
            </a:r>
          </a:p>
          <a:p>
            <a:r>
              <a:rPr lang="en-US" altLang="zh-CN" dirty="0"/>
              <a:t>89          </a:t>
            </a:r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5486399" y="1589228"/>
            <a:ext cx="678262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90          MediaType mediaType = randomMediaType();</a:t>
            </a:r>
          </a:p>
          <a:p>
            <a:r>
              <a:rPr lang="en-US" altLang="zh-CN" dirty="0"/>
              <a:t>91          Entity&lt;String&gt; msgEntity = Entity.entity(uuid, mediaType);</a:t>
            </a:r>
          </a:p>
          <a:p>
            <a:r>
              <a:rPr lang="en-US" altLang="zh-CN" dirty="0"/>
              <a:t>92          mediaType = randomMediaType();</a:t>
            </a:r>
          </a:p>
          <a:p>
            <a:r>
              <a:rPr lang="en-US" altLang="zh-CN" dirty="0"/>
              <a:t>93          target.path(uuid)</a:t>
            </a:r>
          </a:p>
          <a:p>
            <a:r>
              <a:rPr lang="en-US" altLang="zh-CN" dirty="0"/>
              <a:t>94                  .request(mediaType)</a:t>
            </a:r>
          </a:p>
          <a:p>
            <a:r>
              <a:rPr lang="en-US" altLang="zh-CN" dirty="0"/>
              <a:t>95                  .post(msgEntity);</a:t>
            </a:r>
          </a:p>
          <a:p>
            <a:r>
              <a:rPr lang="en-US" altLang="zh-CN" dirty="0"/>
              <a:t>96          System.out.println("client " + uuid + " </a:t>
            </a:r>
            <a:r>
              <a:rPr lang="zh-CN" altLang="en-US" dirty="0"/>
              <a:t>释放了锁！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97          eventSource.close();</a:t>
            </a:r>
          </a:p>
          <a:p>
            <a:r>
              <a:rPr lang="en-US" altLang="zh-CN" dirty="0"/>
              <a:t>98      }</a:t>
            </a:r>
          </a:p>
          <a:p>
            <a:r>
              <a:rPr lang="en-US" altLang="zh-CN" dirty="0"/>
              <a:t>99      @Override</a:t>
            </a:r>
          </a:p>
          <a:p>
            <a:r>
              <a:rPr lang="en-US" altLang="zh-CN" dirty="0"/>
              <a:t>100     public Condition newCondition() {</a:t>
            </a:r>
          </a:p>
          <a:p>
            <a:r>
              <a:rPr lang="en-US" altLang="zh-CN" dirty="0"/>
              <a:t>101         return null;</a:t>
            </a:r>
          </a:p>
          <a:p>
            <a:r>
              <a:rPr lang="en-US" altLang="zh-CN" dirty="0"/>
              <a:t>102     }</a:t>
            </a:r>
          </a:p>
          <a:p>
            <a:r>
              <a:rPr lang="en-US" altLang="zh-CN" dirty="0"/>
              <a:t>103 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22168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8214" y="808893"/>
            <a:ext cx="870438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 public class Client implements Runnable{</a:t>
            </a:r>
          </a:p>
          <a:p>
            <a:r>
              <a:rPr lang="en-US" altLang="zh-CN" dirty="0"/>
              <a:t>2      // </a:t>
            </a:r>
            <a:r>
              <a:rPr lang="zh-CN" altLang="en-US" dirty="0"/>
              <a:t>此线程池用来专门运行当前</a:t>
            </a:r>
            <a:r>
              <a:rPr lang="en-US" altLang="zh-CN" dirty="0"/>
              <a:t>Client</a:t>
            </a:r>
            <a:r>
              <a:rPr lang="zh-CN" altLang="en-US" dirty="0"/>
              <a:t>的</a:t>
            </a:r>
            <a:r>
              <a:rPr lang="en-US" altLang="zh-CN" dirty="0"/>
              <a:t>run()</a:t>
            </a:r>
            <a:r>
              <a:rPr lang="zh-CN" altLang="en-US" dirty="0"/>
              <a:t>方法，</a:t>
            </a:r>
          </a:p>
          <a:p>
            <a:r>
              <a:rPr lang="en-US" altLang="zh-CN" dirty="0" smtClean="0"/>
              <a:t>        // </a:t>
            </a:r>
            <a:r>
              <a:rPr lang="zh-CN" altLang="en-US" dirty="0"/>
              <a:t>所有</a:t>
            </a:r>
            <a:r>
              <a:rPr lang="en-US" altLang="zh-CN" dirty="0"/>
              <a:t>Client</a:t>
            </a:r>
            <a:r>
              <a:rPr lang="zh-CN" altLang="en-US" dirty="0"/>
              <a:t>共享静态变量</a:t>
            </a:r>
            <a:r>
              <a:rPr lang="en-US" altLang="zh-CN" dirty="0"/>
              <a:t>number</a:t>
            </a:r>
          </a:p>
          <a:p>
            <a:r>
              <a:rPr lang="en-US" altLang="zh-CN" dirty="0"/>
              <a:t>3      private final ExecutorService fixPool = Executors.newCachedThreadPool();</a:t>
            </a:r>
          </a:p>
          <a:p>
            <a:r>
              <a:rPr lang="en-US" altLang="zh-CN" dirty="0"/>
              <a:t>4      private static int number = 0;</a:t>
            </a:r>
          </a:p>
          <a:p>
            <a:r>
              <a:rPr lang="en-US" altLang="zh-CN" dirty="0"/>
              <a:t>5      private final static MediaType[ ] mediaTypes = new MediaType[ ]{</a:t>
            </a:r>
          </a:p>
          <a:p>
            <a:r>
              <a:rPr lang="en-US" altLang="zh-CN" dirty="0" smtClean="0"/>
              <a:t>                                                                 MediaType.APPLICATION_JSON_TYPE</a:t>
            </a:r>
            <a:r>
              <a:rPr lang="en-US" altLang="zh-CN" dirty="0"/>
              <a:t>};</a:t>
            </a:r>
          </a:p>
          <a:p>
            <a:r>
              <a:rPr lang="en-US" altLang="zh-CN" dirty="0"/>
              <a:t>6      private static MediaType randomMediaType(){</a:t>
            </a:r>
          </a:p>
          <a:p>
            <a:r>
              <a:rPr lang="en-US" altLang="zh-CN" dirty="0"/>
              <a:t>7          return mediaTypes[new Random().nextInt(mediaTypes.length)];</a:t>
            </a:r>
          </a:p>
          <a:p>
            <a:r>
              <a:rPr lang="en-US" altLang="zh-CN" dirty="0"/>
              <a:t>8      }</a:t>
            </a:r>
          </a:p>
          <a:p>
            <a:r>
              <a:rPr lang="en-US" altLang="zh-CN" dirty="0"/>
              <a:t>9      private CountDownLatch latch;</a:t>
            </a:r>
          </a:p>
          <a:p>
            <a:r>
              <a:rPr lang="en-US" altLang="zh-CN" dirty="0"/>
              <a:t>10     public static void main(String[ ] args) {</a:t>
            </a:r>
          </a:p>
          <a:p>
            <a:r>
              <a:rPr lang="en-US" altLang="zh-CN" dirty="0"/>
              <a:t>11         int concurrency = 200;</a:t>
            </a:r>
          </a:p>
          <a:p>
            <a:r>
              <a:rPr lang="en-US" altLang="zh-CN" dirty="0"/>
              <a:t>12         CountDownLatch myLatch = new CountDownLatch(concurrency);</a:t>
            </a:r>
          </a:p>
          <a:p>
            <a:r>
              <a:rPr lang="en-US" altLang="zh-CN" dirty="0"/>
              <a:t>13         for (int i=0;i&lt;concurrency;i++) {</a:t>
            </a:r>
          </a:p>
          <a:p>
            <a:r>
              <a:rPr lang="en-US" altLang="zh-CN" dirty="0"/>
              <a:t>14             new Client(myLatch);</a:t>
            </a:r>
          </a:p>
          <a:p>
            <a:r>
              <a:rPr lang="en-US" altLang="zh-CN" dirty="0"/>
              <a:t>15             //</a:t>
            </a:r>
            <a:r>
              <a:rPr lang="zh-CN" altLang="en-US" dirty="0"/>
              <a:t>模拟并发的场景</a:t>
            </a:r>
          </a:p>
          <a:p>
            <a:r>
              <a:rPr lang="en-US" altLang="zh-CN" dirty="0"/>
              <a:t>16             myLatch.countDown();</a:t>
            </a:r>
          </a:p>
          <a:p>
            <a:r>
              <a:rPr lang="en-US" altLang="zh-CN" dirty="0"/>
              <a:t>17             System.out.println((i+1) + " client </a:t>
            </a:r>
            <a:r>
              <a:rPr lang="zh-CN" altLang="en-US" dirty="0"/>
              <a:t>准备好了</a:t>
            </a:r>
            <a:r>
              <a:rPr lang="en-US" altLang="zh-CN" dirty="0"/>
              <a:t>......");</a:t>
            </a:r>
          </a:p>
          <a:p>
            <a:r>
              <a:rPr lang="en-US" altLang="zh-CN" dirty="0"/>
              <a:t>18         }</a:t>
            </a:r>
          </a:p>
          <a:p>
            <a:r>
              <a:rPr lang="en-US" altLang="zh-CN" dirty="0"/>
              <a:t>19     </a:t>
            </a:r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9759461" y="2901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锁的使用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69144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2369" y="105508"/>
            <a:ext cx="10761784" cy="6955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20     public Client(CountDownLatch latch) {</a:t>
            </a:r>
          </a:p>
          <a:p>
            <a:r>
              <a:rPr lang="en-US" altLang="zh-CN" sz="1600" dirty="0"/>
              <a:t>21         this.latch = latch;</a:t>
            </a:r>
          </a:p>
          <a:p>
            <a:r>
              <a:rPr lang="en-US" altLang="zh-CN" sz="1600" dirty="0"/>
              <a:t>22         fixPool.submit(this);</a:t>
            </a:r>
          </a:p>
          <a:p>
            <a:r>
              <a:rPr lang="en-US" altLang="zh-CN" sz="1600" dirty="0"/>
              <a:t>23         // </a:t>
            </a:r>
            <a:r>
              <a:rPr lang="zh-CN" altLang="en-US" sz="1600" dirty="0"/>
              <a:t>在执行</a:t>
            </a:r>
            <a:r>
              <a:rPr lang="en-US" altLang="zh-CN" sz="1600" dirty="0"/>
              <a:t>shutdown()</a:t>
            </a:r>
            <a:r>
              <a:rPr lang="zh-CN" altLang="en-US" sz="1600" dirty="0"/>
              <a:t>后，已提交的任务会继续处理而不允许再提交新的任务</a:t>
            </a:r>
          </a:p>
          <a:p>
            <a:r>
              <a:rPr lang="en-US" altLang="zh-CN" sz="1600" dirty="0"/>
              <a:t>24         // </a:t>
            </a:r>
            <a:r>
              <a:rPr lang="zh-CN" altLang="en-US" sz="1600" dirty="0"/>
              <a:t>所以 </a:t>
            </a:r>
            <a:r>
              <a:rPr lang="en-US" altLang="zh-CN" sz="1600" dirty="0"/>
              <a:t>fixPool </a:t>
            </a:r>
            <a:r>
              <a:rPr lang="zh-CN" altLang="en-US" sz="1600" dirty="0"/>
              <a:t>不能是静态变量！</a:t>
            </a:r>
          </a:p>
          <a:p>
            <a:r>
              <a:rPr lang="en-US" altLang="zh-CN" sz="1600" dirty="0"/>
              <a:t>25         fixPool.shutdown();</a:t>
            </a:r>
          </a:p>
          <a:p>
            <a:r>
              <a:rPr lang="en-US" altLang="zh-CN" sz="1600" dirty="0"/>
              <a:t>26     }</a:t>
            </a:r>
          </a:p>
          <a:p>
            <a:r>
              <a:rPr lang="en-US" altLang="zh-CN" sz="1600" dirty="0"/>
              <a:t>27     @Override</a:t>
            </a:r>
          </a:p>
          <a:p>
            <a:r>
              <a:rPr lang="en-US" altLang="zh-CN" sz="1600" dirty="0"/>
              <a:t>28     public void run(){</a:t>
            </a:r>
          </a:p>
          <a:p>
            <a:r>
              <a:rPr lang="en-US" altLang="zh-CN" sz="1600" dirty="0"/>
              <a:t>29         try {</a:t>
            </a:r>
          </a:p>
          <a:p>
            <a:r>
              <a:rPr lang="en-US" altLang="zh-CN" sz="1600" dirty="0"/>
              <a:t>30             latch.await();</a:t>
            </a:r>
          </a:p>
          <a:p>
            <a:r>
              <a:rPr lang="en-US" altLang="zh-CN" sz="1600" dirty="0"/>
              <a:t>31         }catch (Exception ex) {</a:t>
            </a:r>
          </a:p>
          <a:p>
            <a:r>
              <a:rPr lang="en-US" altLang="zh-CN" sz="1600" dirty="0"/>
              <a:t>32             ex.printStackTrace();</a:t>
            </a:r>
          </a:p>
          <a:p>
            <a:r>
              <a:rPr lang="en-US" altLang="zh-CN" sz="1600" dirty="0"/>
              <a:t>33         }</a:t>
            </a:r>
          </a:p>
          <a:p>
            <a:r>
              <a:rPr lang="en-US" altLang="zh-CN" sz="1600" dirty="0"/>
              <a:t>34         //</a:t>
            </a:r>
            <a:r>
              <a:rPr lang="zh-CN" altLang="en-US" sz="1600" dirty="0"/>
              <a:t>两个类一个是不可重入锁，另一个是可重入锁；</a:t>
            </a:r>
          </a:p>
          <a:p>
            <a:r>
              <a:rPr lang="en-US" altLang="zh-CN" sz="1600" dirty="0"/>
              <a:t>35         //</a:t>
            </a:r>
            <a:r>
              <a:rPr lang="zh-CN" altLang="en-US" sz="1600" dirty="0"/>
              <a:t>测试不可重入锁时要把嵌套的</a:t>
            </a:r>
            <a:r>
              <a:rPr lang="en-US" altLang="zh-CN" sz="1600" dirty="0"/>
              <a:t>lock()</a:t>
            </a:r>
            <a:r>
              <a:rPr lang="zh-CN" altLang="en-US" sz="1600" dirty="0"/>
              <a:t>删除。</a:t>
            </a:r>
          </a:p>
          <a:p>
            <a:r>
              <a:rPr lang="en-US" altLang="zh-CN" sz="1600" dirty="0"/>
              <a:t>36         //</a:t>
            </a:r>
            <a:r>
              <a:rPr lang="zh-CN" altLang="en-US" sz="1600" dirty="0"/>
              <a:t>初始化参数指明提供分布式锁服务的地址</a:t>
            </a:r>
          </a:p>
          <a:p>
            <a:r>
              <a:rPr lang="en-US" altLang="zh-CN" sz="1600" dirty="0"/>
              <a:t>37         DistributedReentrantLock alock = </a:t>
            </a:r>
            <a:r>
              <a:rPr lang="en-US" altLang="zh-CN" sz="1600" dirty="0" smtClean="0"/>
              <a:t>new </a:t>
            </a:r>
            <a:r>
              <a:rPr lang="en-US" altLang="zh-CN" sz="1600" dirty="0"/>
              <a:t>DistributedReentrantLock("http://localhost:8080/jersey/lock");</a:t>
            </a:r>
          </a:p>
          <a:p>
            <a:r>
              <a:rPr lang="en-US" altLang="zh-CN" sz="1600" dirty="0"/>
              <a:t>38         alock.lock();</a:t>
            </a:r>
          </a:p>
          <a:p>
            <a:r>
              <a:rPr lang="en-US" altLang="zh-CN" sz="1600" dirty="0"/>
              <a:t>39         number = number + 1;</a:t>
            </a:r>
          </a:p>
          <a:p>
            <a:r>
              <a:rPr lang="en-US" altLang="zh-CN" sz="1600" dirty="0"/>
              <a:t>40         alock.lock(); //</a:t>
            </a:r>
            <a:r>
              <a:rPr lang="zh-CN" altLang="en-US" sz="1600" dirty="0"/>
              <a:t>测试锁的可重入性</a:t>
            </a:r>
          </a:p>
          <a:p>
            <a:r>
              <a:rPr lang="en-US" altLang="zh-CN" sz="1600" dirty="0"/>
              <a:t>41         System.out.println("</a:t>
            </a:r>
            <a:r>
              <a:rPr lang="zh-CN" altLang="en-US" sz="1600" dirty="0"/>
              <a:t>目前的数值是</a:t>
            </a:r>
            <a:r>
              <a:rPr lang="en-US" altLang="zh-CN" sz="1600" dirty="0"/>
              <a:t>:");</a:t>
            </a:r>
          </a:p>
          <a:p>
            <a:r>
              <a:rPr lang="en-US" altLang="zh-CN" sz="1600" dirty="0"/>
              <a:t>42         System.out.println(number);</a:t>
            </a:r>
          </a:p>
          <a:p>
            <a:r>
              <a:rPr lang="en-US" altLang="zh-CN" sz="1600" dirty="0"/>
              <a:t>43         alock.unlock();</a:t>
            </a:r>
          </a:p>
          <a:p>
            <a:r>
              <a:rPr lang="en-US" altLang="zh-CN" sz="1600" dirty="0"/>
              <a:t>44         alock.unlock();</a:t>
            </a:r>
          </a:p>
          <a:p>
            <a:r>
              <a:rPr lang="en-US" altLang="zh-CN" sz="1600" dirty="0"/>
              <a:t>45     }</a:t>
            </a:r>
          </a:p>
          <a:p>
            <a:r>
              <a:rPr lang="en-US" altLang="zh-CN" sz="1600" dirty="0"/>
              <a:t>46 </a:t>
            </a:r>
            <a:r>
              <a:rPr lang="en-US" altLang="zh-CN" sz="1600" dirty="0" smtClean="0"/>
              <a:t>}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436738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"/>
            <a:ext cx="1832937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4402445"/>
              </p:ext>
            </p:extLst>
          </p:nvPr>
        </p:nvGraphicFramePr>
        <p:xfrm>
          <a:off x="1380562" y="-1"/>
          <a:ext cx="9144001" cy="6858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演示文稿" r:id="rId3" imgW="4796164" imgH="3595080" progId="PowerPoint.Show.12">
                  <p:embed/>
                </p:oleObj>
              </mc:Choice>
              <mc:Fallback>
                <p:oleObj name="演示文稿" r:id="rId3" imgW="4796164" imgH="3595080" progId="PowerPoint.Show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562" y="-1"/>
                        <a:ext cx="9144001" cy="68580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6345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98477" y="3121269"/>
            <a:ext cx="853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End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1028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订阅</a:t>
            </a:r>
            <a:r>
              <a:rPr lang="en-US" altLang="zh-CN" dirty="0"/>
              <a:t>-</a:t>
            </a:r>
            <a:r>
              <a:rPr lang="zh-CN" altLang="en-US" dirty="0"/>
              <a:t>发布功能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30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订阅</a:t>
            </a:r>
            <a:r>
              <a:rPr lang="en-US" altLang="zh-CN" dirty="0"/>
              <a:t>-</a:t>
            </a:r>
            <a:r>
              <a:rPr lang="zh-CN" altLang="en-US" dirty="0"/>
              <a:t>发布功能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服</a:t>
            </a:r>
            <a:r>
              <a:rPr lang="zh-CN" altLang="en-US" dirty="0"/>
              <a:t>务端代</a:t>
            </a:r>
            <a:r>
              <a:rPr lang="zh-CN" altLang="en-US" dirty="0" smtClean="0"/>
              <a:t>码</a:t>
            </a:r>
            <a:endParaRPr lang="en-US" altLang="zh-CN" dirty="0"/>
          </a:p>
          <a:p>
            <a:r>
              <a:rPr lang="zh-CN" altLang="en-US" dirty="0" smtClean="0"/>
              <a:t>客</a:t>
            </a:r>
            <a:r>
              <a:rPr lang="zh-CN" altLang="en-US" dirty="0"/>
              <a:t>户端代</a:t>
            </a:r>
            <a:r>
              <a:rPr lang="zh-CN" altLang="en-US" dirty="0" smtClean="0"/>
              <a:t>码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295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8955" y="1784838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 dirty="0"/>
              <a:t>1  &lt;dependencies&gt;</a:t>
            </a:r>
          </a:p>
          <a:p>
            <a:r>
              <a:rPr lang="zh-CN" altLang="en-US" sz="1400" dirty="0"/>
              <a:t>2  	&lt;!--Spring的自动配置功能--&gt;</a:t>
            </a:r>
          </a:p>
          <a:p>
            <a:r>
              <a:rPr lang="zh-CN" altLang="en-US" sz="1400" dirty="0"/>
              <a:t>3  	&lt;dependency&gt;</a:t>
            </a:r>
          </a:p>
          <a:p>
            <a:r>
              <a:rPr lang="zh-CN" altLang="en-US" sz="1400" dirty="0"/>
              <a:t>4  		&lt;groupId&gt;org.springframework.boot&lt;/groupId&gt;</a:t>
            </a:r>
          </a:p>
          <a:p>
            <a:r>
              <a:rPr lang="zh-CN" altLang="en-US" sz="1400" dirty="0"/>
              <a:t>5  		&lt;artifactId&gt;spring-boot-autoconfigure&lt;/artifactId&gt;</a:t>
            </a:r>
          </a:p>
          <a:p>
            <a:r>
              <a:rPr lang="zh-CN" altLang="en-US" sz="1400" dirty="0"/>
              <a:t>6  		&lt;version&gt;2.2.6.RELEASE&lt;/version&gt;</a:t>
            </a:r>
          </a:p>
          <a:p>
            <a:r>
              <a:rPr lang="zh-CN" altLang="en-US" sz="1400" dirty="0"/>
              <a:t>7  	&lt;/dependency&gt;</a:t>
            </a:r>
          </a:p>
          <a:p>
            <a:r>
              <a:rPr lang="zh-CN" altLang="en-US" sz="1400" dirty="0"/>
              <a:t>8  	&lt;!--提供Jersey框架，内置Tomat--&gt;</a:t>
            </a:r>
          </a:p>
          <a:p>
            <a:r>
              <a:rPr lang="zh-CN" altLang="en-US" sz="1400" dirty="0"/>
              <a:t>9  	&lt;dependency&gt;</a:t>
            </a:r>
          </a:p>
          <a:p>
            <a:r>
              <a:rPr lang="zh-CN" altLang="en-US" sz="1400" dirty="0"/>
              <a:t>10 		&lt;groupId&gt;org.springframework.boot&lt;/groupId&gt;</a:t>
            </a:r>
          </a:p>
          <a:p>
            <a:r>
              <a:rPr lang="zh-CN" altLang="en-US" sz="1400" dirty="0"/>
              <a:t>11 		&lt;artifactId&gt;spring-boot-starter-jersey&lt;/artifactId&gt;</a:t>
            </a:r>
          </a:p>
          <a:p>
            <a:r>
              <a:rPr lang="zh-CN" altLang="en-US" sz="1400" dirty="0"/>
              <a:t>12 		&lt;version&gt;2.2.6.RELEASE&lt;/version&gt;</a:t>
            </a:r>
          </a:p>
          <a:p>
            <a:r>
              <a:rPr lang="zh-CN" altLang="en-US" sz="1400" dirty="0"/>
              <a:t>13 	&lt;/dependency&gt;</a:t>
            </a:r>
          </a:p>
          <a:p>
            <a:r>
              <a:rPr lang="zh-CN" altLang="en-US" sz="1400" dirty="0"/>
              <a:t>14 	&lt;dependency&gt;</a:t>
            </a:r>
          </a:p>
          <a:p>
            <a:r>
              <a:rPr lang="zh-CN" altLang="en-US" sz="1400" dirty="0"/>
              <a:t>15 		&lt;groupId&gt;org.projectlombok&lt;/groupId&gt;</a:t>
            </a:r>
          </a:p>
          <a:p>
            <a:r>
              <a:rPr lang="zh-CN" altLang="en-US" sz="1400" dirty="0"/>
              <a:t>16 		&lt;artifactId&gt;lombok&lt;/artifactId&gt;</a:t>
            </a:r>
          </a:p>
          <a:p>
            <a:r>
              <a:rPr lang="zh-CN" altLang="en-US" sz="1400" dirty="0"/>
              <a:t>17 		&lt;version&gt;1.18.12&lt;/version&gt;</a:t>
            </a:r>
          </a:p>
          <a:p>
            <a:r>
              <a:rPr lang="zh-CN" altLang="en-US" sz="1400" dirty="0"/>
              <a:t>18 	&lt;/dependency</a:t>
            </a:r>
            <a:r>
              <a:rPr lang="zh-CN" altLang="en-US" sz="1400" dirty="0" smtClean="0"/>
              <a:t>&gt;</a:t>
            </a:r>
            <a:endParaRPr lang="zh-CN" altLang="en-US" sz="1400" dirty="0"/>
          </a:p>
        </p:txBody>
      </p:sp>
      <p:sp>
        <p:nvSpPr>
          <p:cNvPr id="5" name="文本框 4"/>
          <p:cNvSpPr txBox="1"/>
          <p:nvPr/>
        </p:nvSpPr>
        <p:spPr>
          <a:xfrm>
            <a:off x="6330463" y="1784838"/>
            <a:ext cx="576311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19 	&lt;!--下面两个依赖用来支持 XML 数据格式 --&gt;</a:t>
            </a:r>
          </a:p>
          <a:p>
            <a:r>
              <a:rPr lang="zh-CN" altLang="en-US" sz="1400" dirty="0"/>
              <a:t>20 	&lt;dependency&gt;</a:t>
            </a:r>
          </a:p>
          <a:p>
            <a:r>
              <a:rPr lang="zh-CN" altLang="en-US" sz="1400" dirty="0"/>
              <a:t>21 		&lt;groupId&gt;org.glassfish.jersey.media&lt;/groupId&gt;</a:t>
            </a:r>
          </a:p>
          <a:p>
            <a:r>
              <a:rPr lang="zh-CN" altLang="en-US" sz="1400" dirty="0"/>
              <a:t>22 		&lt;artifactId&gt;jersey-media-moxy&lt;/artifactId&gt;</a:t>
            </a:r>
          </a:p>
          <a:p>
            <a:r>
              <a:rPr lang="zh-CN" altLang="en-US" sz="1400" dirty="0"/>
              <a:t>23 		&lt;version&gt;2.30.1&lt;/version&gt;</a:t>
            </a:r>
          </a:p>
          <a:p>
            <a:r>
              <a:rPr lang="zh-CN" altLang="en-US" sz="1400" dirty="0"/>
              <a:t>24 	&lt;/dependency&gt;</a:t>
            </a:r>
          </a:p>
          <a:p>
            <a:r>
              <a:rPr lang="zh-CN" altLang="en-US" sz="1400" dirty="0"/>
              <a:t>25 	&lt;dependency&gt;</a:t>
            </a:r>
          </a:p>
          <a:p>
            <a:r>
              <a:rPr lang="zh-CN" altLang="en-US" sz="1400" dirty="0"/>
              <a:t>26 		&lt;groupId&gt;org.glassfish.jersey.media&lt;/groupId&gt;</a:t>
            </a:r>
          </a:p>
          <a:p>
            <a:r>
              <a:rPr lang="zh-CN" altLang="en-US" sz="1400" dirty="0"/>
              <a:t>27 		&lt;artifactId&gt;jersey-media-jaxb&lt;/artifactId&gt;</a:t>
            </a:r>
          </a:p>
          <a:p>
            <a:r>
              <a:rPr lang="zh-CN" altLang="en-US" sz="1400" dirty="0"/>
              <a:t>28 		&lt;version&gt;2.30.1&lt;/version&gt;</a:t>
            </a:r>
          </a:p>
          <a:p>
            <a:r>
              <a:rPr lang="zh-CN" altLang="en-US" sz="1400" dirty="0"/>
              <a:t>29 	&lt;/dependency&gt;</a:t>
            </a:r>
          </a:p>
          <a:p>
            <a:r>
              <a:rPr lang="zh-CN" altLang="en-US" sz="1400" dirty="0"/>
              <a:t>30 	&lt;!-- SSE，支持订阅发布及广播 --&gt;</a:t>
            </a:r>
          </a:p>
          <a:p>
            <a:r>
              <a:rPr lang="zh-CN" altLang="en-US" sz="1400" dirty="0"/>
              <a:t>31 	&lt;dependency&gt;</a:t>
            </a:r>
          </a:p>
          <a:p>
            <a:r>
              <a:rPr lang="zh-CN" altLang="en-US" sz="1400" dirty="0"/>
              <a:t>32 		&lt;groupId&gt;org.glassfish.jersey.media&lt;/groupId&gt;</a:t>
            </a:r>
          </a:p>
          <a:p>
            <a:r>
              <a:rPr lang="zh-CN" altLang="en-US" sz="1400" dirty="0"/>
              <a:t>33 		&lt;artifactId&gt;jersey-media-sse&lt;/artifactId&gt;</a:t>
            </a:r>
          </a:p>
          <a:p>
            <a:r>
              <a:rPr lang="zh-CN" altLang="en-US" sz="1400" dirty="0"/>
              <a:t>34 		&lt;version&gt;2.30.1&lt;/version&gt;</a:t>
            </a:r>
          </a:p>
          <a:p>
            <a:r>
              <a:rPr lang="zh-CN" altLang="en-US" sz="1400" dirty="0"/>
              <a:t>35 	&lt;/dependency&gt;</a:t>
            </a:r>
          </a:p>
          <a:p>
            <a:r>
              <a:rPr lang="zh-CN" altLang="en-US" sz="1400" dirty="0"/>
              <a:t>36 &lt;/dependencies</a:t>
            </a:r>
            <a:r>
              <a:rPr lang="zh-CN" altLang="en-US" sz="1400" dirty="0" smtClean="0"/>
              <a:t>&gt;</a:t>
            </a:r>
            <a:endParaRPr lang="zh-CN" altLang="en-US" sz="1400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服务端依赖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358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31376" y="1973640"/>
            <a:ext cx="699281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1  </a:t>
            </a:r>
            <a:r>
              <a:rPr lang="zh-CN" altLang="en-US" dirty="0"/>
              <a:t>@Component</a:t>
            </a:r>
          </a:p>
          <a:p>
            <a:r>
              <a:rPr lang="zh-CN" altLang="en-US" dirty="0"/>
              <a:t>2  @ApplicationPath("/jersey")</a:t>
            </a:r>
          </a:p>
          <a:p>
            <a:r>
              <a:rPr lang="zh-CN" altLang="en-US" dirty="0"/>
              <a:t>3  public class JerseyConfig extends ResourceConfig {</a:t>
            </a:r>
          </a:p>
          <a:p>
            <a:r>
              <a:rPr lang="zh-CN" altLang="en-US" dirty="0"/>
              <a:t>4      public JerseyConfig(){</a:t>
            </a:r>
          </a:p>
          <a:p>
            <a:r>
              <a:rPr lang="zh-CN" altLang="en-US" dirty="0"/>
              <a:t>5          register(SseSubPubResource.class);</a:t>
            </a:r>
          </a:p>
          <a:p>
            <a:r>
              <a:rPr lang="zh-CN" altLang="en-US" dirty="0"/>
              <a:t>6          register(SseBroadcastResource.class);</a:t>
            </a:r>
          </a:p>
          <a:p>
            <a:r>
              <a:rPr lang="zh-CN" altLang="en-US" dirty="0"/>
              <a:t>7          register(MoxyXmlFeature.class);</a:t>
            </a:r>
          </a:p>
          <a:p>
            <a:r>
              <a:rPr lang="zh-CN" altLang="en-US" dirty="0"/>
              <a:t>8          register(JacksonFeature.class);</a:t>
            </a:r>
          </a:p>
          <a:p>
            <a:r>
              <a:rPr lang="zh-CN" altLang="en-US" dirty="0"/>
              <a:t>9          register(SseFeature.class);</a:t>
            </a:r>
          </a:p>
          <a:p>
            <a:r>
              <a:rPr lang="zh-CN" altLang="en-US" dirty="0"/>
              <a:t>10     }</a:t>
            </a:r>
          </a:p>
          <a:p>
            <a:r>
              <a:rPr lang="zh-CN" altLang="en-US" dirty="0"/>
              <a:t>11 }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资源注册类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024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8908" y="1846385"/>
            <a:ext cx="1117502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1  @Component</a:t>
            </a:r>
          </a:p>
          <a:p>
            <a:r>
              <a:rPr lang="zh-CN" altLang="en-US" dirty="0"/>
              <a:t>2  @Path("chat")</a:t>
            </a:r>
          </a:p>
          <a:p>
            <a:r>
              <a:rPr lang="zh-CN" altLang="en-US" dirty="0"/>
              <a:t>3  public class SseSubPubResource  {</a:t>
            </a:r>
          </a:p>
          <a:p>
            <a:r>
              <a:rPr lang="zh-CN" altLang="en-US" dirty="0"/>
              <a:t>4      private ConcurrentHashMap&lt;String, List&lt;EventOutput&gt;&gt; outputMap = </a:t>
            </a:r>
            <a:r>
              <a:rPr lang="zh-CN" altLang="en-US" dirty="0" smtClean="0"/>
              <a:t>n</a:t>
            </a:r>
            <a:r>
              <a:rPr lang="zh-CN" altLang="en-US" dirty="0"/>
              <a:t>ew ConcurrentHashMap&lt;&gt;();</a:t>
            </a:r>
          </a:p>
          <a:p>
            <a:r>
              <a:rPr lang="zh-CN" altLang="en-US" dirty="0"/>
              <a:t>5      @GET</a:t>
            </a:r>
          </a:p>
          <a:p>
            <a:r>
              <a:rPr lang="zh-CN" altLang="en-US" dirty="0"/>
              <a:t>6      @Produces(SseFeature.SERVER_SENT_EVENTS)</a:t>
            </a:r>
          </a:p>
          <a:p>
            <a:r>
              <a:rPr lang="zh-CN" altLang="en-US" dirty="0"/>
              <a:t>7      @Path("{topic}")</a:t>
            </a:r>
          </a:p>
          <a:p>
            <a:r>
              <a:rPr lang="zh-CN" altLang="en-US" dirty="0"/>
              <a:t>8      public EventOutput register(@PathParam("topic") String topic){</a:t>
            </a:r>
          </a:p>
          <a:p>
            <a:r>
              <a:rPr lang="zh-CN" altLang="en-US" dirty="0"/>
              <a:t>9          System.out.println("主题" + topic + "被注册...");</a:t>
            </a:r>
          </a:p>
          <a:p>
            <a:r>
              <a:rPr lang="zh-CN" altLang="en-US" dirty="0"/>
              <a:t>10         EventOutput output = new EventOutput();</a:t>
            </a:r>
          </a:p>
          <a:p>
            <a:r>
              <a:rPr lang="zh-CN" altLang="en-US" dirty="0"/>
              <a:t>11         if (!outputMap.containsKey(topic)){</a:t>
            </a:r>
          </a:p>
          <a:p>
            <a:r>
              <a:rPr lang="zh-CN" altLang="en-US" dirty="0"/>
              <a:t>12             outputMap.put(topic,new ArrayList&lt;&gt;(Arrays.asList(output)));</a:t>
            </a:r>
          </a:p>
          <a:p>
            <a:r>
              <a:rPr lang="zh-CN" altLang="en-US" dirty="0"/>
              <a:t>13             return output;</a:t>
            </a:r>
          </a:p>
          <a:p>
            <a:r>
              <a:rPr lang="zh-CN" altLang="en-US" dirty="0"/>
              <a:t>14         }</a:t>
            </a:r>
          </a:p>
          <a:p>
            <a:r>
              <a:rPr lang="zh-CN" altLang="en-US" dirty="0"/>
              <a:t>15         outputMap.get(topic).add(output);</a:t>
            </a:r>
          </a:p>
          <a:p>
            <a:r>
              <a:rPr lang="zh-CN" altLang="en-US" dirty="0"/>
              <a:t>16         return output;</a:t>
            </a:r>
          </a:p>
          <a:p>
            <a:r>
              <a:rPr lang="zh-CN" altLang="en-US" dirty="0"/>
              <a:t>17     </a:t>
            </a:r>
            <a:r>
              <a:rPr lang="zh-CN" altLang="en-US" dirty="0" smtClean="0"/>
              <a:t>}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资源类</a:t>
            </a:r>
            <a:r>
              <a:rPr lang="en-US" altLang="zh-CN" dirty="0"/>
              <a:t>SseSubPubResource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607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7764</Words>
  <Application>Microsoft Office PowerPoint</Application>
  <PresentationFormat>宽屏</PresentationFormat>
  <Paragraphs>702</Paragraphs>
  <Slides>40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46" baseType="lpstr">
      <vt:lpstr>等线</vt:lpstr>
      <vt:lpstr>等线 Light</vt:lpstr>
      <vt:lpstr>Arial</vt:lpstr>
      <vt:lpstr>Office 主题​​</vt:lpstr>
      <vt:lpstr>演示文稿</vt:lpstr>
      <vt:lpstr>Microsoft PowerPoint 演示文稿</vt:lpstr>
      <vt:lpstr>第六章 SSE</vt:lpstr>
      <vt:lpstr>提纲</vt:lpstr>
      <vt:lpstr>SSE概述</vt:lpstr>
      <vt:lpstr>PowerPoint 演示文稿</vt:lpstr>
      <vt:lpstr>订阅-发布功能</vt:lpstr>
      <vt:lpstr>订阅-发布功能</vt:lpstr>
      <vt:lpstr>服务端依赖</vt:lpstr>
      <vt:lpstr>资源注册类</vt:lpstr>
      <vt:lpstr>资源类SseSubPubResource</vt:lpstr>
      <vt:lpstr>PowerPoint 演示文稿</vt:lpstr>
      <vt:lpstr>资源类SseBroadcastResource</vt:lpstr>
      <vt:lpstr>PowerPoint 演示文稿</vt:lpstr>
      <vt:lpstr>服务端启动类</vt:lpstr>
      <vt:lpstr>客户端依赖</vt:lpstr>
      <vt:lpstr>客户端启动类</vt:lpstr>
      <vt:lpstr>PowerPoint 演示文稿</vt:lpstr>
      <vt:lpstr>PowerPoint 演示文稿</vt:lpstr>
      <vt:lpstr>PowerPoint 演示文稿</vt:lpstr>
      <vt:lpstr>运行结果(部分)</vt:lpstr>
      <vt:lpstr>实现分布式锁</vt:lpstr>
      <vt:lpstr>实现分布式锁</vt:lpstr>
      <vt:lpstr>PowerPoint 演示文稿</vt:lpstr>
      <vt:lpstr>PowerPoint 演示文稿</vt:lpstr>
      <vt:lpstr>锁服务端依赖</vt:lpstr>
      <vt:lpstr>资源注册类</vt:lpstr>
      <vt:lpstr>资源类LockResource</vt:lpstr>
      <vt:lpstr>PowerPoint 演示文稿</vt:lpstr>
      <vt:lpstr>PowerPoint 演示文稿</vt:lpstr>
      <vt:lpstr>锁服务端启动类</vt:lpstr>
      <vt:lpstr>锁客户端依赖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F.D.U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river</dc:creator>
  <cp:lastModifiedBy>river</cp:lastModifiedBy>
  <cp:revision>40</cp:revision>
  <dcterms:created xsi:type="dcterms:W3CDTF">2020-09-17T23:42:42Z</dcterms:created>
  <dcterms:modified xsi:type="dcterms:W3CDTF">2020-10-03T02:24:17Z</dcterms:modified>
</cp:coreProperties>
</file>