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60" r:id="rId5"/>
    <p:sldId id="271" r:id="rId6"/>
    <p:sldId id="276" r:id="rId7"/>
    <p:sldId id="272" r:id="rId8"/>
    <p:sldId id="277" r:id="rId9"/>
    <p:sldId id="273" r:id="rId10"/>
    <p:sldId id="290" r:id="rId11"/>
    <p:sldId id="274" r:id="rId12"/>
    <p:sldId id="275" r:id="rId13"/>
    <p:sldId id="262" r:id="rId14"/>
    <p:sldId id="264" r:id="rId15"/>
    <p:sldId id="265" r:id="rId16"/>
    <p:sldId id="266" r:id="rId17"/>
    <p:sldId id="278" r:id="rId18"/>
    <p:sldId id="279" r:id="rId19"/>
    <p:sldId id="280" r:id="rId20"/>
    <p:sldId id="267" r:id="rId21"/>
    <p:sldId id="268" r:id="rId22"/>
    <p:sldId id="281" r:id="rId23"/>
    <p:sldId id="282" r:id="rId24"/>
    <p:sldId id="283" r:id="rId25"/>
    <p:sldId id="269" r:id="rId26"/>
    <p:sldId id="270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94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84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8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5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7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0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9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8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99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1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E91E-733D-4FF3-AC4F-92A297CB84B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6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 </a:t>
            </a:r>
            <a:r>
              <a:rPr lang="en-US" altLang="zh-CN" dirty="0" smtClean="0"/>
              <a:t>BIO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cxiao@fudan.edu.cn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0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23292" y="1477107"/>
            <a:ext cx="1784839" cy="32707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</a:t>
            </a:r>
            <a:r>
              <a:rPr lang="zh-CN" altLang="en-US" dirty="0" smtClean="0">
                <a:solidFill>
                  <a:schemeClr val="tx1"/>
                </a:solidFill>
              </a:rPr>
              <a:t>送方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write(10</a:t>
            </a:r>
            <a:r>
              <a:rPr lang="zh-CN" altLang="en-US" dirty="0" smtClean="0">
                <a:solidFill>
                  <a:schemeClr val="tx1"/>
                </a:solidFill>
              </a:rPr>
              <a:t>个字节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69923" y="1477107"/>
            <a:ext cx="1784839" cy="32707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接收方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可</a:t>
            </a:r>
            <a:r>
              <a:rPr lang="zh-CN" altLang="en-US" dirty="0" smtClean="0">
                <a:solidFill>
                  <a:schemeClr val="tx1"/>
                </a:solidFill>
              </a:rPr>
              <a:t>能要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en-US" altLang="zh-CN" dirty="0" smtClean="0">
                <a:solidFill>
                  <a:schemeClr val="tx1"/>
                </a:solidFill>
              </a:rPr>
              <a:t>read()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才能接收完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508131" y="2303584"/>
            <a:ext cx="4961792" cy="1987061"/>
          </a:xfrm>
          <a:prstGeom prst="rightArrow">
            <a:avLst>
              <a:gd name="adj1" fmla="val 87168"/>
              <a:gd name="adj2" fmla="val 1814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09243" y="3147645"/>
            <a:ext cx="316523" cy="27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5766" y="3147645"/>
            <a:ext cx="316523" cy="27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42289" y="3147645"/>
            <a:ext cx="316523" cy="27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94082" y="3147645"/>
            <a:ext cx="316523" cy="27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10605" y="3147645"/>
            <a:ext cx="316523" cy="27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27128" y="3147645"/>
            <a:ext cx="316523" cy="27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43651" y="3147645"/>
            <a:ext cx="316523" cy="27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362092" y="3147645"/>
            <a:ext cx="316523" cy="27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678615" y="3147645"/>
            <a:ext cx="316523" cy="27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995138" y="3147645"/>
            <a:ext cx="316523" cy="27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48754" y="5438041"/>
            <a:ext cx="316523" cy="27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960685" y="5389656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       表示一个字节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45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"/>
            <a:ext cx="192528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936361"/>
              </p:ext>
            </p:extLst>
          </p:nvPr>
        </p:nvGraphicFramePr>
        <p:xfrm>
          <a:off x="0" y="0"/>
          <a:ext cx="909859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98590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314330" y="77096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网络传输的不连续</a:t>
            </a:r>
            <a:r>
              <a:rPr lang="zh-CN" altLang="zh-CN" dirty="0" smtClean="0"/>
              <a:t>性</a:t>
            </a:r>
            <a:endParaRPr lang="en-US" altLang="zh-CN" dirty="0" smtClean="0"/>
          </a:p>
          <a:p>
            <a:r>
              <a:rPr lang="zh-CN" altLang="zh-CN" dirty="0" smtClean="0"/>
              <a:t>及</a:t>
            </a:r>
            <a:r>
              <a:rPr lang="zh-CN" altLang="zh-CN" dirty="0"/>
              <a:t>不可预测性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5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5992" y="518746"/>
            <a:ext cx="1065387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  private static void </a:t>
            </a:r>
            <a:r>
              <a:rPr lang="en-US" altLang="zh-CN" sz="2400" b="1" dirty="0">
                <a:solidFill>
                  <a:srgbClr val="0000FF"/>
                </a:solidFill>
              </a:rPr>
              <a:t>readFully</a:t>
            </a:r>
            <a:r>
              <a:rPr lang="en-US" altLang="zh-CN" sz="2400" dirty="0"/>
              <a:t>(Socket socket, byte[ ] bytes) throws Exception{</a:t>
            </a:r>
          </a:p>
          <a:p>
            <a:r>
              <a:rPr lang="en-US" altLang="zh-CN" sz="2400" dirty="0"/>
              <a:t>2  	InputStream ins = socket.getInputStream();</a:t>
            </a:r>
          </a:p>
          <a:p>
            <a:r>
              <a:rPr lang="en-US" altLang="zh-CN" sz="2400" dirty="0"/>
              <a:t>3  	int bytesToRead = bytes.length;</a:t>
            </a:r>
          </a:p>
          <a:p>
            <a:r>
              <a:rPr lang="en-US" altLang="zh-CN" sz="2400" dirty="0"/>
              <a:t>4  	int readCount = 0;</a:t>
            </a:r>
          </a:p>
          <a:p>
            <a:r>
              <a:rPr lang="en-US" altLang="zh-CN" sz="2400" dirty="0"/>
              <a:t>5  	while (readCount &lt; bytesToRead) {</a:t>
            </a:r>
          </a:p>
          <a:p>
            <a:r>
              <a:rPr lang="en-US" altLang="zh-CN" sz="2400" dirty="0"/>
              <a:t>6  		int result = ins.read(bytes, readCount, bytesToRead - readCount);</a:t>
            </a:r>
          </a:p>
          <a:p>
            <a:r>
              <a:rPr lang="en-US" altLang="zh-CN" sz="2400" dirty="0"/>
              <a:t>7  		// Stream</a:t>
            </a:r>
            <a:r>
              <a:rPr lang="zh-CN" altLang="en-US" sz="2400" dirty="0"/>
              <a:t>意外结束</a:t>
            </a:r>
          </a:p>
          <a:p>
            <a:r>
              <a:rPr lang="en-US" altLang="zh-CN" sz="2400" dirty="0"/>
              <a:t>8  		if (result == -1) {</a:t>
            </a:r>
          </a:p>
          <a:p>
            <a:r>
              <a:rPr lang="en-US" altLang="zh-CN" sz="2400" dirty="0"/>
              <a:t>9  			throw new Exception("</a:t>
            </a:r>
            <a:r>
              <a:rPr lang="zh-CN" altLang="en-US" sz="2400" dirty="0"/>
              <a:t>异常：</a:t>
            </a:r>
            <a:r>
              <a:rPr lang="en-US" altLang="zh-CN" sz="2400" dirty="0"/>
              <a:t>InputStream</a:t>
            </a:r>
            <a:r>
              <a:rPr lang="zh-CN" altLang="en-US" sz="2400" dirty="0"/>
              <a:t>意外结束</a:t>
            </a:r>
            <a:r>
              <a:rPr lang="en-US" altLang="zh-CN" sz="2400" dirty="0"/>
              <a:t>!");</a:t>
            </a:r>
          </a:p>
          <a:p>
            <a:r>
              <a:rPr lang="en-US" altLang="zh-CN" sz="2400" dirty="0"/>
              <a:t>10 		}</a:t>
            </a:r>
          </a:p>
          <a:p>
            <a:r>
              <a:rPr lang="en-US" altLang="zh-CN" sz="2400" dirty="0"/>
              <a:t>11 		readCount += result;</a:t>
            </a:r>
          </a:p>
          <a:p>
            <a:r>
              <a:rPr lang="en-US" altLang="zh-CN" sz="2400" dirty="0"/>
              <a:t>12 	}</a:t>
            </a:r>
          </a:p>
          <a:p>
            <a:r>
              <a:rPr lang="en-US" altLang="zh-CN" sz="2400" dirty="0"/>
              <a:t>13 </a:t>
            </a:r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2831122" y="576775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确保把用于接收信息的预留空间填满！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00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619526" y="2365164"/>
            <a:ext cx="543129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 private static byte[ ] </a:t>
            </a:r>
            <a:r>
              <a:rPr lang="en-US" altLang="zh-CN" sz="1600" b="1" dirty="0"/>
              <a:t>recv</a:t>
            </a:r>
            <a:r>
              <a:rPr lang="en-US" altLang="zh-CN" sz="1600" dirty="0"/>
              <a:t>(Socket socket) throws Exception{</a:t>
            </a:r>
          </a:p>
          <a:p>
            <a:r>
              <a:rPr lang="en-US" altLang="zh-CN" sz="1600" dirty="0"/>
              <a:t>2 	byte[ ] countBytes = new byte[4];</a:t>
            </a:r>
          </a:p>
          <a:p>
            <a:r>
              <a:rPr lang="en-US" altLang="zh-CN" sz="1600" dirty="0"/>
              <a:t>3 	</a:t>
            </a:r>
            <a:r>
              <a:rPr lang="en-US" altLang="zh-CN" sz="1600" b="1" dirty="0">
                <a:solidFill>
                  <a:srgbClr val="0000FF"/>
                </a:solidFill>
              </a:rPr>
              <a:t>readFully(socket, countBytes);</a:t>
            </a:r>
          </a:p>
          <a:p>
            <a:r>
              <a:rPr lang="en-US" altLang="zh-CN" sz="1600" dirty="0"/>
              <a:t>4 	int count = Utils.byteArrayToInt(countBytes);</a:t>
            </a:r>
          </a:p>
          <a:p>
            <a:r>
              <a:rPr lang="en-US" altLang="zh-CN" sz="1600" dirty="0"/>
              <a:t>5 	byte[ ] dataBytes = new byte[count];</a:t>
            </a:r>
          </a:p>
          <a:p>
            <a:r>
              <a:rPr lang="en-US" altLang="zh-CN" sz="1600" dirty="0"/>
              <a:t>6 	</a:t>
            </a:r>
            <a:r>
              <a:rPr lang="en-US" altLang="zh-CN" sz="1600" b="1" dirty="0">
                <a:solidFill>
                  <a:srgbClr val="C00000"/>
                </a:solidFill>
              </a:rPr>
              <a:t>readFully(socket, dataBytes);</a:t>
            </a:r>
          </a:p>
          <a:p>
            <a:r>
              <a:rPr lang="en-US" altLang="zh-CN" sz="1600" dirty="0"/>
              <a:t>7 	return dataBytes;</a:t>
            </a:r>
          </a:p>
          <a:p>
            <a:r>
              <a:rPr lang="en-US" altLang="zh-CN" sz="1600" dirty="0"/>
              <a:t>8 </a:t>
            </a: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75697" y="1749667"/>
            <a:ext cx="66640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  private static void </a:t>
            </a:r>
            <a:r>
              <a:rPr lang="en-US" altLang="zh-CN" sz="1600" b="1" dirty="0"/>
              <a:t>send</a:t>
            </a:r>
            <a:r>
              <a:rPr lang="en-US" altLang="zh-CN" sz="1600" dirty="0"/>
              <a:t>(Socket socket, byte[ ] obytes) throws Exception{</a:t>
            </a:r>
          </a:p>
          <a:p>
            <a:r>
              <a:rPr lang="en-US" altLang="zh-CN" sz="1600" dirty="0"/>
              <a:t>2  	OutputStream outs = socket.getOutputStream();</a:t>
            </a:r>
          </a:p>
          <a:p>
            <a:r>
              <a:rPr lang="en-US" altLang="zh-CN" sz="1600" dirty="0"/>
              <a:t>3  	int bytesCount = obytes.length;</a:t>
            </a:r>
          </a:p>
          <a:p>
            <a:r>
              <a:rPr lang="en-US" altLang="zh-CN" sz="1600" dirty="0"/>
              <a:t>4  	//</a:t>
            </a:r>
            <a:r>
              <a:rPr lang="zh-CN" altLang="en-US" sz="1600" dirty="0"/>
              <a:t>先发送字节数</a:t>
            </a:r>
          </a:p>
          <a:p>
            <a:r>
              <a:rPr lang="en-US" altLang="zh-CN" sz="1600" dirty="0"/>
              <a:t>5  	byte[ ] cntBytes = Utils.intToByteArray(bytesCount);</a:t>
            </a:r>
          </a:p>
          <a:p>
            <a:r>
              <a:rPr lang="en-US" altLang="zh-CN" sz="1600" dirty="0"/>
              <a:t>6  	</a:t>
            </a:r>
            <a:r>
              <a:rPr lang="en-US" altLang="zh-CN" sz="1600" b="1" dirty="0">
                <a:solidFill>
                  <a:srgbClr val="0000FF"/>
                </a:solidFill>
              </a:rPr>
              <a:t>outs.write(cntBytes, 0, cntBytes.length);</a:t>
            </a:r>
          </a:p>
          <a:p>
            <a:r>
              <a:rPr lang="en-US" altLang="zh-CN" sz="1600" dirty="0"/>
              <a:t>7  	outs.flush();</a:t>
            </a:r>
          </a:p>
          <a:p>
            <a:r>
              <a:rPr lang="en-US" altLang="zh-CN" sz="1600" dirty="0"/>
              <a:t>8  	</a:t>
            </a:r>
            <a:r>
              <a:rPr lang="en-US" altLang="zh-CN" sz="1600" b="1" dirty="0">
                <a:solidFill>
                  <a:srgbClr val="C00000"/>
                </a:solidFill>
              </a:rPr>
              <a:t>outs.write(obytes, 0, obytes.length);</a:t>
            </a:r>
          </a:p>
          <a:p>
            <a:r>
              <a:rPr lang="en-US" altLang="zh-CN" sz="1600" dirty="0"/>
              <a:t>9  	outs.flush();</a:t>
            </a:r>
          </a:p>
          <a:p>
            <a:r>
              <a:rPr lang="en-US" altLang="zh-CN" sz="1600" dirty="0"/>
              <a:t>10 </a:t>
            </a: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1292376" y="4941276"/>
            <a:ext cx="427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字节数</a:t>
            </a:r>
            <a:r>
              <a:rPr lang="zh-CN" altLang="en-US" dirty="0"/>
              <a:t>组</a:t>
            </a:r>
            <a:r>
              <a:rPr lang="en-US" altLang="zh-CN" dirty="0" smtClean="0"/>
              <a:t>obytes</a:t>
            </a:r>
            <a:r>
              <a:rPr lang="zh-CN" altLang="en-US" dirty="0" smtClean="0"/>
              <a:t>用来存放要发送的信息：</a:t>
            </a:r>
            <a:endParaRPr lang="en-US" altLang="zh-CN" dirty="0" smtClean="0"/>
          </a:p>
          <a:p>
            <a:r>
              <a:rPr lang="zh-CN" altLang="en-US" dirty="0" smtClean="0"/>
              <a:t>先发送信息的字节数，固定的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个字节；</a:t>
            </a:r>
            <a:endParaRPr lang="en-US" altLang="zh-CN" dirty="0" smtClean="0"/>
          </a:p>
          <a:p>
            <a:r>
              <a:rPr lang="zh-CN" altLang="en-US" dirty="0" smtClean="0"/>
              <a:t>再发送信息的字节。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要忘记</a:t>
            </a:r>
            <a:r>
              <a:rPr lang="en-US" altLang="zh-CN" dirty="0" smtClean="0"/>
              <a:t>flush()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019099" y="4941276"/>
            <a:ext cx="4461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先</a:t>
            </a:r>
            <a:r>
              <a:rPr lang="zh-CN" altLang="en-US" dirty="0"/>
              <a:t>接收</a:t>
            </a:r>
            <a:r>
              <a:rPr lang="zh-CN" altLang="en-US" dirty="0" smtClean="0"/>
              <a:t>信息的字节数，确保读入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个字节；</a:t>
            </a:r>
            <a:endParaRPr lang="en-US" altLang="zh-CN" dirty="0" smtClean="0"/>
          </a:p>
          <a:p>
            <a:r>
              <a:rPr lang="zh-CN" altLang="en-US" dirty="0" smtClean="0"/>
              <a:t>再接收信息，确保读入所有的信息字节；</a:t>
            </a:r>
            <a:endParaRPr lang="en-US" altLang="zh-CN" dirty="0" smtClean="0"/>
          </a:p>
          <a:p>
            <a:r>
              <a:rPr lang="zh-CN" altLang="en-US" dirty="0"/>
              <a:t>函数</a:t>
            </a:r>
            <a:r>
              <a:rPr lang="zh-CN" altLang="en-US" dirty="0" smtClean="0"/>
              <a:t>返回信息字节数组。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recv() </a:t>
            </a:r>
            <a:r>
              <a:rPr lang="zh-CN" altLang="en-US" dirty="0"/>
              <a:t>与 </a:t>
            </a:r>
            <a:r>
              <a:rPr lang="en-US" altLang="zh-CN" dirty="0"/>
              <a:t>send(.)</a:t>
            </a:r>
            <a:r>
              <a:rPr lang="zh-CN" altLang="en-US" dirty="0"/>
              <a:t>对</a:t>
            </a:r>
            <a:r>
              <a:rPr lang="zh-CN" altLang="en-US" dirty="0" smtClean="0"/>
              <a:t>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整数与字节数组的相互转换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5654" y="2308176"/>
            <a:ext cx="49375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 public static byte[ ] intToByteArray(int a) {</a:t>
            </a:r>
          </a:p>
          <a:p>
            <a:r>
              <a:rPr lang="en-US" altLang="zh-CN" sz="2000" dirty="0"/>
              <a:t>2 	return new byte[ ] {</a:t>
            </a:r>
          </a:p>
          <a:p>
            <a:r>
              <a:rPr lang="en-US" altLang="zh-CN" sz="2000" dirty="0"/>
              <a:t>3 		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byte) ((a &gt;&gt; 24) &amp; 0xFF),</a:t>
            </a:r>
          </a:p>
          <a:p>
            <a:r>
              <a:rPr lang="en-US" altLang="zh-CN" sz="2000" dirty="0"/>
              <a:t>4 		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byte) ((a &gt;&gt; 16) &amp; 0xFF),</a:t>
            </a:r>
          </a:p>
          <a:p>
            <a:r>
              <a:rPr lang="en-US" altLang="zh-CN" sz="2000" dirty="0"/>
              <a:t>5 		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byte) ((a &gt;&gt; 8) &amp; 0xFF),</a:t>
            </a:r>
          </a:p>
          <a:p>
            <a:r>
              <a:rPr lang="en-US" altLang="zh-CN" sz="2000" dirty="0"/>
              <a:t>6 		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byte) (a &amp; 0xFF)</a:t>
            </a:r>
          </a:p>
          <a:p>
            <a:r>
              <a:rPr lang="en-US" altLang="zh-CN" sz="2000" dirty="0"/>
              <a:t>7 	};</a:t>
            </a:r>
          </a:p>
          <a:p>
            <a:r>
              <a:rPr lang="en-US" altLang="zh-CN" sz="2000" dirty="0"/>
              <a:t>8 </a:t>
            </a: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576646" y="2615952"/>
            <a:ext cx="49680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 public static int byteArrayToInt(byte[ ] b) {</a:t>
            </a:r>
          </a:p>
          <a:p>
            <a:r>
              <a:rPr lang="en-US" altLang="zh-CN" sz="2000" dirty="0"/>
              <a:t>2 	return b[3] &amp; 0xFF |</a:t>
            </a:r>
          </a:p>
          <a:p>
            <a:r>
              <a:rPr lang="en-US" altLang="zh-CN" sz="2000" dirty="0"/>
              <a:t>3 		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b[2] &amp; 0xFF) &lt;&lt; 8 |</a:t>
            </a:r>
          </a:p>
          <a:p>
            <a:r>
              <a:rPr lang="en-US" altLang="zh-CN" sz="2000" dirty="0"/>
              <a:t>4 		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b[1] &amp; 0xFF) &lt;&lt; 16 |</a:t>
            </a:r>
          </a:p>
          <a:p>
            <a:r>
              <a:rPr lang="en-US" altLang="zh-CN" sz="2000" dirty="0"/>
              <a:t>5 		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b[0] &amp; 0xFF) &lt;&lt; 24;</a:t>
            </a:r>
          </a:p>
          <a:p>
            <a:r>
              <a:rPr lang="en-US" altLang="zh-CN" sz="2000" dirty="0"/>
              <a:t>6 </a:t>
            </a: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2014687" y="5233988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end(.)</a:t>
            </a:r>
            <a:r>
              <a:rPr lang="zh-CN" altLang="en-US" dirty="0" smtClean="0"/>
              <a:t>时</a:t>
            </a:r>
            <a:r>
              <a:rPr lang="zh-CN" altLang="en-US" dirty="0"/>
              <a:t>调</a:t>
            </a:r>
            <a:r>
              <a:rPr lang="zh-CN" altLang="en-US" dirty="0" smtClean="0"/>
              <a:t>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91245" y="522778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recv(.)</a:t>
            </a:r>
            <a:r>
              <a:rPr lang="zh-CN" altLang="en-US" dirty="0" smtClean="0"/>
              <a:t>时调用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9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案例一：传输字符串的会话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"/>
            <a:ext cx="202382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663083"/>
              </p:ext>
            </p:extLst>
          </p:nvPr>
        </p:nvGraphicFramePr>
        <p:xfrm>
          <a:off x="923364" y="-1"/>
          <a:ext cx="9091306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幻灯片" r:id="rId3" imgW="4796164" imgH="3595080" progId="PowerPoint.Slide.12">
                  <p:embed/>
                </p:oleObj>
              </mc:Choice>
              <mc:Fallback>
                <p:oleObj name="幻灯片" r:id="rId3" imgW="4796164" imgH="3595080" progId="PowerPoint.Slide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364" y="-1"/>
                        <a:ext cx="9091306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57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29622" y="1783021"/>
            <a:ext cx="84609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 public static void sendString(Socket socket, String msg) throws Exception{</a:t>
            </a:r>
          </a:p>
          <a:p>
            <a:r>
              <a:rPr lang="en-US" altLang="zh-CN" sz="2000" dirty="0"/>
              <a:t>2 	byte[ ] obytes = msg.getBytes("utf-8");</a:t>
            </a:r>
          </a:p>
          <a:p>
            <a:r>
              <a:rPr lang="en-US" altLang="zh-CN" sz="2000" dirty="0"/>
              <a:t>3 	send(socket, obytes);</a:t>
            </a:r>
          </a:p>
          <a:p>
            <a:r>
              <a:rPr lang="en-US" altLang="zh-CN" sz="2000" dirty="0"/>
              <a:t>4 </a:t>
            </a: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4233954" y="4816577"/>
            <a:ext cx="72523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 public static String recvString(Socket socket) throws Exception{</a:t>
            </a:r>
          </a:p>
          <a:p>
            <a:r>
              <a:rPr lang="en-US" altLang="zh-CN" sz="2000" dirty="0"/>
              <a:t>2 	byte[ ] ibytes = recv(socket);</a:t>
            </a:r>
          </a:p>
          <a:p>
            <a:r>
              <a:rPr lang="en-US" altLang="zh-CN" sz="2000" dirty="0"/>
              <a:t>3 	String msg = new String(ibytes,0, ibytes.length,"utf-8");</a:t>
            </a:r>
          </a:p>
          <a:p>
            <a:r>
              <a:rPr lang="en-US" altLang="zh-CN" sz="2000" dirty="0"/>
              <a:t>4 	return msg;</a:t>
            </a:r>
          </a:p>
          <a:p>
            <a:r>
              <a:rPr lang="en-US" altLang="zh-CN" sz="2000" dirty="0"/>
              <a:t>5 </a:t>
            </a: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619544" y="2244685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</a:t>
            </a:r>
            <a:r>
              <a:rPr lang="en-US" altLang="zh-CN" sz="2000" dirty="0" smtClean="0"/>
              <a:t>end(.)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54809" y="5432130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recv(.)</a:t>
            </a:r>
            <a:endParaRPr lang="zh-CN" altLang="en-US" sz="2000" dirty="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 flipH="1">
            <a:off x="1077361" y="2644795"/>
            <a:ext cx="1" cy="2787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2" idx="1"/>
          </p:cNvCxnSpPr>
          <p:nvPr/>
        </p:nvCxnSpPr>
        <p:spPr>
          <a:xfrm>
            <a:off x="1535179" y="2444740"/>
            <a:ext cx="2094443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3" idx="1"/>
          </p:cNvCxnSpPr>
          <p:nvPr/>
        </p:nvCxnSpPr>
        <p:spPr>
          <a:xfrm>
            <a:off x="1499912" y="5632185"/>
            <a:ext cx="273404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" idx="2"/>
            <a:endCxn id="3" idx="0"/>
          </p:cNvCxnSpPr>
          <p:nvPr/>
        </p:nvCxnSpPr>
        <p:spPr>
          <a:xfrm flipH="1">
            <a:off x="7860107" y="3106460"/>
            <a:ext cx="1" cy="171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从传输字节数组转变为传输字符串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4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6545" y="400109"/>
            <a:ext cx="633859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public class </a:t>
            </a:r>
            <a:r>
              <a:rPr lang="en-US" altLang="zh-CN" b="1" dirty="0">
                <a:solidFill>
                  <a:srgbClr val="0000FF"/>
                </a:solidFill>
              </a:rPr>
              <a:t>Server2</a:t>
            </a:r>
            <a:r>
              <a:rPr lang="en-US" altLang="zh-CN" dirty="0"/>
              <a:t> extends </a:t>
            </a:r>
            <a:r>
              <a:rPr lang="en-US" altLang="zh-CN" b="1" dirty="0"/>
              <a:t>Server1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2      public static void main(String[ ] args) {</a:t>
            </a:r>
          </a:p>
          <a:p>
            <a:r>
              <a:rPr lang="en-US" altLang="zh-CN" dirty="0"/>
              <a:t>3          Server2 server = new Server2();</a:t>
            </a:r>
          </a:p>
          <a:p>
            <a:r>
              <a:rPr lang="en-US" altLang="zh-CN" dirty="0"/>
              <a:t>4          server.service();</a:t>
            </a:r>
          </a:p>
          <a:p>
            <a:r>
              <a:rPr lang="en-US" altLang="zh-CN" dirty="0"/>
              <a:t>5      }</a:t>
            </a:r>
          </a:p>
          <a:p>
            <a:r>
              <a:rPr lang="en-US" altLang="zh-CN" dirty="0"/>
              <a:t>6      public Server2(){</a:t>
            </a:r>
          </a:p>
          <a:p>
            <a:r>
              <a:rPr lang="en-US" altLang="zh-CN" dirty="0"/>
              <a:t>7          super(8001);</a:t>
            </a:r>
          </a:p>
          <a:p>
            <a:r>
              <a:rPr lang="en-US" altLang="zh-CN" dirty="0"/>
              <a:t>8      }</a:t>
            </a:r>
          </a:p>
          <a:p>
            <a:r>
              <a:rPr lang="en-US" altLang="zh-CN" dirty="0"/>
              <a:t>9      @Override</a:t>
            </a:r>
          </a:p>
          <a:p>
            <a:r>
              <a:rPr lang="en-US" altLang="zh-CN" dirty="0"/>
              <a:t>10     protected void </a:t>
            </a:r>
            <a:r>
              <a:rPr lang="en-US" altLang="zh-CN" b="1" dirty="0">
                <a:solidFill>
                  <a:srgbClr val="FF0000"/>
                </a:solidFill>
              </a:rPr>
              <a:t>session</a:t>
            </a:r>
            <a:r>
              <a:rPr lang="en-US" altLang="zh-CN" dirty="0"/>
              <a:t>(Socket socket) throws Exception {</a:t>
            </a:r>
          </a:p>
          <a:p>
            <a:r>
              <a:rPr lang="en-US" altLang="zh-CN" dirty="0"/>
              <a:t>11         String msg = Receiver.</a:t>
            </a:r>
            <a:r>
              <a:rPr lang="en-US" altLang="zh-CN" b="1" dirty="0">
                <a:solidFill>
                  <a:srgbClr val="7030A0"/>
                </a:solidFill>
              </a:rPr>
              <a:t>recvString</a:t>
            </a:r>
            <a:r>
              <a:rPr lang="en-US" altLang="zh-CN" dirty="0"/>
              <a:t>(socket);</a:t>
            </a:r>
          </a:p>
          <a:p>
            <a:r>
              <a:rPr lang="en-US" altLang="zh-CN" dirty="0"/>
              <a:t>12         System.out.println("Receive: " + msg);</a:t>
            </a:r>
          </a:p>
          <a:p>
            <a:r>
              <a:rPr lang="en-US" altLang="zh-CN" dirty="0"/>
              <a:t>13         msg = "Fine, thank you!";</a:t>
            </a:r>
          </a:p>
          <a:p>
            <a:r>
              <a:rPr lang="en-US" altLang="zh-CN" dirty="0"/>
              <a:t>14         Sender.</a:t>
            </a:r>
            <a:r>
              <a:rPr lang="en-US" altLang="zh-CN" b="1" dirty="0">
                <a:solidFill>
                  <a:srgbClr val="C00000"/>
                </a:solidFill>
              </a:rPr>
              <a:t>sendString</a:t>
            </a:r>
            <a:r>
              <a:rPr lang="en-US" altLang="zh-CN" dirty="0"/>
              <a:t>(socket, msg);</a:t>
            </a:r>
          </a:p>
          <a:p>
            <a:r>
              <a:rPr lang="en-US" altLang="zh-CN" dirty="0"/>
              <a:t>15         System.out.println("Send: " + msg);</a:t>
            </a:r>
          </a:p>
          <a:p>
            <a:r>
              <a:rPr lang="en-US" altLang="zh-CN" dirty="0"/>
              <a:t>16         msg = "And you?";</a:t>
            </a:r>
          </a:p>
          <a:p>
            <a:r>
              <a:rPr lang="en-US" altLang="zh-CN" dirty="0"/>
              <a:t>17         Sender.</a:t>
            </a:r>
            <a:r>
              <a:rPr lang="en-US" altLang="zh-CN" b="1" dirty="0">
                <a:solidFill>
                  <a:srgbClr val="7030A0"/>
                </a:solidFill>
              </a:rPr>
              <a:t>sendString</a:t>
            </a:r>
            <a:r>
              <a:rPr lang="en-US" altLang="zh-CN" dirty="0"/>
              <a:t>(socket, msg);</a:t>
            </a:r>
          </a:p>
          <a:p>
            <a:r>
              <a:rPr lang="en-US" altLang="zh-CN" dirty="0"/>
              <a:t>18         System.out.println("Send: " + msg);</a:t>
            </a:r>
          </a:p>
          <a:p>
            <a:r>
              <a:rPr lang="en-US" altLang="zh-CN" dirty="0"/>
              <a:t>19         msg = Receiver.</a:t>
            </a:r>
            <a:r>
              <a:rPr lang="en-US" altLang="zh-CN" b="1" dirty="0">
                <a:solidFill>
                  <a:srgbClr val="C00000"/>
                </a:solidFill>
              </a:rPr>
              <a:t>recvString</a:t>
            </a:r>
            <a:r>
              <a:rPr lang="en-US" altLang="zh-CN" dirty="0"/>
              <a:t>(socket);</a:t>
            </a:r>
          </a:p>
          <a:p>
            <a:r>
              <a:rPr lang="en-US" altLang="zh-CN" dirty="0"/>
              <a:t>20         System.out.println("Receive: " + msg);</a:t>
            </a:r>
          </a:p>
          <a:p>
            <a:r>
              <a:rPr lang="en-US" altLang="zh-CN" dirty="0"/>
              <a:t>21     }</a:t>
            </a:r>
          </a:p>
          <a:p>
            <a:r>
              <a:rPr lang="en-US" altLang="zh-CN" dirty="0"/>
              <a:t>22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93431" y="0"/>
            <a:ext cx="5471370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 public class </a:t>
            </a:r>
            <a:r>
              <a:rPr lang="en-US" altLang="zh-CN" sz="1400" b="1" dirty="0">
                <a:solidFill>
                  <a:srgbClr val="0000FF"/>
                </a:solidFill>
              </a:rPr>
              <a:t>Client2</a:t>
            </a:r>
            <a:r>
              <a:rPr lang="en-US" altLang="zh-CN" sz="1400" dirty="0"/>
              <a:t> extends </a:t>
            </a:r>
            <a:r>
              <a:rPr lang="en-US" altLang="zh-CN" sz="1400" b="1" dirty="0"/>
              <a:t>Client1</a:t>
            </a:r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2      public static void main(String[ ] args) {</a:t>
            </a:r>
          </a:p>
          <a:p>
            <a:r>
              <a:rPr lang="en-US" altLang="zh-CN" sz="1400" dirty="0"/>
              <a:t>3          ExecutorService fixPool = Executors.newCachedThreadPool();</a:t>
            </a:r>
          </a:p>
          <a:p>
            <a:r>
              <a:rPr lang="en-US" altLang="zh-CN" sz="1400" dirty="0"/>
              <a:t>4          int concurrentCount = 100;</a:t>
            </a:r>
          </a:p>
          <a:p>
            <a:r>
              <a:rPr lang="en-US" altLang="zh-CN" sz="1400" dirty="0"/>
              <a:t>5          //</a:t>
            </a:r>
            <a:r>
              <a:rPr lang="zh-CN" altLang="en-US" sz="1400" dirty="0"/>
              <a:t>用多线程模拟多客户端并发通信</a:t>
            </a:r>
          </a:p>
          <a:p>
            <a:r>
              <a:rPr lang="en-US" altLang="zh-CN" sz="1400" dirty="0"/>
              <a:t>6          for (int i=0;i&lt;concurrentCount;i++) {</a:t>
            </a:r>
          </a:p>
          <a:p>
            <a:r>
              <a:rPr lang="en-US" altLang="zh-CN" sz="1400" dirty="0"/>
              <a:t>7              fixPool.execute(</a:t>
            </a:r>
          </a:p>
          <a:p>
            <a:r>
              <a:rPr lang="en-US" altLang="zh-CN" sz="1400" dirty="0"/>
              <a:t>8                      ()-&gt;{</a:t>
            </a:r>
          </a:p>
          <a:p>
            <a:r>
              <a:rPr lang="en-US" altLang="zh-CN" sz="1400" dirty="0"/>
              <a:t>9                          Client2 client = new Client2();</a:t>
            </a:r>
          </a:p>
          <a:p>
            <a:r>
              <a:rPr lang="en-US" altLang="zh-CN" sz="1400" dirty="0"/>
              <a:t>10                         client.communicate();</a:t>
            </a:r>
          </a:p>
          <a:p>
            <a:r>
              <a:rPr lang="en-US" altLang="zh-CN" sz="1400" dirty="0"/>
              <a:t>11                     }</a:t>
            </a:r>
          </a:p>
          <a:p>
            <a:r>
              <a:rPr lang="en-US" altLang="zh-CN" sz="1400" dirty="0"/>
              <a:t>12             );</a:t>
            </a:r>
          </a:p>
          <a:p>
            <a:r>
              <a:rPr lang="en-US" altLang="zh-CN" sz="1400" dirty="0"/>
              <a:t>13         }</a:t>
            </a:r>
          </a:p>
          <a:p>
            <a:r>
              <a:rPr lang="en-US" altLang="zh-CN" sz="1400" dirty="0"/>
              <a:t>14         fixPool.shutdown();</a:t>
            </a:r>
          </a:p>
          <a:p>
            <a:r>
              <a:rPr lang="en-US" altLang="zh-CN" sz="1400" dirty="0"/>
              <a:t>15     }</a:t>
            </a:r>
          </a:p>
          <a:p>
            <a:r>
              <a:rPr lang="en-US" altLang="zh-CN" sz="1400" dirty="0"/>
              <a:t>16     public Client2() {</a:t>
            </a:r>
          </a:p>
          <a:p>
            <a:r>
              <a:rPr lang="en-US" altLang="zh-CN" sz="1400" dirty="0"/>
              <a:t>17         super("127.0.0.1",8001);</a:t>
            </a:r>
          </a:p>
          <a:p>
            <a:r>
              <a:rPr lang="en-US" altLang="zh-CN" sz="1400" dirty="0"/>
              <a:t>18     }</a:t>
            </a:r>
          </a:p>
          <a:p>
            <a:r>
              <a:rPr lang="en-US" altLang="zh-CN" sz="1400" dirty="0"/>
              <a:t>19     @Override</a:t>
            </a:r>
          </a:p>
          <a:p>
            <a:r>
              <a:rPr lang="en-US" altLang="zh-CN" sz="1400" dirty="0"/>
              <a:t>20     protected void </a:t>
            </a:r>
            <a:r>
              <a:rPr lang="en-US" altLang="zh-CN" sz="1400" b="1" dirty="0">
                <a:solidFill>
                  <a:srgbClr val="FF0000"/>
                </a:solidFill>
              </a:rPr>
              <a:t>session</a:t>
            </a:r>
            <a:r>
              <a:rPr lang="en-US" altLang="zh-CN" sz="1400" dirty="0"/>
              <a:t>(Socket socket) throws Exception {</a:t>
            </a:r>
          </a:p>
          <a:p>
            <a:r>
              <a:rPr lang="en-US" altLang="zh-CN" sz="1400" dirty="0"/>
              <a:t>21         String msg = "How are you!";</a:t>
            </a:r>
          </a:p>
          <a:p>
            <a:r>
              <a:rPr lang="en-US" altLang="zh-CN" sz="1400" dirty="0"/>
              <a:t>22         System.out.println("Send: " + msg);</a:t>
            </a:r>
          </a:p>
          <a:p>
            <a:r>
              <a:rPr lang="en-US" altLang="zh-CN" sz="1400" dirty="0"/>
              <a:t>23         Sender.</a:t>
            </a:r>
            <a:r>
              <a:rPr lang="en-US" altLang="zh-CN" sz="1400" b="1" dirty="0">
                <a:solidFill>
                  <a:srgbClr val="7030A0"/>
                </a:solidFill>
              </a:rPr>
              <a:t>sendString</a:t>
            </a:r>
            <a:r>
              <a:rPr lang="en-US" altLang="zh-CN" sz="1400" dirty="0"/>
              <a:t>(socket, msg);</a:t>
            </a:r>
          </a:p>
          <a:p>
            <a:r>
              <a:rPr lang="en-US" altLang="zh-CN" sz="1400" dirty="0"/>
              <a:t>24         msg = Receiver.</a:t>
            </a:r>
            <a:r>
              <a:rPr lang="en-US" altLang="zh-CN" sz="1400" b="1" dirty="0">
                <a:solidFill>
                  <a:srgbClr val="C00000"/>
                </a:solidFill>
              </a:rPr>
              <a:t>recvString</a:t>
            </a:r>
            <a:r>
              <a:rPr lang="en-US" altLang="zh-CN" sz="1400" dirty="0"/>
              <a:t>(socket);</a:t>
            </a:r>
          </a:p>
          <a:p>
            <a:r>
              <a:rPr lang="en-US" altLang="zh-CN" sz="1400" dirty="0"/>
              <a:t>25         System.out.println("Receive: " + msg);</a:t>
            </a:r>
          </a:p>
          <a:p>
            <a:r>
              <a:rPr lang="en-US" altLang="zh-CN" sz="1400" dirty="0"/>
              <a:t>26         msg = Receiver.</a:t>
            </a:r>
            <a:r>
              <a:rPr lang="en-US" altLang="zh-CN" sz="1400" b="1" dirty="0">
                <a:solidFill>
                  <a:srgbClr val="7030A0"/>
                </a:solidFill>
              </a:rPr>
              <a:t>recvString</a:t>
            </a:r>
            <a:r>
              <a:rPr lang="en-US" altLang="zh-CN" sz="1400" dirty="0"/>
              <a:t>(socket);</a:t>
            </a:r>
          </a:p>
          <a:p>
            <a:r>
              <a:rPr lang="en-US" altLang="zh-CN" sz="1400" dirty="0"/>
              <a:t>27         System.out.println("Receive: " + msg);</a:t>
            </a:r>
          </a:p>
          <a:p>
            <a:r>
              <a:rPr lang="en-US" altLang="zh-CN" sz="1400" dirty="0"/>
              <a:t>28         msg = "I'm fine too.";</a:t>
            </a:r>
          </a:p>
          <a:p>
            <a:r>
              <a:rPr lang="en-US" altLang="zh-CN" sz="1400" dirty="0"/>
              <a:t>29         Sender.</a:t>
            </a:r>
            <a:r>
              <a:rPr lang="en-US" altLang="zh-CN" sz="1400" b="1" dirty="0">
                <a:solidFill>
                  <a:srgbClr val="C00000"/>
                </a:solidFill>
              </a:rPr>
              <a:t>sendString</a:t>
            </a:r>
            <a:r>
              <a:rPr lang="en-US" altLang="zh-CN" sz="1400" dirty="0"/>
              <a:t>(socket, msg);</a:t>
            </a:r>
          </a:p>
          <a:p>
            <a:r>
              <a:rPr lang="en-US" altLang="zh-CN" sz="1400" dirty="0"/>
              <a:t>30         System.out.println("Send: " + msg);</a:t>
            </a:r>
          </a:p>
          <a:p>
            <a:r>
              <a:rPr lang="en-US" altLang="zh-CN" sz="1400" dirty="0"/>
              <a:t>31     }</a:t>
            </a:r>
          </a:p>
          <a:p>
            <a:r>
              <a:rPr lang="en-US" altLang="zh-CN" sz="1400" dirty="0"/>
              <a:t>32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525715" y="3349869"/>
            <a:ext cx="2321170" cy="150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675185" y="4167554"/>
            <a:ext cx="21717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613638" y="4967654"/>
            <a:ext cx="2233247" cy="54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420208" y="5512777"/>
            <a:ext cx="2426677" cy="63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6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94" y="2498117"/>
            <a:ext cx="8668411" cy="26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通信模型	</a:t>
            </a:r>
            <a:endParaRPr lang="en-US" altLang="zh-CN" dirty="0" smtClean="0"/>
          </a:p>
          <a:p>
            <a:r>
              <a:rPr lang="zh-CN" altLang="en-US" dirty="0" smtClean="0"/>
              <a:t>完善通信框架	</a:t>
            </a:r>
            <a:endParaRPr lang="en-US" altLang="zh-CN" dirty="0" smtClean="0"/>
          </a:p>
          <a:p>
            <a:r>
              <a:rPr lang="zh-CN" altLang="en-US" dirty="0" smtClean="0"/>
              <a:t>升级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read	</a:t>
            </a:r>
          </a:p>
          <a:p>
            <a:r>
              <a:rPr lang="zh-CN" altLang="en-US" dirty="0" smtClean="0"/>
              <a:t>案例一：传输字符串的会话	</a:t>
            </a:r>
            <a:endParaRPr lang="en-US" altLang="zh-CN" dirty="0" smtClean="0"/>
          </a:p>
          <a:p>
            <a:r>
              <a:rPr lang="zh-CN" altLang="en-US" dirty="0" smtClean="0"/>
              <a:t>案例二：传输对象的会话	</a:t>
            </a:r>
            <a:endParaRPr lang="en-US" altLang="zh-CN" dirty="0" smtClean="0"/>
          </a:p>
          <a:p>
            <a:r>
              <a:rPr lang="zh-CN" altLang="en-US" dirty="0" smtClean="0"/>
              <a:t>案例三：传输文件的会话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案例二：传输对象的会话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"/>
            <a:ext cx="17846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954253"/>
              </p:ext>
            </p:extLst>
          </p:nvPr>
        </p:nvGraphicFramePr>
        <p:xfrm>
          <a:off x="1326776" y="0"/>
          <a:ext cx="9097403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776" y="0"/>
                        <a:ext cx="9097403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7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34028" y="87922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470769" y="87922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3774323" y="1063889"/>
            <a:ext cx="469644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915595" y="228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</a:t>
            </a:r>
            <a:r>
              <a:rPr lang="zh-CN" altLang="en-US" dirty="0" smtClean="0"/>
              <a:t>送方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433901" y="2261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</a:t>
            </a:r>
            <a:r>
              <a:rPr lang="zh-CN" altLang="en-US" dirty="0" smtClean="0"/>
              <a:t>收方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715" y="1756474"/>
            <a:ext cx="65149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 public static byte[ ] </a:t>
            </a:r>
            <a:r>
              <a:rPr lang="en-US" altLang="zh-CN" sz="1200" b="1" dirty="0">
                <a:solidFill>
                  <a:srgbClr val="C00000"/>
                </a:solidFill>
              </a:rPr>
              <a:t>objSerializableToByteArray</a:t>
            </a:r>
            <a:r>
              <a:rPr lang="en-US" altLang="zh-CN" sz="1200" dirty="0"/>
              <a:t>(Object objSerializable) throws Exception{</a:t>
            </a:r>
          </a:p>
          <a:p>
            <a:r>
              <a:rPr lang="en-US" altLang="zh-CN" sz="1200" dirty="0"/>
              <a:t>2 	ByteArrayOutputStream byteArrayOutputStream = new ByteArrayOutputStream();</a:t>
            </a:r>
          </a:p>
          <a:p>
            <a:r>
              <a:rPr lang="en-US" altLang="zh-CN" sz="1200" dirty="0"/>
              <a:t>3 	ObjectOutputStream objectOutputStream = </a:t>
            </a:r>
          </a:p>
          <a:p>
            <a:r>
              <a:rPr lang="en-US" altLang="zh-CN" sz="1200" dirty="0" smtClean="0"/>
              <a:t>                                                        new </a:t>
            </a:r>
            <a:r>
              <a:rPr lang="en-US" altLang="zh-CN" sz="1200" dirty="0"/>
              <a:t>ObjectOutputStream(byteArrayOutputStream);</a:t>
            </a:r>
          </a:p>
          <a:p>
            <a:r>
              <a:rPr lang="en-US" altLang="zh-CN" sz="1200" dirty="0"/>
              <a:t>4 	objectOutputStream.writeObject(objSerializable);</a:t>
            </a:r>
          </a:p>
          <a:p>
            <a:r>
              <a:rPr lang="en-US" altLang="zh-CN" sz="1200" dirty="0"/>
              <a:t>5 	byte[ ] bytes = byteArrayOutputStream.toByteArray();</a:t>
            </a:r>
          </a:p>
          <a:p>
            <a:r>
              <a:rPr lang="en-US" altLang="zh-CN" sz="1200" dirty="0"/>
              <a:t>6 	objectOutputStream.close();</a:t>
            </a:r>
          </a:p>
          <a:p>
            <a:r>
              <a:rPr lang="en-US" altLang="zh-CN" sz="1200" dirty="0"/>
              <a:t>7 	byteArrayOutputStream.close();</a:t>
            </a:r>
          </a:p>
          <a:p>
            <a:r>
              <a:rPr lang="en-US" altLang="zh-CN" sz="1200" dirty="0"/>
              <a:t>8 	return bytes;</a:t>
            </a:r>
          </a:p>
          <a:p>
            <a:r>
              <a:rPr lang="en-US" altLang="zh-CN" sz="1200" dirty="0"/>
              <a:t>9 </a:t>
            </a:r>
            <a:r>
              <a:rPr lang="en-US" altLang="zh-CN" sz="1200" dirty="0" smtClean="0"/>
              <a:t>}</a:t>
            </a:r>
            <a:endParaRPr lang="en-US" altLang="zh-CN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650283" y="2572178"/>
            <a:ext cx="64812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 public static Object </a:t>
            </a:r>
            <a:r>
              <a:rPr lang="en-US" altLang="zh-CN" sz="1200" b="1" dirty="0">
                <a:solidFill>
                  <a:srgbClr val="C00000"/>
                </a:solidFill>
              </a:rPr>
              <a:t>byteArrayToObjSerializable</a:t>
            </a:r>
            <a:r>
              <a:rPr lang="en-US" altLang="zh-CN" sz="1200" dirty="0"/>
              <a:t>(byte[ ] bytes) throws Exception{</a:t>
            </a:r>
          </a:p>
          <a:p>
            <a:r>
              <a:rPr lang="en-US" altLang="zh-CN" sz="1200" dirty="0"/>
              <a:t>2 	ByteArrayInputStream byteArrayInputStream = new ByteArrayInputStream(bytes);</a:t>
            </a:r>
          </a:p>
          <a:p>
            <a:r>
              <a:rPr lang="en-US" altLang="zh-CN" sz="1200" dirty="0"/>
              <a:t>3 	ObjectInputStream objectInputStream = </a:t>
            </a:r>
          </a:p>
          <a:p>
            <a:r>
              <a:rPr lang="en-US" altLang="zh-CN" sz="1200" dirty="0" smtClean="0"/>
              <a:t>                                                      new </a:t>
            </a:r>
            <a:r>
              <a:rPr lang="en-US" altLang="zh-CN" sz="1200" dirty="0"/>
              <a:t>ObjectInputStream(byteArrayInputStream);</a:t>
            </a:r>
          </a:p>
          <a:p>
            <a:r>
              <a:rPr lang="en-US" altLang="zh-CN" sz="1200" dirty="0"/>
              <a:t>4 	Object obj = objectInputStream.readObject();</a:t>
            </a:r>
          </a:p>
          <a:p>
            <a:r>
              <a:rPr lang="en-US" altLang="zh-CN" sz="1200" dirty="0"/>
              <a:t>5 	objectInputStream.close();</a:t>
            </a:r>
          </a:p>
          <a:p>
            <a:r>
              <a:rPr lang="en-US" altLang="zh-CN" sz="1200" dirty="0"/>
              <a:t>6 	byteArrayInputStream.close();</a:t>
            </a:r>
          </a:p>
          <a:p>
            <a:r>
              <a:rPr lang="en-US" altLang="zh-CN" sz="1200" dirty="0"/>
              <a:t>7 	return obj;</a:t>
            </a:r>
          </a:p>
          <a:p>
            <a:r>
              <a:rPr lang="en-US" altLang="zh-CN" sz="1200" dirty="0"/>
              <a:t>8 </a:t>
            </a:r>
            <a:r>
              <a:rPr lang="en-US" altLang="zh-CN" sz="1200" dirty="0" smtClean="0"/>
              <a:t>}</a:t>
            </a:r>
            <a:endParaRPr lang="en-US" altLang="zh-CN" sz="1200" dirty="0"/>
          </a:p>
        </p:txBody>
      </p:sp>
      <p:cxnSp>
        <p:nvCxnSpPr>
          <p:cNvPr id="17" name="直接箭头连接符 16"/>
          <p:cNvCxnSpPr>
            <a:stCxn id="4" idx="2"/>
            <a:endCxn id="10" idx="0"/>
          </p:cNvCxnSpPr>
          <p:nvPr/>
        </p:nvCxnSpPr>
        <p:spPr>
          <a:xfrm>
            <a:off x="3354176" y="1248555"/>
            <a:ext cx="2" cy="50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0"/>
            <a:endCxn id="5" idx="2"/>
          </p:cNvCxnSpPr>
          <p:nvPr/>
        </p:nvCxnSpPr>
        <p:spPr>
          <a:xfrm flipV="1">
            <a:off x="8890914" y="1248555"/>
            <a:ext cx="3" cy="132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34895" y="4429829"/>
            <a:ext cx="50385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  private static void </a:t>
            </a:r>
            <a:r>
              <a:rPr lang="en-US" altLang="zh-CN" sz="1200" b="1" dirty="0">
                <a:solidFill>
                  <a:srgbClr val="0000FF"/>
                </a:solidFill>
              </a:rPr>
              <a:t>send</a:t>
            </a:r>
            <a:r>
              <a:rPr lang="en-US" altLang="zh-CN" sz="1200" dirty="0"/>
              <a:t>(Socket socket, byte[ ] obytes) throws Exception{</a:t>
            </a:r>
          </a:p>
          <a:p>
            <a:r>
              <a:rPr lang="en-US" altLang="zh-CN" sz="1200" dirty="0"/>
              <a:t>2  	OutputStream outs = socket.getOutputStream();</a:t>
            </a:r>
          </a:p>
          <a:p>
            <a:r>
              <a:rPr lang="en-US" altLang="zh-CN" sz="1200" dirty="0"/>
              <a:t>3  	int bytesCount = obytes.length;</a:t>
            </a:r>
          </a:p>
          <a:p>
            <a:r>
              <a:rPr lang="en-US" altLang="zh-CN" sz="1200" dirty="0"/>
              <a:t>4  	//</a:t>
            </a:r>
            <a:r>
              <a:rPr lang="zh-CN" altLang="en-US" sz="1200" dirty="0"/>
              <a:t>先发送字节数</a:t>
            </a:r>
          </a:p>
          <a:p>
            <a:r>
              <a:rPr lang="en-US" altLang="zh-CN" sz="1200" dirty="0"/>
              <a:t>5  	byte[ ] cntBytes = Utils.intToByteArray(bytesCount);</a:t>
            </a:r>
          </a:p>
          <a:p>
            <a:r>
              <a:rPr lang="en-US" altLang="zh-CN" sz="1200" dirty="0"/>
              <a:t>6  	outs.write(cntBytes, 0, cntBytes.length);</a:t>
            </a:r>
          </a:p>
          <a:p>
            <a:r>
              <a:rPr lang="en-US" altLang="zh-CN" sz="1200" dirty="0"/>
              <a:t>7  	outs.flush();</a:t>
            </a:r>
          </a:p>
          <a:p>
            <a:r>
              <a:rPr lang="en-US" altLang="zh-CN" sz="1200" dirty="0"/>
              <a:t>8  	outs.write(obytes, 0, obytes.length);</a:t>
            </a:r>
          </a:p>
          <a:p>
            <a:r>
              <a:rPr lang="en-US" altLang="zh-CN" sz="1200" dirty="0"/>
              <a:t>9  	outs.flush();</a:t>
            </a:r>
          </a:p>
          <a:p>
            <a:r>
              <a:rPr lang="en-US" altLang="zh-CN" sz="1200" dirty="0"/>
              <a:t>10 </a:t>
            </a:r>
            <a:r>
              <a:rPr lang="en-US" altLang="zh-CN" sz="1200" dirty="0" smtClean="0"/>
              <a:t>}</a:t>
            </a:r>
            <a:endParaRPr lang="en-US" altLang="zh-CN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6832498" y="4614495"/>
            <a:ext cx="4116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 private static byte[ ] </a:t>
            </a:r>
            <a:r>
              <a:rPr lang="en-US" altLang="zh-CN" sz="1200" b="1" dirty="0">
                <a:solidFill>
                  <a:srgbClr val="0000FF"/>
                </a:solidFill>
              </a:rPr>
              <a:t>recv</a:t>
            </a:r>
            <a:r>
              <a:rPr lang="en-US" altLang="zh-CN" sz="1200" dirty="0"/>
              <a:t>(Socket socket) throws Exception{</a:t>
            </a:r>
          </a:p>
          <a:p>
            <a:r>
              <a:rPr lang="en-US" altLang="zh-CN" sz="1200" dirty="0"/>
              <a:t>2 	byte[ ] countBytes = new byte[4];</a:t>
            </a:r>
          </a:p>
          <a:p>
            <a:r>
              <a:rPr lang="en-US" altLang="zh-CN" sz="1200" dirty="0"/>
              <a:t>3 	readFully(socket, countBytes);</a:t>
            </a:r>
          </a:p>
          <a:p>
            <a:r>
              <a:rPr lang="en-US" altLang="zh-CN" sz="1200" dirty="0"/>
              <a:t>4 	int count = Utils.byteArrayToInt(countBytes);</a:t>
            </a:r>
          </a:p>
          <a:p>
            <a:r>
              <a:rPr lang="en-US" altLang="zh-CN" sz="1200" dirty="0"/>
              <a:t>5 	byte[ ] dataBytes = new byte[count];</a:t>
            </a:r>
          </a:p>
          <a:p>
            <a:r>
              <a:rPr lang="en-US" altLang="zh-CN" sz="1200" dirty="0"/>
              <a:t>6 	readFully(socket, dataBytes);</a:t>
            </a:r>
          </a:p>
          <a:p>
            <a:r>
              <a:rPr lang="en-US" altLang="zh-CN" sz="1200" dirty="0"/>
              <a:t>7 	return dataBytes;</a:t>
            </a:r>
          </a:p>
          <a:p>
            <a:r>
              <a:rPr lang="en-US" altLang="zh-CN" sz="1200" dirty="0"/>
              <a:t>8 </a:t>
            </a:r>
            <a:r>
              <a:rPr lang="en-US" altLang="zh-CN" sz="1200" dirty="0" smtClean="0"/>
              <a:t>}</a:t>
            </a:r>
            <a:endParaRPr lang="en-US" altLang="zh-CN" sz="1200" dirty="0"/>
          </a:p>
        </p:txBody>
      </p:sp>
      <p:cxnSp>
        <p:nvCxnSpPr>
          <p:cNvPr id="44" name="直接箭头连接符 43"/>
          <p:cNvCxnSpPr>
            <a:stCxn id="10" idx="2"/>
            <a:endCxn id="32" idx="0"/>
          </p:cNvCxnSpPr>
          <p:nvPr/>
        </p:nvCxnSpPr>
        <p:spPr>
          <a:xfrm flipH="1">
            <a:off x="3354175" y="3695466"/>
            <a:ext cx="3" cy="73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0"/>
            <a:endCxn id="11" idx="2"/>
          </p:cNvCxnSpPr>
          <p:nvPr/>
        </p:nvCxnSpPr>
        <p:spPr>
          <a:xfrm flipH="1" flipV="1">
            <a:off x="8890914" y="4326504"/>
            <a:ext cx="1" cy="28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32" idx="2"/>
            <a:endCxn id="37" idx="2"/>
          </p:cNvCxnSpPr>
          <p:nvPr/>
        </p:nvCxnSpPr>
        <p:spPr>
          <a:xfrm rot="5400000" flipH="1" flipV="1">
            <a:off x="6030212" y="3508118"/>
            <a:ext cx="184666" cy="5536740"/>
          </a:xfrm>
          <a:prstGeom prst="bentConnector3">
            <a:avLst>
              <a:gd name="adj1" fmla="val -1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2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2289" y="87922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70769" y="87922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3932584" y="1063889"/>
            <a:ext cx="453818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073856" y="228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</a:t>
            </a:r>
            <a:r>
              <a:rPr lang="zh-CN" altLang="en-US" dirty="0" smtClean="0"/>
              <a:t>送方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433901" y="2261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</a:t>
            </a:r>
            <a:r>
              <a:rPr lang="zh-CN" altLang="en-US" dirty="0" smtClean="0"/>
              <a:t>收方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819" y="2523172"/>
            <a:ext cx="68932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public static void sendObject(Socket socket, Object objSerializable) throws Exception{</a:t>
            </a:r>
          </a:p>
          <a:p>
            <a:r>
              <a:rPr lang="en-US" altLang="zh-CN" sz="1400" dirty="0"/>
              <a:t>2 	byte[ ] bytes = Utils.objSerializableToByteArray(objSerializable);</a:t>
            </a:r>
          </a:p>
          <a:p>
            <a:r>
              <a:rPr lang="en-US" altLang="zh-CN" sz="1400" dirty="0"/>
              <a:t>3 	Sender.send(socket, bytes);</a:t>
            </a:r>
          </a:p>
          <a:p>
            <a:r>
              <a:rPr lang="en-US" altLang="zh-CN" sz="1400" dirty="0"/>
              <a:t>4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6257823" y="3477279"/>
            <a:ext cx="52661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public static Object recvObject(Socket socket) throws Exception{</a:t>
            </a:r>
          </a:p>
          <a:p>
            <a:r>
              <a:rPr lang="en-US" altLang="zh-CN" sz="1400" dirty="0"/>
              <a:t>2 	byte[ ] bytes = Receiver.recv(socket);</a:t>
            </a:r>
          </a:p>
          <a:p>
            <a:r>
              <a:rPr lang="en-US" altLang="zh-CN" sz="1400" dirty="0"/>
              <a:t>3 	Object obj =  Utils.byteArrayToObjSerializable(bytes);</a:t>
            </a:r>
          </a:p>
          <a:p>
            <a:r>
              <a:rPr lang="en-US" altLang="zh-CN" sz="1400" dirty="0"/>
              <a:t>4 	return obj;</a:t>
            </a:r>
          </a:p>
          <a:p>
            <a:r>
              <a:rPr lang="en-US" altLang="zh-CN" sz="1400" dirty="0"/>
              <a:t>5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cxnSp>
        <p:nvCxnSpPr>
          <p:cNvPr id="11" name="直接箭头连接符 10"/>
          <p:cNvCxnSpPr>
            <a:stCxn id="2" idx="2"/>
            <a:endCxn id="7" idx="0"/>
          </p:cNvCxnSpPr>
          <p:nvPr/>
        </p:nvCxnSpPr>
        <p:spPr>
          <a:xfrm flipH="1">
            <a:off x="3512436" y="1248555"/>
            <a:ext cx="1" cy="127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0"/>
            <a:endCxn id="3" idx="2"/>
          </p:cNvCxnSpPr>
          <p:nvPr/>
        </p:nvCxnSpPr>
        <p:spPr>
          <a:xfrm flipV="1">
            <a:off x="8890916" y="1248555"/>
            <a:ext cx="1" cy="222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7" idx="2"/>
            <a:endCxn id="9" idx="2"/>
          </p:cNvCxnSpPr>
          <p:nvPr/>
        </p:nvCxnSpPr>
        <p:spPr>
          <a:xfrm rot="16200000" flipH="1">
            <a:off x="5616901" y="1372814"/>
            <a:ext cx="1169551" cy="5378480"/>
          </a:xfrm>
          <a:prstGeom prst="bentConnector3">
            <a:avLst>
              <a:gd name="adj1" fmla="val 181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1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847" y="651303"/>
            <a:ext cx="564770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  public class </a:t>
            </a:r>
            <a:r>
              <a:rPr lang="en-US" altLang="zh-CN" sz="1600" b="1" dirty="0">
                <a:solidFill>
                  <a:srgbClr val="0000FF"/>
                </a:solidFill>
              </a:rPr>
              <a:t>Server3</a:t>
            </a:r>
            <a:r>
              <a:rPr lang="en-US" altLang="zh-CN" sz="1600" dirty="0"/>
              <a:t> extends </a:t>
            </a:r>
            <a:r>
              <a:rPr lang="en-US" altLang="zh-CN" sz="1600" b="1" dirty="0"/>
              <a:t>Server1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2      public static void main(String[ ] args) {</a:t>
            </a:r>
          </a:p>
          <a:p>
            <a:r>
              <a:rPr lang="en-US" altLang="zh-CN" sz="1600" dirty="0"/>
              <a:t>3          Server3 server = new Server3();</a:t>
            </a:r>
          </a:p>
          <a:p>
            <a:r>
              <a:rPr lang="en-US" altLang="zh-CN" sz="1600" dirty="0"/>
              <a:t>4          server.service();</a:t>
            </a:r>
          </a:p>
          <a:p>
            <a:r>
              <a:rPr lang="en-US" altLang="zh-CN" sz="1600" dirty="0"/>
              <a:t>5      }</a:t>
            </a:r>
          </a:p>
          <a:p>
            <a:r>
              <a:rPr lang="en-US" altLang="zh-CN" sz="1600" dirty="0"/>
              <a:t>6      public Server3(){</a:t>
            </a:r>
          </a:p>
          <a:p>
            <a:r>
              <a:rPr lang="en-US" altLang="zh-CN" sz="1600" dirty="0"/>
              <a:t>7          super(8001);</a:t>
            </a:r>
          </a:p>
          <a:p>
            <a:r>
              <a:rPr lang="en-US" altLang="zh-CN" sz="1600" dirty="0"/>
              <a:t>8      }</a:t>
            </a:r>
          </a:p>
          <a:p>
            <a:r>
              <a:rPr lang="en-US" altLang="zh-CN" sz="1600" dirty="0"/>
              <a:t>9      @Override</a:t>
            </a:r>
          </a:p>
          <a:p>
            <a:r>
              <a:rPr lang="en-US" altLang="zh-CN" sz="1600" dirty="0"/>
              <a:t>10     protected void </a:t>
            </a:r>
            <a:r>
              <a:rPr lang="en-US" altLang="zh-CN" sz="1600" b="1" dirty="0">
                <a:solidFill>
                  <a:srgbClr val="C00000"/>
                </a:solidFill>
              </a:rPr>
              <a:t>session</a:t>
            </a:r>
            <a:r>
              <a:rPr lang="en-US" altLang="zh-CN" sz="1600" dirty="0"/>
              <a:t>(Socket socket) throws Exception {</a:t>
            </a:r>
          </a:p>
          <a:p>
            <a:r>
              <a:rPr lang="en-US" altLang="zh-CN" sz="1600" dirty="0"/>
              <a:t>11         Student stu = StuRepository.getStudent();</a:t>
            </a:r>
          </a:p>
          <a:p>
            <a:r>
              <a:rPr lang="en-US" altLang="zh-CN" sz="1600" dirty="0"/>
              <a:t>12         Sender.sendObject(socket, stu);</a:t>
            </a:r>
          </a:p>
          <a:p>
            <a:r>
              <a:rPr lang="en-US" altLang="zh-CN" sz="1600" dirty="0"/>
              <a:t>13         System.out.println("</a:t>
            </a:r>
            <a:r>
              <a:rPr lang="zh-CN" altLang="en-US" sz="1600" dirty="0"/>
              <a:t>发送对象</a:t>
            </a:r>
            <a:r>
              <a:rPr lang="en-US" altLang="zh-CN" sz="1600" dirty="0"/>
              <a:t>: " + stu);</a:t>
            </a:r>
          </a:p>
          <a:p>
            <a:r>
              <a:rPr lang="en-US" altLang="zh-CN" sz="1600" dirty="0"/>
              <a:t>14         stu = (Student)Receiver.recvObject(socket);</a:t>
            </a:r>
          </a:p>
          <a:p>
            <a:r>
              <a:rPr lang="en-US" altLang="zh-CN" sz="1600" dirty="0"/>
              <a:t>15         System.out.println("</a:t>
            </a:r>
            <a:r>
              <a:rPr lang="zh-CN" altLang="en-US" sz="1600" dirty="0"/>
              <a:t>接收对象</a:t>
            </a:r>
            <a:r>
              <a:rPr lang="en-US" altLang="zh-CN" sz="1600" dirty="0"/>
              <a:t>: " + stu);</a:t>
            </a:r>
          </a:p>
          <a:p>
            <a:r>
              <a:rPr lang="en-US" altLang="zh-CN" sz="1600" dirty="0"/>
              <a:t>16         stu = (Student)Receiver.recvObject(socket);</a:t>
            </a:r>
          </a:p>
          <a:p>
            <a:r>
              <a:rPr lang="en-US" altLang="zh-CN" sz="1600" dirty="0"/>
              <a:t>17         System.out.println("</a:t>
            </a:r>
            <a:r>
              <a:rPr lang="zh-CN" altLang="en-US" sz="1600" dirty="0"/>
              <a:t>接收对象</a:t>
            </a:r>
            <a:r>
              <a:rPr lang="en-US" altLang="zh-CN" sz="1600" dirty="0"/>
              <a:t>: " + stu);</a:t>
            </a:r>
          </a:p>
          <a:p>
            <a:r>
              <a:rPr lang="en-US" altLang="zh-CN" sz="1600" dirty="0"/>
              <a:t>18         List&lt;Student&gt; stuList = StuRepository.getStudents();</a:t>
            </a:r>
          </a:p>
          <a:p>
            <a:r>
              <a:rPr lang="en-US" altLang="zh-CN" sz="1600" dirty="0"/>
              <a:t>19         Sender.sendObject(socket, stuList);</a:t>
            </a:r>
          </a:p>
          <a:p>
            <a:r>
              <a:rPr lang="en-US" altLang="zh-CN" sz="1600" dirty="0"/>
              <a:t>20         System.out.println("</a:t>
            </a:r>
            <a:r>
              <a:rPr lang="zh-CN" altLang="en-US" sz="1600" dirty="0"/>
              <a:t>发送列表</a:t>
            </a:r>
            <a:r>
              <a:rPr lang="en-US" altLang="zh-CN" sz="1600" dirty="0"/>
              <a:t>: " + stuList);</a:t>
            </a:r>
          </a:p>
          <a:p>
            <a:r>
              <a:rPr lang="en-US" altLang="zh-CN" sz="1600" dirty="0"/>
              <a:t>21     }</a:t>
            </a:r>
          </a:p>
          <a:p>
            <a:r>
              <a:rPr lang="en-US" altLang="zh-CN" sz="1600" dirty="0"/>
              <a:t>22 </a:t>
            </a: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6078523" y="189639"/>
            <a:ext cx="603723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 public class </a:t>
            </a:r>
            <a:r>
              <a:rPr lang="en-US" altLang="zh-CN" sz="1400" b="1" dirty="0">
                <a:solidFill>
                  <a:srgbClr val="0000FF"/>
                </a:solidFill>
              </a:rPr>
              <a:t>Client3 </a:t>
            </a:r>
            <a:r>
              <a:rPr lang="en-US" altLang="zh-CN" sz="1400" dirty="0"/>
              <a:t>extends </a:t>
            </a:r>
            <a:r>
              <a:rPr lang="en-US" altLang="zh-CN" sz="1400" b="1" dirty="0"/>
              <a:t>Client1</a:t>
            </a:r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2      public static void main(String[ ] args) {</a:t>
            </a:r>
          </a:p>
          <a:p>
            <a:r>
              <a:rPr lang="en-US" altLang="zh-CN" sz="1400" dirty="0"/>
              <a:t>3          ExecutorService fixPool = Executors.newCachedThreadPool();</a:t>
            </a:r>
          </a:p>
          <a:p>
            <a:r>
              <a:rPr lang="en-US" altLang="zh-CN" sz="1400" dirty="0"/>
              <a:t>4          int concurrentCount = 50;</a:t>
            </a:r>
          </a:p>
          <a:p>
            <a:r>
              <a:rPr lang="en-US" altLang="zh-CN" sz="1400" dirty="0"/>
              <a:t>5          //</a:t>
            </a:r>
            <a:r>
              <a:rPr lang="zh-CN" altLang="en-US" sz="1400" dirty="0"/>
              <a:t>用多线程模拟多客户端并发通信</a:t>
            </a:r>
          </a:p>
          <a:p>
            <a:r>
              <a:rPr lang="en-US" altLang="zh-CN" sz="1400" dirty="0"/>
              <a:t>6          for (int i=0;i&lt;concurrentCount;i++) {</a:t>
            </a:r>
          </a:p>
          <a:p>
            <a:r>
              <a:rPr lang="en-US" altLang="zh-CN" sz="1400" dirty="0"/>
              <a:t>7              fixPool.execute(</a:t>
            </a:r>
          </a:p>
          <a:p>
            <a:r>
              <a:rPr lang="en-US" altLang="zh-CN" sz="1400" dirty="0"/>
              <a:t>8                      ()-&gt;{</a:t>
            </a:r>
          </a:p>
          <a:p>
            <a:r>
              <a:rPr lang="en-US" altLang="zh-CN" sz="1400" dirty="0"/>
              <a:t>9                          Client3 client = new Client3();</a:t>
            </a:r>
          </a:p>
          <a:p>
            <a:r>
              <a:rPr lang="en-US" altLang="zh-CN" sz="1400" dirty="0"/>
              <a:t>10                         client.communicate();</a:t>
            </a:r>
          </a:p>
          <a:p>
            <a:r>
              <a:rPr lang="en-US" altLang="zh-CN" sz="1400" dirty="0"/>
              <a:t>11                     }</a:t>
            </a:r>
          </a:p>
          <a:p>
            <a:r>
              <a:rPr lang="en-US" altLang="zh-CN" sz="1400" dirty="0"/>
              <a:t>12             );</a:t>
            </a:r>
          </a:p>
          <a:p>
            <a:r>
              <a:rPr lang="en-US" altLang="zh-CN" sz="1400" dirty="0"/>
              <a:t>13         }</a:t>
            </a:r>
          </a:p>
          <a:p>
            <a:r>
              <a:rPr lang="en-US" altLang="zh-CN" sz="1400" dirty="0"/>
              <a:t>14         fixPool.shutdown();</a:t>
            </a:r>
          </a:p>
          <a:p>
            <a:r>
              <a:rPr lang="en-US" altLang="zh-CN" sz="1400" dirty="0"/>
              <a:t>15     }</a:t>
            </a:r>
          </a:p>
          <a:p>
            <a:r>
              <a:rPr lang="en-US" altLang="zh-CN" sz="1400" dirty="0"/>
              <a:t>16     public Client3() {</a:t>
            </a:r>
          </a:p>
          <a:p>
            <a:r>
              <a:rPr lang="en-US" altLang="zh-CN" sz="1400" dirty="0"/>
              <a:t>17         super("127.0.0.1",8001);</a:t>
            </a:r>
          </a:p>
          <a:p>
            <a:r>
              <a:rPr lang="en-US" altLang="zh-CN" sz="1400" dirty="0"/>
              <a:t>18     }</a:t>
            </a:r>
          </a:p>
          <a:p>
            <a:r>
              <a:rPr lang="en-US" altLang="zh-CN" sz="1400" dirty="0"/>
              <a:t>19     @Override</a:t>
            </a:r>
          </a:p>
          <a:p>
            <a:r>
              <a:rPr lang="en-US" altLang="zh-CN" sz="1400" dirty="0"/>
              <a:t>20     protected void </a:t>
            </a:r>
            <a:r>
              <a:rPr lang="en-US" altLang="zh-CN" sz="1400" b="1" dirty="0">
                <a:solidFill>
                  <a:srgbClr val="C00000"/>
                </a:solidFill>
              </a:rPr>
              <a:t>session</a:t>
            </a:r>
            <a:r>
              <a:rPr lang="en-US" altLang="zh-CN" sz="1400" dirty="0"/>
              <a:t>(Socket socket) throws Exception {</a:t>
            </a:r>
          </a:p>
          <a:p>
            <a:r>
              <a:rPr lang="en-US" altLang="zh-CN" sz="1400" dirty="0"/>
              <a:t>21         Student stu = (Student)Receiver.recvObject(socket);</a:t>
            </a:r>
          </a:p>
          <a:p>
            <a:r>
              <a:rPr lang="en-US" altLang="zh-CN" sz="1400" dirty="0"/>
              <a:t>22         System.out.println("</a:t>
            </a:r>
            <a:r>
              <a:rPr lang="zh-CN" altLang="en-US" sz="1400" dirty="0"/>
              <a:t>接收对象</a:t>
            </a:r>
            <a:r>
              <a:rPr lang="en-US" altLang="zh-CN" sz="1400" dirty="0"/>
              <a:t>: " + stu);</a:t>
            </a:r>
          </a:p>
          <a:p>
            <a:r>
              <a:rPr lang="en-US" altLang="zh-CN" sz="1400" dirty="0"/>
              <a:t>23         Sender.sendObject(socket, stu);</a:t>
            </a:r>
          </a:p>
          <a:p>
            <a:r>
              <a:rPr lang="en-US" altLang="zh-CN" sz="1400" dirty="0"/>
              <a:t>24         System.out.println("</a:t>
            </a:r>
            <a:r>
              <a:rPr lang="zh-CN" altLang="en-US" sz="1400" dirty="0"/>
              <a:t>发送对象</a:t>
            </a:r>
            <a:r>
              <a:rPr lang="en-US" altLang="zh-CN" sz="1400" dirty="0"/>
              <a:t>: " + stu);</a:t>
            </a:r>
          </a:p>
          <a:p>
            <a:r>
              <a:rPr lang="en-US" altLang="zh-CN" sz="1400" dirty="0"/>
              <a:t>25         Sender.sendObject(socket, stu);</a:t>
            </a:r>
          </a:p>
          <a:p>
            <a:r>
              <a:rPr lang="en-US" altLang="zh-CN" sz="1400" dirty="0"/>
              <a:t>26         System.out.println("</a:t>
            </a:r>
            <a:r>
              <a:rPr lang="zh-CN" altLang="en-US" sz="1400" dirty="0"/>
              <a:t>发送对象</a:t>
            </a:r>
            <a:r>
              <a:rPr lang="en-US" altLang="zh-CN" sz="1400" dirty="0"/>
              <a:t>: " + stu);</a:t>
            </a:r>
          </a:p>
          <a:p>
            <a:r>
              <a:rPr lang="en-US" altLang="zh-CN" sz="1400" dirty="0"/>
              <a:t>27         List&lt;Student&gt; stuList = (List&lt;Student&gt;)Receiver.recvObject(socket);</a:t>
            </a:r>
          </a:p>
          <a:p>
            <a:r>
              <a:rPr lang="en-US" altLang="zh-CN" sz="1400" dirty="0"/>
              <a:t>28         System.out.println("</a:t>
            </a:r>
            <a:r>
              <a:rPr lang="zh-CN" altLang="en-US" sz="1400" dirty="0"/>
              <a:t>接收列表</a:t>
            </a:r>
            <a:r>
              <a:rPr lang="en-US" altLang="zh-CN" sz="1400" dirty="0"/>
              <a:t>: " + stuList);</a:t>
            </a:r>
          </a:p>
          <a:p>
            <a:r>
              <a:rPr lang="en-US" altLang="zh-CN" sz="1400" dirty="0"/>
              <a:t>29     }</a:t>
            </a:r>
          </a:p>
          <a:p>
            <a:r>
              <a:rPr lang="en-US" altLang="zh-CN" sz="1400" dirty="0"/>
              <a:t>30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688773" y="3491345"/>
            <a:ext cx="2469980" cy="110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4706471" y="4069977"/>
            <a:ext cx="1452282" cy="96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998259" y="5253318"/>
            <a:ext cx="2160494" cy="64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4706471" y="4509247"/>
            <a:ext cx="1452282" cy="9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1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案例三：传输文件的会话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6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-1"/>
            <a:ext cx="22643847" cy="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715548"/>
              </p:ext>
            </p:extLst>
          </p:nvPr>
        </p:nvGraphicFramePr>
        <p:xfrm>
          <a:off x="1344706" y="-5917"/>
          <a:ext cx="9072282" cy="686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706" y="-5917"/>
                        <a:ext cx="9072282" cy="68639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6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5740" y="0"/>
            <a:ext cx="202574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016073"/>
              </p:ext>
            </p:extLst>
          </p:nvPr>
        </p:nvGraphicFramePr>
        <p:xfrm>
          <a:off x="1335740" y="1"/>
          <a:ext cx="9093481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740" y="1"/>
                        <a:ext cx="9093481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93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716" y="117693"/>
            <a:ext cx="840807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public static void </a:t>
            </a:r>
            <a:r>
              <a:rPr lang="en-US" altLang="zh-CN" b="1" dirty="0">
                <a:solidFill>
                  <a:srgbClr val="0000FF"/>
                </a:solidFill>
              </a:rPr>
              <a:t>sendFile</a:t>
            </a:r>
            <a:r>
              <a:rPr lang="en-US" altLang="zh-CN" dirty="0"/>
              <a:t>(Socket socket, String localFileName) throws Exception{</a:t>
            </a:r>
          </a:p>
          <a:p>
            <a:r>
              <a:rPr lang="en-US" altLang="zh-CN" dirty="0"/>
              <a:t>2  	OutputStream os = socket.getOutputStream();</a:t>
            </a:r>
          </a:p>
          <a:p>
            <a:r>
              <a:rPr lang="en-US" altLang="zh-CN" dirty="0"/>
              <a:t>3  	File file = new File(localFileName);</a:t>
            </a:r>
          </a:p>
          <a:p>
            <a:r>
              <a:rPr lang="en-US" altLang="zh-CN" dirty="0"/>
              <a:t>4  	long fileLength = file.length();</a:t>
            </a:r>
          </a:p>
          <a:p>
            <a:r>
              <a:rPr lang="en-US" altLang="zh-CN" dirty="0"/>
              <a:t>5  	//</a:t>
            </a:r>
            <a:r>
              <a:rPr lang="zh-CN" altLang="en-US" dirty="0"/>
              <a:t>发送文件总的字节数</a:t>
            </a:r>
            <a:r>
              <a:rPr lang="en-US" altLang="zh-CN" dirty="0"/>
              <a:t>,java</a:t>
            </a:r>
            <a:r>
              <a:rPr lang="zh-CN" altLang="en-US" dirty="0"/>
              <a:t>的</a:t>
            </a:r>
            <a:r>
              <a:rPr lang="en-US" altLang="zh-CN" dirty="0"/>
              <a:t>long</a:t>
            </a:r>
            <a:r>
              <a:rPr lang="zh-CN" altLang="en-US" dirty="0"/>
              <a:t>是</a:t>
            </a:r>
            <a:r>
              <a:rPr lang="en-US" altLang="zh-CN" dirty="0"/>
              <a:t>8</a:t>
            </a:r>
            <a:r>
              <a:rPr lang="zh-CN" altLang="en-US" dirty="0"/>
              <a:t>个字节</a:t>
            </a:r>
          </a:p>
          <a:p>
            <a:r>
              <a:rPr lang="en-US" altLang="zh-CN" dirty="0"/>
              <a:t>6  	byte[ ] lengthBytes = Utils.</a:t>
            </a:r>
            <a:r>
              <a:rPr lang="en-US" altLang="zh-CN" b="1" dirty="0">
                <a:solidFill>
                  <a:srgbClr val="FF0000"/>
                </a:solidFill>
              </a:rPr>
              <a:t>longToByteArray</a:t>
            </a:r>
            <a:r>
              <a:rPr lang="en-US" altLang="zh-CN" dirty="0"/>
              <a:t>(fileLength);</a:t>
            </a:r>
          </a:p>
          <a:p>
            <a:r>
              <a:rPr lang="en-US" altLang="zh-CN" dirty="0"/>
              <a:t>7  	os.write(lengthBytes);</a:t>
            </a:r>
          </a:p>
          <a:p>
            <a:r>
              <a:rPr lang="en-US" altLang="zh-CN" dirty="0"/>
              <a:t>8  	os.flush();</a:t>
            </a:r>
          </a:p>
          <a:p>
            <a:r>
              <a:rPr lang="en-US" altLang="zh-CN" dirty="0"/>
              <a:t>9  	FileInputStream fis = new FileInputStream(file);</a:t>
            </a:r>
          </a:p>
          <a:p>
            <a:r>
              <a:rPr lang="en-US" altLang="zh-CN" dirty="0"/>
              <a:t>10 	//</a:t>
            </a:r>
            <a:r>
              <a:rPr lang="zh-CN" altLang="en-US" dirty="0"/>
              <a:t>缓冲区设为</a:t>
            </a:r>
            <a:r>
              <a:rPr lang="en-US" altLang="zh-CN" dirty="0"/>
              <a:t>1000*1000</a:t>
            </a:r>
            <a:r>
              <a:rPr lang="zh-CN" altLang="en-US" dirty="0"/>
              <a:t>个字节</a:t>
            </a:r>
          </a:p>
          <a:p>
            <a:r>
              <a:rPr lang="en-US" altLang="zh-CN" dirty="0"/>
              <a:t>11 	int bufSize = 1000*1000;</a:t>
            </a:r>
          </a:p>
          <a:p>
            <a:r>
              <a:rPr lang="en-US" altLang="zh-CN" dirty="0"/>
              <a:t>12 	byte[ ] buffer = new byte[bufSize];</a:t>
            </a:r>
          </a:p>
          <a:p>
            <a:r>
              <a:rPr lang="en-US" altLang="zh-CN" dirty="0"/>
              <a:t>13 	//</a:t>
            </a:r>
            <a:r>
              <a:rPr lang="zh-CN" altLang="en-US" dirty="0"/>
              <a:t>从文件读取一组字节</a:t>
            </a:r>
          </a:p>
          <a:p>
            <a:r>
              <a:rPr lang="en-US" altLang="zh-CN" dirty="0"/>
              <a:t>14 	int readLength = fis.read(buffer);</a:t>
            </a:r>
          </a:p>
          <a:p>
            <a:r>
              <a:rPr lang="en-US" altLang="zh-CN" dirty="0"/>
              <a:t>15 	//</a:t>
            </a:r>
            <a:r>
              <a:rPr lang="zh-CN" altLang="en-US" dirty="0"/>
              <a:t>未到文件末尾</a:t>
            </a:r>
          </a:p>
          <a:p>
            <a:r>
              <a:rPr lang="en-US" altLang="zh-CN" dirty="0"/>
              <a:t>16 	while (readLength != -1){</a:t>
            </a:r>
          </a:p>
          <a:p>
            <a:r>
              <a:rPr lang="en-US" altLang="zh-CN" dirty="0"/>
              <a:t>17 		//</a:t>
            </a:r>
            <a:r>
              <a:rPr lang="zh-CN" altLang="en-US" dirty="0"/>
              <a:t>发送一组字节</a:t>
            </a:r>
          </a:p>
          <a:p>
            <a:r>
              <a:rPr lang="en-US" altLang="zh-CN" dirty="0"/>
              <a:t>18 		os.write(buffer, 0, readLength);</a:t>
            </a:r>
          </a:p>
          <a:p>
            <a:r>
              <a:rPr lang="en-US" altLang="zh-CN" dirty="0"/>
              <a:t>19 		os.flush();</a:t>
            </a:r>
          </a:p>
          <a:p>
            <a:r>
              <a:rPr lang="en-US" altLang="zh-CN" dirty="0"/>
              <a:t>20 		//</a:t>
            </a:r>
            <a:r>
              <a:rPr lang="zh-CN" altLang="en-US" dirty="0"/>
              <a:t>从文件读取下一组字节</a:t>
            </a:r>
          </a:p>
          <a:p>
            <a:r>
              <a:rPr lang="en-US" altLang="zh-CN" dirty="0"/>
              <a:t>21 		readLength = fis.read(buffer);</a:t>
            </a:r>
          </a:p>
          <a:p>
            <a:r>
              <a:rPr lang="en-US" altLang="zh-CN" dirty="0"/>
              <a:t>22 	}</a:t>
            </a:r>
          </a:p>
          <a:p>
            <a:r>
              <a:rPr lang="en-US" altLang="zh-CN" dirty="0"/>
              <a:t>23 	fis.close();</a:t>
            </a:r>
          </a:p>
          <a:p>
            <a:r>
              <a:rPr lang="en-US" altLang="zh-CN" dirty="0"/>
              <a:t>24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969976" y="2998176"/>
            <a:ext cx="56509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 public static byte[ ] </a:t>
            </a:r>
            <a:r>
              <a:rPr lang="en-US" altLang="zh-CN" sz="2000" b="1" dirty="0">
                <a:solidFill>
                  <a:srgbClr val="FF0000"/>
                </a:solidFill>
              </a:rPr>
              <a:t>longToByteArray</a:t>
            </a:r>
            <a:r>
              <a:rPr lang="en-US" altLang="zh-CN" sz="2000" dirty="0"/>
              <a:t>(long x) {</a:t>
            </a:r>
          </a:p>
          <a:p>
            <a:r>
              <a:rPr lang="en-US" altLang="zh-CN" sz="2000" dirty="0"/>
              <a:t>2 	ByteBuffer buffer = ByteBuffer.allocate(8);</a:t>
            </a:r>
          </a:p>
          <a:p>
            <a:r>
              <a:rPr lang="en-US" altLang="zh-CN" sz="2000" dirty="0"/>
              <a:t>3 	buffer.putLong(0, x);</a:t>
            </a:r>
          </a:p>
          <a:p>
            <a:r>
              <a:rPr lang="en-US" altLang="zh-CN" sz="2000" dirty="0"/>
              <a:t>4 	return buffer.array();</a:t>
            </a:r>
          </a:p>
          <a:p>
            <a:r>
              <a:rPr lang="en-US" altLang="zh-CN" sz="2000" dirty="0"/>
              <a:t>5 </a:t>
            </a: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958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092" y="0"/>
            <a:ext cx="7988084" cy="689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dirty="0"/>
              <a:t>1  public static void </a:t>
            </a:r>
            <a:r>
              <a:rPr lang="en-US" altLang="zh-CN" sz="1700" b="1" dirty="0">
                <a:solidFill>
                  <a:srgbClr val="0000FF"/>
                </a:solidFill>
              </a:rPr>
              <a:t>recvFile</a:t>
            </a:r>
            <a:r>
              <a:rPr lang="en-US" altLang="zh-CN" sz="1700" dirty="0"/>
              <a:t>(Socket socket, String savedFileName) throws Exception{</a:t>
            </a:r>
          </a:p>
          <a:p>
            <a:r>
              <a:rPr lang="en-US" altLang="zh-CN" sz="1700" dirty="0"/>
              <a:t>2  	InputStream is = socket.getInputStream();</a:t>
            </a:r>
          </a:p>
          <a:p>
            <a:r>
              <a:rPr lang="en-US" altLang="zh-CN" sz="1700" dirty="0"/>
              <a:t>3  	FileOutputStream fos = new FileOutputStream(new File(savedFileName));</a:t>
            </a:r>
          </a:p>
          <a:p>
            <a:r>
              <a:rPr lang="en-US" altLang="zh-CN" sz="1700" dirty="0"/>
              <a:t>4  	//</a:t>
            </a:r>
            <a:r>
              <a:rPr lang="zh-CN" altLang="en-US" sz="1700" dirty="0"/>
              <a:t>先获取一个长整数的</a:t>
            </a:r>
            <a:r>
              <a:rPr lang="en-US" altLang="zh-CN" sz="1700" dirty="0"/>
              <a:t>8</a:t>
            </a:r>
            <a:r>
              <a:rPr lang="zh-CN" altLang="en-US" sz="1700" dirty="0"/>
              <a:t>个字节，该长整数表示文件的长度</a:t>
            </a:r>
          </a:p>
          <a:p>
            <a:r>
              <a:rPr lang="en-US" altLang="zh-CN" sz="1700" dirty="0"/>
              <a:t>5  	byte[ ] lengthBytes = new byte[8];</a:t>
            </a:r>
          </a:p>
          <a:p>
            <a:r>
              <a:rPr lang="en-US" altLang="zh-CN" sz="1700" dirty="0"/>
              <a:t>6  	readFully(socket, lengthBytes);</a:t>
            </a:r>
          </a:p>
          <a:p>
            <a:r>
              <a:rPr lang="en-US" altLang="zh-CN" sz="1700" dirty="0"/>
              <a:t>7  	//</a:t>
            </a:r>
            <a:r>
              <a:rPr lang="zh-CN" altLang="en-US" sz="1700" dirty="0"/>
              <a:t>要接收的总的字节数</a:t>
            </a:r>
          </a:p>
          <a:p>
            <a:r>
              <a:rPr lang="en-US" altLang="zh-CN" sz="1700" dirty="0"/>
              <a:t>8  	long restBytesToRead = Utils.</a:t>
            </a:r>
            <a:r>
              <a:rPr lang="en-US" altLang="zh-CN" sz="1700" b="1" dirty="0">
                <a:solidFill>
                  <a:srgbClr val="FF0000"/>
                </a:solidFill>
              </a:rPr>
              <a:t>byteArrayToLong</a:t>
            </a:r>
            <a:r>
              <a:rPr lang="en-US" altLang="zh-CN" sz="1700" dirty="0"/>
              <a:t>(lengthBytes);</a:t>
            </a:r>
          </a:p>
          <a:p>
            <a:r>
              <a:rPr lang="en-US" altLang="zh-CN" sz="1700" dirty="0"/>
              <a:t>9  	//</a:t>
            </a:r>
            <a:r>
              <a:rPr lang="zh-CN" altLang="en-US" sz="1700" dirty="0"/>
              <a:t>缓冲区大小为</a:t>
            </a:r>
            <a:r>
              <a:rPr lang="en-US" altLang="zh-CN" sz="1700" dirty="0"/>
              <a:t>1MB</a:t>
            </a:r>
          </a:p>
          <a:p>
            <a:r>
              <a:rPr lang="en-US" altLang="zh-CN" sz="1700" dirty="0"/>
              <a:t>10 	int bufSize = 1024*1024;</a:t>
            </a:r>
          </a:p>
          <a:p>
            <a:r>
              <a:rPr lang="en-US" altLang="zh-CN" sz="1700" dirty="0"/>
              <a:t>11 	byte[ ] dataBytes = new byte[bufSize];</a:t>
            </a:r>
          </a:p>
          <a:p>
            <a:r>
              <a:rPr lang="en-US" altLang="zh-CN" sz="1700" dirty="0"/>
              <a:t>12 	do {</a:t>
            </a:r>
          </a:p>
          <a:p>
            <a:r>
              <a:rPr lang="en-US" altLang="zh-CN" sz="1700" dirty="0"/>
              <a:t>13 		//</a:t>
            </a:r>
            <a:r>
              <a:rPr lang="zh-CN" altLang="en-US" sz="1700" dirty="0"/>
              <a:t>接收最后一组字节时可能需要调整缓冲区大小</a:t>
            </a:r>
          </a:p>
          <a:p>
            <a:r>
              <a:rPr lang="en-US" altLang="zh-CN" sz="1700" dirty="0"/>
              <a:t>14 		if (bufSize &gt; restBytesToRead) {</a:t>
            </a:r>
          </a:p>
          <a:p>
            <a:r>
              <a:rPr lang="en-US" altLang="zh-CN" sz="1700" dirty="0"/>
              <a:t>15 			bufSize = (int)restBytesToRead;</a:t>
            </a:r>
          </a:p>
          <a:p>
            <a:r>
              <a:rPr lang="en-US" altLang="zh-CN" sz="1700" dirty="0"/>
              <a:t>16 			dataBytes = new byte[bufSize];</a:t>
            </a:r>
          </a:p>
          <a:p>
            <a:r>
              <a:rPr lang="en-US" altLang="zh-CN" sz="1700" dirty="0"/>
              <a:t>17 		}</a:t>
            </a:r>
          </a:p>
          <a:p>
            <a:r>
              <a:rPr lang="en-US" altLang="zh-CN" sz="1700" dirty="0"/>
              <a:t>18 		//</a:t>
            </a:r>
            <a:r>
              <a:rPr lang="zh-CN" altLang="en-US" sz="1700" dirty="0"/>
              <a:t>填满缓冲区</a:t>
            </a:r>
          </a:p>
          <a:p>
            <a:r>
              <a:rPr lang="en-US" altLang="zh-CN" sz="1700" dirty="0"/>
              <a:t>19 		readFully(socket, dataBytes);</a:t>
            </a:r>
          </a:p>
          <a:p>
            <a:r>
              <a:rPr lang="en-US" altLang="zh-CN" sz="1700" dirty="0"/>
              <a:t>20 		//</a:t>
            </a:r>
            <a:r>
              <a:rPr lang="zh-CN" altLang="en-US" sz="1700" dirty="0"/>
              <a:t>将缓冲区内容存入文件</a:t>
            </a:r>
          </a:p>
          <a:p>
            <a:r>
              <a:rPr lang="en-US" altLang="zh-CN" sz="1700" dirty="0"/>
              <a:t>21 		fos.write(dataBytes);</a:t>
            </a:r>
          </a:p>
          <a:p>
            <a:r>
              <a:rPr lang="en-US" altLang="zh-CN" sz="1700" dirty="0"/>
              <a:t>22 		//</a:t>
            </a:r>
            <a:r>
              <a:rPr lang="zh-CN" altLang="en-US" sz="1700" dirty="0"/>
              <a:t>计算剩余尚未接收的字节数</a:t>
            </a:r>
          </a:p>
          <a:p>
            <a:r>
              <a:rPr lang="en-US" altLang="zh-CN" sz="1700" dirty="0"/>
              <a:t>23 		restBytesToRead -= bufSize;</a:t>
            </a:r>
          </a:p>
          <a:p>
            <a:r>
              <a:rPr lang="en-US" altLang="zh-CN" sz="1700" dirty="0"/>
              <a:t>24 	}while(restBytesToRead &gt; 0);</a:t>
            </a:r>
          </a:p>
          <a:p>
            <a:r>
              <a:rPr lang="en-US" altLang="zh-CN" sz="1700" dirty="0"/>
              <a:t>25 	fos.close();</a:t>
            </a:r>
          </a:p>
          <a:p>
            <a:r>
              <a:rPr lang="en-US" altLang="zh-CN" sz="1700" dirty="0"/>
              <a:t>26 </a:t>
            </a:r>
            <a:r>
              <a:rPr lang="en-US" altLang="zh-CN" sz="1700" dirty="0" smtClean="0"/>
              <a:t>}</a:t>
            </a:r>
            <a:endParaRPr lang="en-US" altLang="zh-CN" sz="1700" dirty="0"/>
          </a:p>
        </p:txBody>
      </p:sp>
      <p:sp>
        <p:nvSpPr>
          <p:cNvPr id="3" name="文本框 2"/>
          <p:cNvSpPr txBox="1"/>
          <p:nvPr/>
        </p:nvSpPr>
        <p:spPr>
          <a:xfrm>
            <a:off x="6093069" y="4431323"/>
            <a:ext cx="60003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 public static long </a:t>
            </a:r>
            <a:r>
              <a:rPr lang="en-US" altLang="zh-CN" sz="2000" b="1" dirty="0">
                <a:solidFill>
                  <a:srgbClr val="FF0000"/>
                </a:solidFill>
              </a:rPr>
              <a:t>byteArrayToLong</a:t>
            </a:r>
            <a:r>
              <a:rPr lang="en-US" altLang="zh-CN" sz="2000" dirty="0"/>
              <a:t>(byte[ ] bytes) {</a:t>
            </a:r>
          </a:p>
          <a:p>
            <a:r>
              <a:rPr lang="en-US" altLang="zh-CN" sz="2000" dirty="0"/>
              <a:t>2 	ByteBuffer buffer = ByteBuffer.allocate(8);</a:t>
            </a:r>
          </a:p>
          <a:p>
            <a:r>
              <a:rPr lang="en-US" altLang="zh-CN" sz="2000" dirty="0"/>
              <a:t>3 	buffer.put(bytes, 0, bytes.length);</a:t>
            </a:r>
          </a:p>
          <a:p>
            <a:r>
              <a:rPr lang="en-US" altLang="zh-CN" sz="2000" dirty="0"/>
              <a:t>4 	buffer.flip();</a:t>
            </a:r>
          </a:p>
          <a:p>
            <a:r>
              <a:rPr lang="en-US" altLang="zh-CN" sz="2000" dirty="0"/>
              <a:t>5 	return buffer.getLong();</a:t>
            </a:r>
          </a:p>
          <a:p>
            <a:r>
              <a:rPr lang="en-US" altLang="zh-CN" sz="2000" dirty="0"/>
              <a:t>6 </a:t>
            </a: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4923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通信模型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65653" y="505636"/>
            <a:ext cx="6102953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  public class </a:t>
            </a:r>
            <a:r>
              <a:rPr lang="en-US" altLang="zh-CN" sz="1600" b="1" dirty="0">
                <a:solidFill>
                  <a:srgbClr val="0000FF"/>
                </a:solidFill>
              </a:rPr>
              <a:t>Server4</a:t>
            </a:r>
            <a:r>
              <a:rPr lang="en-US" altLang="zh-CN" sz="1600" dirty="0"/>
              <a:t> extends </a:t>
            </a:r>
            <a:r>
              <a:rPr lang="en-US" altLang="zh-CN" sz="1600" b="1" dirty="0"/>
              <a:t>Server1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2      public static void main(String[ ] args) {</a:t>
            </a:r>
          </a:p>
          <a:p>
            <a:r>
              <a:rPr lang="en-US" altLang="zh-CN" sz="1600" dirty="0"/>
              <a:t>3          Server4 server = new Server4();</a:t>
            </a:r>
          </a:p>
          <a:p>
            <a:r>
              <a:rPr lang="en-US" altLang="zh-CN" sz="1600" dirty="0"/>
              <a:t>4          server.service();</a:t>
            </a:r>
          </a:p>
          <a:p>
            <a:r>
              <a:rPr lang="en-US" altLang="zh-CN" sz="1600" dirty="0"/>
              <a:t>5      }</a:t>
            </a:r>
          </a:p>
          <a:p>
            <a:r>
              <a:rPr lang="en-US" altLang="zh-CN" sz="1600" dirty="0"/>
              <a:t>6      public Server4(){</a:t>
            </a:r>
          </a:p>
          <a:p>
            <a:r>
              <a:rPr lang="en-US" altLang="zh-CN" sz="1600" dirty="0"/>
              <a:t>7          super(8001);</a:t>
            </a:r>
          </a:p>
          <a:p>
            <a:r>
              <a:rPr lang="en-US" altLang="zh-CN" sz="1600" dirty="0"/>
              <a:t>8      }</a:t>
            </a:r>
          </a:p>
          <a:p>
            <a:r>
              <a:rPr lang="en-US" altLang="zh-CN" sz="1600" dirty="0"/>
              <a:t>9      @Override</a:t>
            </a:r>
          </a:p>
          <a:p>
            <a:r>
              <a:rPr lang="en-US" altLang="zh-CN" sz="1600" dirty="0"/>
              <a:t>10     protected void session(Socket socket) throws Exception {</a:t>
            </a:r>
          </a:p>
          <a:p>
            <a:r>
              <a:rPr lang="en-US" altLang="zh-CN" sz="1600" dirty="0"/>
              <a:t>11         String fileName = Receiver.recvString(socket);</a:t>
            </a:r>
          </a:p>
          <a:p>
            <a:r>
              <a:rPr lang="en-US" altLang="zh-CN" sz="1600" dirty="0"/>
              <a:t>12         System.out.println("</a:t>
            </a:r>
            <a:r>
              <a:rPr lang="zh-CN" altLang="en-US" sz="1600" dirty="0"/>
              <a:t>接收文件名</a:t>
            </a:r>
            <a:r>
              <a:rPr lang="en-US" altLang="zh-CN" sz="1600" dirty="0"/>
              <a:t>: " + fileName);</a:t>
            </a:r>
          </a:p>
          <a:p>
            <a:r>
              <a:rPr lang="en-US" altLang="zh-CN" sz="1600" dirty="0"/>
              <a:t>13         String filePath = "D:\\ServerFiles\\FromClient-" + fileName;</a:t>
            </a:r>
          </a:p>
          <a:p>
            <a:r>
              <a:rPr lang="en-US" altLang="zh-CN" sz="1600" dirty="0"/>
              <a:t>14         Receiver.recvFile(socket, filePath);</a:t>
            </a:r>
          </a:p>
          <a:p>
            <a:r>
              <a:rPr lang="en-US" altLang="zh-CN" sz="1600" dirty="0"/>
              <a:t>15         System.out.println("</a:t>
            </a:r>
            <a:r>
              <a:rPr lang="zh-CN" altLang="en-US" sz="1600" dirty="0"/>
              <a:t>接收并保存文件</a:t>
            </a:r>
            <a:r>
              <a:rPr lang="en-US" altLang="zh-CN" sz="1600" dirty="0"/>
              <a:t>: " + filePath);</a:t>
            </a:r>
          </a:p>
          <a:p>
            <a:r>
              <a:rPr lang="en-US" altLang="zh-CN" sz="1600" dirty="0"/>
              <a:t>16         filePath = "D:\\ServerFiles\\xyz.mp4";</a:t>
            </a:r>
          </a:p>
          <a:p>
            <a:r>
              <a:rPr lang="en-US" altLang="zh-CN" sz="1600" dirty="0"/>
              <a:t>17         fileName = filePath.substring(filePath.lastIndexOf("\\")+1);</a:t>
            </a:r>
          </a:p>
          <a:p>
            <a:r>
              <a:rPr lang="en-US" altLang="zh-CN" sz="1600" dirty="0"/>
              <a:t>18         Sender.sendString(socket, fileName);</a:t>
            </a:r>
          </a:p>
          <a:p>
            <a:r>
              <a:rPr lang="en-US" altLang="zh-CN" sz="1600" dirty="0"/>
              <a:t>19         System.out.println("</a:t>
            </a:r>
            <a:r>
              <a:rPr lang="zh-CN" altLang="en-US" sz="1600" dirty="0"/>
              <a:t>发送文件名</a:t>
            </a:r>
            <a:r>
              <a:rPr lang="en-US" altLang="zh-CN" sz="1600" dirty="0"/>
              <a:t>: " + fileName);</a:t>
            </a:r>
          </a:p>
          <a:p>
            <a:r>
              <a:rPr lang="en-US" altLang="zh-CN" sz="1600" dirty="0"/>
              <a:t>20         Sender.sendFile(socket,filePath);</a:t>
            </a:r>
          </a:p>
          <a:p>
            <a:r>
              <a:rPr lang="en-US" altLang="zh-CN" sz="1600" dirty="0"/>
              <a:t>21         System.out.println("</a:t>
            </a:r>
            <a:r>
              <a:rPr lang="zh-CN" altLang="en-US" sz="1600" dirty="0"/>
              <a:t>发送文件</a:t>
            </a:r>
            <a:r>
              <a:rPr lang="en-US" altLang="zh-CN" sz="1600" dirty="0"/>
              <a:t>: " + filePath);</a:t>
            </a:r>
          </a:p>
          <a:p>
            <a:r>
              <a:rPr lang="en-US" altLang="zh-CN" sz="1600" dirty="0"/>
              <a:t>22     }</a:t>
            </a:r>
          </a:p>
          <a:p>
            <a:r>
              <a:rPr lang="en-US" altLang="zh-CN" sz="1600" dirty="0"/>
              <a:t>23 </a:t>
            </a: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5391" y="-17584"/>
            <a:ext cx="5771132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 public class </a:t>
            </a:r>
            <a:r>
              <a:rPr lang="en-US" altLang="zh-CN" sz="1400" b="1" dirty="0">
                <a:solidFill>
                  <a:srgbClr val="0000FF"/>
                </a:solidFill>
              </a:rPr>
              <a:t>Client4</a:t>
            </a:r>
            <a:r>
              <a:rPr lang="en-US" altLang="zh-CN" sz="1400" dirty="0"/>
              <a:t> extends </a:t>
            </a:r>
            <a:r>
              <a:rPr lang="en-US" altLang="zh-CN" sz="1400" b="1" dirty="0"/>
              <a:t>Client1</a:t>
            </a:r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2      public static void main(String[ ] args) {</a:t>
            </a:r>
          </a:p>
          <a:p>
            <a:r>
              <a:rPr lang="en-US" altLang="zh-CN" sz="1400" dirty="0"/>
              <a:t>3          ExecutorService fixPool = Executors.newCachedThreadPool();</a:t>
            </a:r>
          </a:p>
          <a:p>
            <a:r>
              <a:rPr lang="en-US" altLang="zh-CN" sz="1400" dirty="0"/>
              <a:t>4          //</a:t>
            </a:r>
            <a:r>
              <a:rPr lang="zh-CN" altLang="en-US" sz="1400" dirty="0"/>
              <a:t>为了避免文件访问冲突，故设为</a:t>
            </a:r>
            <a:r>
              <a:rPr lang="en-US" altLang="zh-CN" sz="1400" dirty="0"/>
              <a:t>1</a:t>
            </a:r>
            <a:r>
              <a:rPr lang="zh-CN" altLang="en-US" sz="1400" dirty="0"/>
              <a:t>个客户端</a:t>
            </a:r>
          </a:p>
          <a:p>
            <a:r>
              <a:rPr lang="en-US" altLang="zh-CN" sz="1400" dirty="0"/>
              <a:t>5          for (int i=0;i&lt;1;i++) {</a:t>
            </a:r>
          </a:p>
          <a:p>
            <a:r>
              <a:rPr lang="en-US" altLang="zh-CN" sz="1400" dirty="0"/>
              <a:t>6              fixPool.execute(</a:t>
            </a:r>
          </a:p>
          <a:p>
            <a:r>
              <a:rPr lang="en-US" altLang="zh-CN" sz="1400" dirty="0"/>
              <a:t>7                      ()-&gt;{</a:t>
            </a:r>
          </a:p>
          <a:p>
            <a:r>
              <a:rPr lang="en-US" altLang="zh-CN" sz="1400" dirty="0"/>
              <a:t>8                          Client4 client = new Client4();</a:t>
            </a:r>
          </a:p>
          <a:p>
            <a:r>
              <a:rPr lang="en-US" altLang="zh-CN" sz="1400" dirty="0"/>
              <a:t>9                          client.communicate();</a:t>
            </a:r>
          </a:p>
          <a:p>
            <a:r>
              <a:rPr lang="en-US" altLang="zh-CN" sz="1400" dirty="0"/>
              <a:t>10                     }</a:t>
            </a:r>
          </a:p>
          <a:p>
            <a:r>
              <a:rPr lang="en-US" altLang="zh-CN" sz="1400" dirty="0"/>
              <a:t>11             );</a:t>
            </a:r>
          </a:p>
          <a:p>
            <a:r>
              <a:rPr lang="en-US" altLang="zh-CN" sz="1400" dirty="0"/>
              <a:t>12         }</a:t>
            </a:r>
          </a:p>
          <a:p>
            <a:r>
              <a:rPr lang="en-US" altLang="zh-CN" sz="1400" dirty="0"/>
              <a:t>13         fixPool.shutdown();</a:t>
            </a:r>
          </a:p>
          <a:p>
            <a:r>
              <a:rPr lang="en-US" altLang="zh-CN" sz="1400" dirty="0"/>
              <a:t>14     }</a:t>
            </a:r>
          </a:p>
          <a:p>
            <a:r>
              <a:rPr lang="en-US" altLang="zh-CN" sz="1400" dirty="0"/>
              <a:t>15     public Client4(){</a:t>
            </a:r>
          </a:p>
          <a:p>
            <a:r>
              <a:rPr lang="en-US" altLang="zh-CN" sz="1400" dirty="0"/>
              <a:t>16         super("127.0.0.1",8001);</a:t>
            </a:r>
          </a:p>
          <a:p>
            <a:r>
              <a:rPr lang="en-US" altLang="zh-CN" sz="1400" dirty="0"/>
              <a:t>17     }</a:t>
            </a:r>
          </a:p>
          <a:p>
            <a:r>
              <a:rPr lang="en-US" altLang="zh-CN" sz="1400" dirty="0"/>
              <a:t>18     @Override</a:t>
            </a:r>
          </a:p>
          <a:p>
            <a:r>
              <a:rPr lang="en-US" altLang="zh-CN" sz="1400" dirty="0"/>
              <a:t>19     protected void session(Socket socket) throws Exception {</a:t>
            </a:r>
          </a:p>
          <a:p>
            <a:r>
              <a:rPr lang="en-US" altLang="zh-CN" sz="1400" dirty="0"/>
              <a:t>20         String filePath = "D:\\ClientFiles\\abc.mp4";</a:t>
            </a:r>
          </a:p>
          <a:p>
            <a:r>
              <a:rPr lang="en-US" altLang="zh-CN" sz="1400" dirty="0"/>
              <a:t>21         String fileName = filePath.substring(filePath.lastIndexOf("\\")+1);</a:t>
            </a:r>
          </a:p>
          <a:p>
            <a:r>
              <a:rPr lang="en-US" altLang="zh-CN" sz="1400" dirty="0"/>
              <a:t>22         Sender.sendString(socket, fileName);</a:t>
            </a:r>
          </a:p>
          <a:p>
            <a:r>
              <a:rPr lang="en-US" altLang="zh-CN" sz="1400" dirty="0"/>
              <a:t>23         System.out.println("</a:t>
            </a:r>
            <a:r>
              <a:rPr lang="zh-CN" altLang="en-US" sz="1400" dirty="0"/>
              <a:t>发送文件名</a:t>
            </a:r>
            <a:r>
              <a:rPr lang="en-US" altLang="zh-CN" sz="1400" dirty="0"/>
              <a:t>: " + fileName);</a:t>
            </a:r>
          </a:p>
          <a:p>
            <a:r>
              <a:rPr lang="en-US" altLang="zh-CN" sz="1400" dirty="0"/>
              <a:t>24         Sender.sendFile(socket,filePath);</a:t>
            </a:r>
          </a:p>
          <a:p>
            <a:r>
              <a:rPr lang="en-US" altLang="zh-CN" sz="1400" dirty="0"/>
              <a:t>25         System.out.println("</a:t>
            </a:r>
            <a:r>
              <a:rPr lang="zh-CN" altLang="en-US" sz="1400" dirty="0"/>
              <a:t>发送文件</a:t>
            </a:r>
            <a:r>
              <a:rPr lang="en-US" altLang="zh-CN" sz="1400" dirty="0"/>
              <a:t>: " + filePath);</a:t>
            </a:r>
          </a:p>
          <a:p>
            <a:r>
              <a:rPr lang="en-US" altLang="zh-CN" sz="1400" dirty="0"/>
              <a:t>26         fileName = Receiver.recvString(socket);</a:t>
            </a:r>
          </a:p>
          <a:p>
            <a:r>
              <a:rPr lang="en-US" altLang="zh-CN" sz="1400" dirty="0"/>
              <a:t>27         System.out.println("</a:t>
            </a:r>
            <a:r>
              <a:rPr lang="zh-CN" altLang="en-US" sz="1400" dirty="0"/>
              <a:t>接收文件名</a:t>
            </a:r>
            <a:r>
              <a:rPr lang="en-US" altLang="zh-CN" sz="1400" dirty="0"/>
              <a:t>: " + fileName);</a:t>
            </a:r>
          </a:p>
          <a:p>
            <a:r>
              <a:rPr lang="en-US" altLang="zh-CN" sz="1400" dirty="0"/>
              <a:t>28         filePath = "D:\\ClientFiles\\FromServer-" + fileName;</a:t>
            </a:r>
          </a:p>
          <a:p>
            <a:r>
              <a:rPr lang="en-US" altLang="zh-CN" sz="1400" dirty="0"/>
              <a:t>29         Receiver.recvFile(socket, filePath);</a:t>
            </a:r>
          </a:p>
          <a:p>
            <a:r>
              <a:rPr lang="en-US" altLang="zh-CN" sz="1400" dirty="0"/>
              <a:t>30         System.out.println("</a:t>
            </a:r>
            <a:r>
              <a:rPr lang="zh-CN" altLang="en-US" sz="1400" dirty="0"/>
              <a:t>接收并保存文件</a:t>
            </a:r>
            <a:r>
              <a:rPr lang="en-US" altLang="zh-CN" sz="1400" dirty="0"/>
              <a:t>: " + filePath);</a:t>
            </a:r>
          </a:p>
          <a:p>
            <a:r>
              <a:rPr lang="en-US" altLang="zh-CN" sz="1400" dirty="0"/>
              <a:t>31     }</a:t>
            </a:r>
          </a:p>
          <a:p>
            <a:r>
              <a:rPr lang="en-US" altLang="zh-CN" sz="1400" dirty="0"/>
              <a:t>32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675185" y="3138854"/>
            <a:ext cx="3059723" cy="149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297115" y="3886200"/>
            <a:ext cx="3437793" cy="116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842238" y="4818185"/>
            <a:ext cx="2892670" cy="67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385038" y="5319346"/>
            <a:ext cx="3349870" cy="80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7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101" y="1705928"/>
            <a:ext cx="539282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服务器开启服务端口</a:t>
            </a:r>
            <a:r>
              <a:rPr lang="en-US" altLang="zh-CN" dirty="0"/>
              <a:t>8001,</a:t>
            </a:r>
            <a:r>
              <a:rPr lang="zh-CN" altLang="en-US" dirty="0"/>
              <a:t>等待连接请求</a:t>
            </a:r>
            <a:r>
              <a:rPr lang="en-US" altLang="zh-CN" dirty="0"/>
              <a:t>...</a:t>
            </a:r>
          </a:p>
          <a:p>
            <a:r>
              <a:rPr lang="zh-CN" altLang="en-US" dirty="0"/>
              <a:t>接受客户端的连接，开始会话</a:t>
            </a:r>
            <a:r>
              <a:rPr lang="en-US" altLang="zh-CN" dirty="0"/>
              <a:t>...</a:t>
            </a:r>
          </a:p>
          <a:p>
            <a:r>
              <a:rPr lang="zh-CN" altLang="en-US" dirty="0"/>
              <a:t>接收文件名</a:t>
            </a:r>
            <a:r>
              <a:rPr lang="en-US" altLang="zh-CN" dirty="0"/>
              <a:t>: abc.mp4</a:t>
            </a:r>
          </a:p>
          <a:p>
            <a:r>
              <a:rPr lang="zh-CN" altLang="en-US" dirty="0"/>
              <a:t>接收并保存文件</a:t>
            </a:r>
            <a:r>
              <a:rPr lang="en-US" altLang="zh-CN" dirty="0"/>
              <a:t>: D:\ServerFiles\FromClient-abc.mp4</a:t>
            </a:r>
          </a:p>
          <a:p>
            <a:r>
              <a:rPr lang="zh-CN" altLang="en-US" dirty="0"/>
              <a:t>发送文件名</a:t>
            </a:r>
            <a:r>
              <a:rPr lang="en-US" altLang="zh-CN" dirty="0"/>
              <a:t>: xyz.mp4</a:t>
            </a:r>
          </a:p>
          <a:p>
            <a:r>
              <a:rPr lang="zh-CN" altLang="en-US" dirty="0"/>
              <a:t>发送文件</a:t>
            </a:r>
            <a:r>
              <a:rPr lang="en-US" altLang="zh-CN" dirty="0"/>
              <a:t>: D:\ServerFiles\xyz.mp4</a:t>
            </a:r>
          </a:p>
          <a:p>
            <a:r>
              <a:rPr lang="zh-CN" altLang="en-US" dirty="0"/>
              <a:t>会话结束，服务端关闭连接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73537" y="1844427"/>
            <a:ext cx="535435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客户端连接成功，开始会话</a:t>
            </a:r>
            <a:r>
              <a:rPr lang="en-US" altLang="zh-CN" dirty="0"/>
              <a:t>...</a:t>
            </a:r>
          </a:p>
          <a:p>
            <a:r>
              <a:rPr lang="zh-CN" altLang="en-US" dirty="0"/>
              <a:t>发送文件名</a:t>
            </a:r>
            <a:r>
              <a:rPr lang="en-US" altLang="zh-CN" dirty="0"/>
              <a:t>: abc.mp4</a:t>
            </a:r>
          </a:p>
          <a:p>
            <a:r>
              <a:rPr lang="zh-CN" altLang="en-US" dirty="0"/>
              <a:t>发送文件</a:t>
            </a:r>
            <a:r>
              <a:rPr lang="en-US" altLang="zh-CN" dirty="0"/>
              <a:t>: D:\ClientFiles\abc.mp4</a:t>
            </a:r>
          </a:p>
          <a:p>
            <a:r>
              <a:rPr lang="zh-CN" altLang="en-US" dirty="0"/>
              <a:t>接收文件名</a:t>
            </a:r>
            <a:r>
              <a:rPr lang="en-US" altLang="zh-CN" dirty="0"/>
              <a:t>: xyz.mp4</a:t>
            </a:r>
          </a:p>
          <a:p>
            <a:r>
              <a:rPr lang="zh-CN" altLang="en-US" dirty="0"/>
              <a:t>接收并保存文件</a:t>
            </a:r>
            <a:r>
              <a:rPr lang="en-US" altLang="zh-CN" dirty="0"/>
              <a:t>: D:\ClientFiles\FromServer-xyz.mp4</a:t>
            </a:r>
          </a:p>
          <a:p>
            <a:r>
              <a:rPr lang="zh-CN" altLang="en-US" dirty="0"/>
              <a:t>会话结束，客户端关闭连接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1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20146" y="2847108"/>
            <a:ext cx="1186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End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986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519704"/>
              </p:ext>
            </p:extLst>
          </p:nvPr>
        </p:nvGraphicFramePr>
        <p:xfrm>
          <a:off x="0" y="0"/>
          <a:ext cx="9091246" cy="6850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演示文稿" r:id="rId3" imgW="4562781" imgH="3423003" progId="PowerPoint.Show.12">
                  <p:embed/>
                </p:oleObj>
              </mc:Choice>
              <mc:Fallback>
                <p:oleObj name="演示文稿" r:id="rId3" imgW="4562781" imgH="3423003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91246" cy="68509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187379" y="2760784"/>
            <a:ext cx="1454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三个步骤：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建立连接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进</a:t>
            </a:r>
            <a:r>
              <a:rPr lang="zh-CN" altLang="en-US" dirty="0" smtClean="0"/>
              <a:t>行会话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关</a:t>
            </a:r>
            <a:r>
              <a:rPr lang="zh-CN" altLang="en-US" dirty="0" smtClean="0"/>
              <a:t>闭连接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1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0339" y="369276"/>
            <a:ext cx="595547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1  public class Server0 {</a:t>
            </a:r>
          </a:p>
          <a:p>
            <a:r>
              <a:rPr lang="en-US" altLang="zh-CN" sz="1300" dirty="0"/>
              <a:t>2      private int port;</a:t>
            </a:r>
          </a:p>
          <a:p>
            <a:r>
              <a:rPr lang="en-US" altLang="zh-CN" sz="1300" dirty="0"/>
              <a:t>3      public static void main(String[ ] args) {</a:t>
            </a:r>
          </a:p>
          <a:p>
            <a:r>
              <a:rPr lang="en-US" altLang="zh-CN" sz="1300" dirty="0"/>
              <a:t>4          Server0 server = new Server0(8001);</a:t>
            </a:r>
          </a:p>
          <a:p>
            <a:r>
              <a:rPr lang="en-US" altLang="zh-CN" sz="1300" dirty="0"/>
              <a:t>5          server.service();</a:t>
            </a:r>
          </a:p>
          <a:p>
            <a:r>
              <a:rPr lang="en-US" altLang="zh-CN" sz="1300" dirty="0"/>
              <a:t>6      }</a:t>
            </a:r>
          </a:p>
          <a:p>
            <a:r>
              <a:rPr lang="en-US" altLang="zh-CN" sz="1300" dirty="0"/>
              <a:t>7      public Server0(int port){</a:t>
            </a:r>
          </a:p>
          <a:p>
            <a:r>
              <a:rPr lang="en-US" altLang="zh-CN" sz="1300" dirty="0"/>
              <a:t>8          this.port = port;</a:t>
            </a:r>
          </a:p>
          <a:p>
            <a:r>
              <a:rPr lang="en-US" altLang="zh-CN" sz="1300" dirty="0"/>
              <a:t>9      }</a:t>
            </a:r>
          </a:p>
          <a:p>
            <a:r>
              <a:rPr lang="en-US" altLang="zh-CN" sz="1300" dirty="0"/>
              <a:t>10     public void service(){</a:t>
            </a:r>
          </a:p>
          <a:p>
            <a:r>
              <a:rPr lang="en-US" altLang="zh-CN" sz="1300" dirty="0"/>
              <a:t>11         try {</a:t>
            </a:r>
          </a:p>
          <a:p>
            <a:r>
              <a:rPr lang="en-US" altLang="zh-CN" sz="1300" dirty="0"/>
              <a:t>12             </a:t>
            </a:r>
            <a:r>
              <a:rPr lang="en-US" altLang="zh-CN" sz="1300" b="1" dirty="0"/>
              <a:t>ServerSocket serverSocket = new ServerSocket(port);</a:t>
            </a:r>
          </a:p>
          <a:p>
            <a:r>
              <a:rPr lang="en-US" altLang="zh-CN" sz="1300" dirty="0"/>
              <a:t>13             System.out.println("</a:t>
            </a:r>
            <a:r>
              <a:rPr lang="zh-CN" altLang="en-US" sz="1300" dirty="0"/>
              <a:t>服务器开启服务端口</a:t>
            </a:r>
            <a:r>
              <a:rPr lang="en-US" altLang="zh-CN" sz="1300" dirty="0"/>
              <a:t>" + port + ",</a:t>
            </a:r>
            <a:r>
              <a:rPr lang="zh-CN" altLang="en-US" sz="1300" dirty="0"/>
              <a:t>等待连接请求</a:t>
            </a:r>
            <a:r>
              <a:rPr lang="en-US" altLang="zh-CN" sz="1300" dirty="0"/>
              <a:t>...");</a:t>
            </a:r>
          </a:p>
          <a:p>
            <a:r>
              <a:rPr lang="en-US" altLang="zh-CN" sz="1300" dirty="0"/>
              <a:t>14             while(true) {</a:t>
            </a:r>
          </a:p>
          <a:p>
            <a:r>
              <a:rPr lang="en-US" altLang="zh-CN" sz="1300" dirty="0"/>
              <a:t>15                 </a:t>
            </a:r>
            <a:r>
              <a:rPr lang="en-US" altLang="zh-CN" sz="1300" b="1" dirty="0">
                <a:solidFill>
                  <a:srgbClr val="FF0000"/>
                </a:solidFill>
              </a:rPr>
              <a:t>Socket socket = serverSocket.accept();</a:t>
            </a:r>
          </a:p>
          <a:p>
            <a:r>
              <a:rPr lang="en-US" altLang="zh-CN" sz="1300" dirty="0" smtClean="0"/>
              <a:t>16                 System.out.println</a:t>
            </a:r>
            <a:r>
              <a:rPr lang="en-US" altLang="zh-CN" sz="1300" dirty="0"/>
              <a:t>("</a:t>
            </a:r>
            <a:r>
              <a:rPr lang="zh-CN" altLang="en-US" sz="1300" dirty="0"/>
              <a:t>接受客户端的连接，开始会话</a:t>
            </a:r>
            <a:r>
              <a:rPr lang="en-US" altLang="zh-CN" sz="1300" dirty="0" smtClean="0"/>
              <a:t>...");</a:t>
            </a:r>
            <a:endParaRPr lang="en-US" altLang="zh-CN" sz="1300" dirty="0"/>
          </a:p>
          <a:p>
            <a:r>
              <a:rPr lang="en-US" altLang="zh-CN" sz="1300" dirty="0"/>
              <a:t>17                 </a:t>
            </a:r>
            <a:r>
              <a:rPr lang="en-US" altLang="zh-CN" sz="1300" b="1" dirty="0">
                <a:solidFill>
                  <a:srgbClr val="0000FF"/>
                </a:solidFill>
              </a:rPr>
              <a:t>session(socket);</a:t>
            </a:r>
          </a:p>
          <a:p>
            <a:r>
              <a:rPr lang="en-US" altLang="zh-CN" sz="1300" dirty="0"/>
              <a:t>18                 </a:t>
            </a:r>
            <a:r>
              <a:rPr lang="en-US" altLang="zh-CN" sz="1300" b="1" dirty="0">
                <a:solidFill>
                  <a:srgbClr val="7030A0"/>
                </a:solidFill>
              </a:rPr>
              <a:t>socket.close();</a:t>
            </a:r>
          </a:p>
          <a:p>
            <a:r>
              <a:rPr lang="en-US" altLang="zh-CN" sz="1300" dirty="0"/>
              <a:t>19                 System.out.println("</a:t>
            </a:r>
            <a:r>
              <a:rPr lang="zh-CN" altLang="en-US" sz="1300" dirty="0"/>
              <a:t>会话结束，服务端关闭连接。</a:t>
            </a:r>
            <a:r>
              <a:rPr lang="en-US" altLang="zh-CN" sz="1300" dirty="0"/>
              <a:t>");</a:t>
            </a:r>
          </a:p>
          <a:p>
            <a:r>
              <a:rPr lang="en-US" altLang="zh-CN" sz="1300" dirty="0"/>
              <a:t>20             }</a:t>
            </a:r>
          </a:p>
          <a:p>
            <a:r>
              <a:rPr lang="en-US" altLang="zh-CN" sz="1300" dirty="0"/>
              <a:t>21         }catch (Exception e){</a:t>
            </a:r>
          </a:p>
          <a:p>
            <a:r>
              <a:rPr lang="en-US" altLang="zh-CN" sz="1300" dirty="0"/>
              <a:t>22             e.printStackTrace();</a:t>
            </a:r>
          </a:p>
          <a:p>
            <a:r>
              <a:rPr lang="en-US" altLang="zh-CN" sz="1300" dirty="0"/>
              <a:t>23         }</a:t>
            </a:r>
          </a:p>
          <a:p>
            <a:r>
              <a:rPr lang="en-US" altLang="zh-CN" sz="1300" dirty="0"/>
              <a:t>24     }</a:t>
            </a:r>
          </a:p>
          <a:p>
            <a:r>
              <a:rPr lang="en-US" altLang="zh-CN" sz="1300" dirty="0"/>
              <a:t>25     public void session(Socket socket) throws Exception{</a:t>
            </a:r>
          </a:p>
          <a:p>
            <a:r>
              <a:rPr lang="en-US" altLang="zh-CN" sz="1300" dirty="0"/>
              <a:t>26         System.out.println("</a:t>
            </a:r>
            <a:r>
              <a:rPr lang="zh-CN" altLang="en-US" sz="1300" dirty="0"/>
              <a:t>与客户端进行会话，接收或者发送数据</a:t>
            </a:r>
            <a:r>
              <a:rPr lang="en-US" altLang="zh-CN" sz="1300" dirty="0"/>
              <a:t>...");</a:t>
            </a:r>
          </a:p>
          <a:p>
            <a:r>
              <a:rPr lang="en-US" altLang="zh-CN" sz="1300" dirty="0"/>
              <a:t>27     }</a:t>
            </a:r>
          </a:p>
          <a:p>
            <a:r>
              <a:rPr lang="en-US" altLang="zh-CN" sz="1300" dirty="0"/>
              <a:t>28 </a:t>
            </a:r>
            <a:r>
              <a:rPr lang="en-US" altLang="zh-CN" sz="1300" dirty="0" smtClean="0"/>
              <a:t>}</a:t>
            </a:r>
            <a:endParaRPr lang="en-US" altLang="zh-CN" sz="1300" dirty="0"/>
          </a:p>
        </p:txBody>
      </p:sp>
      <p:sp>
        <p:nvSpPr>
          <p:cNvPr id="8" name="文本框 7"/>
          <p:cNvSpPr txBox="1"/>
          <p:nvPr/>
        </p:nvSpPr>
        <p:spPr>
          <a:xfrm>
            <a:off x="6594231" y="369276"/>
            <a:ext cx="5517857" cy="589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1  public class Client0 {</a:t>
            </a:r>
          </a:p>
          <a:p>
            <a:r>
              <a:rPr lang="en-US" altLang="zh-CN" sz="1300" dirty="0"/>
              <a:t>2      private String serverIP;</a:t>
            </a:r>
          </a:p>
          <a:p>
            <a:r>
              <a:rPr lang="en-US" altLang="zh-CN" sz="1300" dirty="0"/>
              <a:t>3      private int port;</a:t>
            </a:r>
          </a:p>
          <a:p>
            <a:r>
              <a:rPr lang="en-US" altLang="zh-CN" sz="1300" dirty="0"/>
              <a:t>4      public static void main(String[ ] args) {</a:t>
            </a:r>
          </a:p>
          <a:p>
            <a:r>
              <a:rPr lang="en-US" altLang="zh-CN" sz="1300" dirty="0"/>
              <a:t>5          Client0 client = new Client0("127.0.0.1", 8001);</a:t>
            </a:r>
          </a:p>
          <a:p>
            <a:r>
              <a:rPr lang="en-US" altLang="zh-CN" sz="1300" dirty="0"/>
              <a:t>6          client.communicate();</a:t>
            </a:r>
          </a:p>
          <a:p>
            <a:r>
              <a:rPr lang="en-US" altLang="zh-CN" sz="1300" dirty="0"/>
              <a:t>7      }</a:t>
            </a:r>
          </a:p>
          <a:p>
            <a:r>
              <a:rPr lang="en-US" altLang="zh-CN" sz="1300" dirty="0"/>
              <a:t>8      protected Client0(String ip, int port){</a:t>
            </a:r>
          </a:p>
          <a:p>
            <a:r>
              <a:rPr lang="en-US" altLang="zh-CN" sz="1300" dirty="0"/>
              <a:t>9          this.serverIP = ip;</a:t>
            </a:r>
          </a:p>
          <a:p>
            <a:r>
              <a:rPr lang="en-US" altLang="zh-CN" sz="1300" dirty="0"/>
              <a:t>10         this.port = port;</a:t>
            </a:r>
          </a:p>
          <a:p>
            <a:r>
              <a:rPr lang="en-US" altLang="zh-CN" sz="1300" dirty="0"/>
              <a:t>11     }</a:t>
            </a:r>
          </a:p>
          <a:p>
            <a:r>
              <a:rPr lang="en-US" altLang="zh-CN" sz="1300" dirty="0"/>
              <a:t>12     public void communicate() {</a:t>
            </a:r>
          </a:p>
          <a:p>
            <a:r>
              <a:rPr lang="en-US" altLang="zh-CN" sz="1300" dirty="0"/>
              <a:t>13         InetSocketAddress isAddr = new InetSocketAddress(serverIP, port);</a:t>
            </a:r>
          </a:p>
          <a:p>
            <a:r>
              <a:rPr lang="en-US" altLang="zh-CN" sz="1300" dirty="0"/>
              <a:t>14         </a:t>
            </a:r>
            <a:r>
              <a:rPr lang="en-US" altLang="zh-CN" sz="1300" b="1" dirty="0"/>
              <a:t>Socket socket = new Socket();</a:t>
            </a:r>
          </a:p>
          <a:p>
            <a:r>
              <a:rPr lang="en-US" altLang="zh-CN" sz="1300" dirty="0"/>
              <a:t>15         try {</a:t>
            </a:r>
          </a:p>
          <a:p>
            <a:r>
              <a:rPr lang="en-US" altLang="zh-CN" sz="1300" dirty="0"/>
              <a:t>16             </a:t>
            </a:r>
            <a:r>
              <a:rPr lang="en-US" altLang="zh-CN" sz="1300" b="1" dirty="0">
                <a:solidFill>
                  <a:srgbClr val="FF0000"/>
                </a:solidFill>
              </a:rPr>
              <a:t>socket.connect(isAddr);</a:t>
            </a:r>
          </a:p>
          <a:p>
            <a:r>
              <a:rPr lang="en-US" altLang="zh-CN" sz="1300" dirty="0"/>
              <a:t>17             System.out.println("</a:t>
            </a:r>
            <a:r>
              <a:rPr lang="zh-CN" altLang="en-US" sz="1300" dirty="0"/>
              <a:t>客户端连接成功，开始会话</a:t>
            </a:r>
            <a:r>
              <a:rPr lang="en-US" altLang="zh-CN" sz="1300" dirty="0"/>
              <a:t>...");</a:t>
            </a:r>
          </a:p>
          <a:p>
            <a:r>
              <a:rPr lang="en-US" altLang="zh-CN" sz="1300" dirty="0"/>
              <a:t>18             </a:t>
            </a:r>
            <a:r>
              <a:rPr lang="en-US" altLang="zh-CN" sz="1300" b="1" dirty="0">
                <a:solidFill>
                  <a:srgbClr val="0000FF"/>
                </a:solidFill>
              </a:rPr>
              <a:t>session(socket);</a:t>
            </a:r>
          </a:p>
          <a:p>
            <a:r>
              <a:rPr lang="en-US" altLang="zh-CN" sz="1300" dirty="0"/>
              <a:t>19             </a:t>
            </a:r>
            <a:r>
              <a:rPr lang="en-US" altLang="zh-CN" sz="1300" b="1" dirty="0">
                <a:solidFill>
                  <a:srgbClr val="7030A0"/>
                </a:solidFill>
              </a:rPr>
              <a:t>socket.close();</a:t>
            </a:r>
          </a:p>
          <a:p>
            <a:r>
              <a:rPr lang="en-US" altLang="zh-CN" sz="1300" dirty="0"/>
              <a:t>20             System.out.println("</a:t>
            </a:r>
            <a:r>
              <a:rPr lang="zh-CN" altLang="en-US" sz="1300" dirty="0"/>
              <a:t>会话结束，客户端关闭连接。</a:t>
            </a:r>
            <a:r>
              <a:rPr lang="en-US" altLang="zh-CN" sz="1300" dirty="0"/>
              <a:t>");</a:t>
            </a:r>
          </a:p>
          <a:p>
            <a:r>
              <a:rPr lang="en-US" altLang="zh-CN" sz="1300" dirty="0"/>
              <a:t>21         }catch (Exception e){</a:t>
            </a:r>
          </a:p>
          <a:p>
            <a:r>
              <a:rPr lang="en-US" altLang="zh-CN" sz="1300" dirty="0"/>
              <a:t>22             e.printStackTrace();</a:t>
            </a:r>
          </a:p>
          <a:p>
            <a:r>
              <a:rPr lang="en-US" altLang="zh-CN" sz="1300" dirty="0"/>
              <a:t>23         }</a:t>
            </a:r>
          </a:p>
          <a:p>
            <a:r>
              <a:rPr lang="en-US" altLang="zh-CN" sz="1300" dirty="0"/>
              <a:t>24     }</a:t>
            </a:r>
          </a:p>
          <a:p>
            <a:r>
              <a:rPr lang="en-US" altLang="zh-CN" sz="1300" dirty="0"/>
              <a:t>25     public void session(Socket socket) throws Exception{</a:t>
            </a:r>
          </a:p>
          <a:p>
            <a:r>
              <a:rPr lang="en-US" altLang="zh-CN" sz="1300" dirty="0"/>
              <a:t>26         System.out.println("</a:t>
            </a:r>
            <a:r>
              <a:rPr lang="zh-CN" altLang="en-US" sz="1300" dirty="0"/>
              <a:t>与服务端进行会话，接收或者发送数据</a:t>
            </a:r>
            <a:r>
              <a:rPr lang="en-US" altLang="zh-CN" sz="1300" dirty="0"/>
              <a:t>...");</a:t>
            </a:r>
          </a:p>
          <a:p>
            <a:r>
              <a:rPr lang="en-US" altLang="zh-CN" sz="1300" dirty="0"/>
              <a:t>27     }</a:t>
            </a:r>
          </a:p>
          <a:p>
            <a:r>
              <a:rPr lang="en-US" altLang="zh-CN" sz="1300" dirty="0"/>
              <a:t>28 }</a:t>
            </a:r>
          </a:p>
          <a:p>
            <a:endParaRPr lang="zh-CN" altLang="en-US" sz="1300" dirty="0"/>
          </a:p>
        </p:txBody>
      </p:sp>
      <p:sp>
        <p:nvSpPr>
          <p:cNvPr id="10" name="文本框 9"/>
          <p:cNvSpPr txBox="1"/>
          <p:nvPr/>
        </p:nvSpPr>
        <p:spPr>
          <a:xfrm>
            <a:off x="4431323" y="5893865"/>
            <a:ext cx="19639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/>
              <a:t>没有考虑超时设置，</a:t>
            </a:r>
            <a:endParaRPr lang="en-US" altLang="zh-CN" sz="1400" dirty="0" smtClean="0"/>
          </a:p>
          <a:p>
            <a:r>
              <a:rPr lang="zh-CN" altLang="zh-CN" sz="1400" dirty="0" smtClean="0"/>
              <a:t>服</a:t>
            </a:r>
            <a:r>
              <a:rPr lang="zh-CN" altLang="zh-CN" sz="1400" dirty="0"/>
              <a:t>务器采用单线程</a:t>
            </a:r>
            <a:r>
              <a:rPr lang="zh-CN" altLang="zh-CN" sz="1400" dirty="0" smtClean="0"/>
              <a:t>，</a:t>
            </a:r>
            <a:endParaRPr lang="en-US" altLang="zh-CN" sz="1400" dirty="0" smtClean="0"/>
          </a:p>
          <a:p>
            <a:r>
              <a:rPr lang="en-US" altLang="zh-CN" sz="1400" dirty="0" smtClean="0"/>
              <a:t>session</a:t>
            </a:r>
            <a:r>
              <a:rPr lang="en-US" altLang="zh-CN" sz="1400" dirty="0"/>
              <a:t>(.)</a:t>
            </a:r>
            <a:r>
              <a:rPr lang="zh-CN" altLang="zh-CN" sz="1400" dirty="0"/>
              <a:t>函</a:t>
            </a:r>
            <a:r>
              <a:rPr lang="zh-CN" altLang="zh-CN" sz="1400" dirty="0" smtClean="0"/>
              <a:t>数有</a:t>
            </a:r>
            <a:r>
              <a:rPr lang="zh-CN" altLang="zh-CN" sz="1400" dirty="0"/>
              <a:t>待完善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458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完善通信框架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9807" y="219808"/>
            <a:ext cx="552106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  public abstract class </a:t>
            </a:r>
            <a:r>
              <a:rPr lang="en-US" altLang="zh-CN" sz="1200" b="1" dirty="0"/>
              <a:t>Server1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2      private int port;</a:t>
            </a:r>
          </a:p>
          <a:p>
            <a:r>
              <a:rPr lang="en-US" altLang="zh-CN" sz="1200" dirty="0"/>
              <a:t>3      protected  Server1(int port){</a:t>
            </a:r>
          </a:p>
          <a:p>
            <a:r>
              <a:rPr lang="en-US" altLang="zh-CN" sz="1200" dirty="0"/>
              <a:t>4          this.port = port;</a:t>
            </a:r>
          </a:p>
          <a:p>
            <a:r>
              <a:rPr lang="en-US" altLang="zh-CN" sz="1200" dirty="0"/>
              <a:t>5      }</a:t>
            </a:r>
          </a:p>
          <a:p>
            <a:r>
              <a:rPr lang="en-US" altLang="zh-CN" sz="1200" dirty="0"/>
              <a:t>6      //</a:t>
            </a:r>
            <a:r>
              <a:rPr lang="zh-CN" altLang="en-US" sz="1200" dirty="0"/>
              <a:t>线程池，每个会话由一个线程处理</a:t>
            </a:r>
          </a:p>
          <a:p>
            <a:r>
              <a:rPr lang="en-US" altLang="zh-CN" sz="1200" dirty="0">
                <a:solidFill>
                  <a:srgbClr val="0000FF"/>
                </a:solidFill>
              </a:rPr>
              <a:t>7      private ExecutorService fixPool = Executors.newCachedThreadPool();</a:t>
            </a:r>
          </a:p>
          <a:p>
            <a:r>
              <a:rPr lang="en-US" altLang="zh-CN" sz="1200" dirty="0"/>
              <a:t>8      public void service(){</a:t>
            </a:r>
          </a:p>
          <a:p>
            <a:r>
              <a:rPr lang="en-US" altLang="zh-CN" sz="1200" dirty="0"/>
              <a:t>9          try {</a:t>
            </a:r>
          </a:p>
          <a:p>
            <a:r>
              <a:rPr lang="en-US" altLang="zh-CN" sz="1200" dirty="0"/>
              <a:t>10             ServerSocket serverSocket = new ServerSocket(port);</a:t>
            </a:r>
          </a:p>
          <a:p>
            <a:r>
              <a:rPr lang="en-US" altLang="zh-CN" sz="1200" dirty="0"/>
              <a:t>11             System.out.println("</a:t>
            </a:r>
            <a:r>
              <a:rPr lang="zh-CN" altLang="en-US" sz="1200" dirty="0"/>
              <a:t>服务器开启服务端口</a:t>
            </a:r>
            <a:r>
              <a:rPr lang="en-US" altLang="zh-CN" sz="1200" dirty="0"/>
              <a:t>" + port + ",</a:t>
            </a:r>
            <a:r>
              <a:rPr lang="zh-CN" altLang="en-US" sz="1200" dirty="0"/>
              <a:t>等待连接请求</a:t>
            </a:r>
            <a:r>
              <a:rPr lang="en-US" altLang="zh-CN" sz="1200" dirty="0"/>
              <a:t>...");</a:t>
            </a:r>
          </a:p>
          <a:p>
            <a:r>
              <a:rPr lang="en-US" altLang="zh-CN" sz="1200" dirty="0"/>
              <a:t>12             while(true) {</a:t>
            </a:r>
          </a:p>
          <a:p>
            <a:r>
              <a:rPr lang="en-US" altLang="zh-CN" sz="1200" dirty="0"/>
              <a:t>13                 </a:t>
            </a:r>
            <a:r>
              <a:rPr lang="en-US" altLang="zh-CN" sz="1200" b="1" dirty="0">
                <a:solidFill>
                  <a:srgbClr val="FF0000"/>
                </a:solidFill>
              </a:rPr>
              <a:t>Socket socket = serverSocket.accept();</a:t>
            </a:r>
          </a:p>
          <a:p>
            <a:r>
              <a:rPr lang="en-US" altLang="zh-CN" sz="1200" dirty="0"/>
              <a:t>14                 System.out.println("</a:t>
            </a:r>
            <a:r>
              <a:rPr lang="zh-CN" altLang="en-US" sz="1200" dirty="0"/>
              <a:t>接受客户端的连接，开始会话</a:t>
            </a:r>
            <a:r>
              <a:rPr lang="en-US" altLang="zh-CN" sz="1200" dirty="0"/>
              <a:t>...");</a:t>
            </a:r>
          </a:p>
          <a:p>
            <a:r>
              <a:rPr lang="en-US" altLang="zh-CN" sz="1200" dirty="0"/>
              <a:t>15                 //</a:t>
            </a:r>
            <a:r>
              <a:rPr lang="zh-CN" altLang="en-US" sz="1200" dirty="0"/>
              <a:t>设置服务端</a:t>
            </a:r>
            <a:r>
              <a:rPr lang="en-US" altLang="zh-CN" sz="1200" dirty="0"/>
              <a:t>socket</a:t>
            </a:r>
            <a:r>
              <a:rPr lang="zh-CN" altLang="en-US" sz="1200" dirty="0"/>
              <a:t>读超时为</a:t>
            </a:r>
            <a:r>
              <a:rPr lang="en-US" altLang="zh-CN" sz="1200" dirty="0"/>
              <a:t>20000</a:t>
            </a:r>
            <a:r>
              <a:rPr lang="zh-CN" altLang="en-US" sz="1200" dirty="0"/>
              <a:t>毫秒</a:t>
            </a:r>
          </a:p>
          <a:p>
            <a:r>
              <a:rPr lang="en-US" altLang="zh-CN" sz="1200" dirty="0"/>
              <a:t>16                 </a:t>
            </a:r>
            <a:r>
              <a:rPr lang="en-US" altLang="zh-CN" sz="1200" b="1" dirty="0"/>
              <a:t>socket.setSoTimeout(20000);</a:t>
            </a:r>
          </a:p>
          <a:p>
            <a:r>
              <a:rPr lang="en-US" altLang="zh-CN" sz="1200" dirty="0"/>
              <a:t>17                 //</a:t>
            </a:r>
            <a:r>
              <a:rPr lang="zh-CN" altLang="en-US" sz="1200" dirty="0"/>
              <a:t>把会话操作提交给线程池，由另外的线程单独处理会话。</a:t>
            </a:r>
          </a:p>
          <a:p>
            <a:r>
              <a:rPr lang="en-US" altLang="zh-CN" sz="1200" dirty="0">
                <a:solidFill>
                  <a:srgbClr val="0000FF"/>
                </a:solidFill>
              </a:rPr>
              <a:t>18                 fixPool.execute(</a:t>
            </a:r>
          </a:p>
          <a:p>
            <a:r>
              <a:rPr lang="en-US" altLang="zh-CN" sz="1200" dirty="0">
                <a:solidFill>
                  <a:srgbClr val="0000FF"/>
                </a:solidFill>
              </a:rPr>
              <a:t>19                         ()-&gt;{</a:t>
            </a:r>
          </a:p>
          <a:p>
            <a:r>
              <a:rPr lang="en-US" altLang="zh-CN" sz="1200" dirty="0">
                <a:solidFill>
                  <a:srgbClr val="0000FF"/>
                </a:solidFill>
              </a:rPr>
              <a:t>20                             try {</a:t>
            </a:r>
          </a:p>
          <a:p>
            <a:r>
              <a:rPr lang="en-US" altLang="zh-CN" sz="1200" dirty="0">
                <a:solidFill>
                  <a:srgbClr val="0000FF"/>
                </a:solidFill>
              </a:rPr>
              <a:t>21                                 session(socket);</a:t>
            </a:r>
          </a:p>
          <a:p>
            <a:r>
              <a:rPr lang="en-US" altLang="zh-CN" sz="1200" dirty="0">
                <a:solidFill>
                  <a:srgbClr val="0000FF"/>
                </a:solidFill>
              </a:rPr>
              <a:t>22                                 socket.close();</a:t>
            </a:r>
          </a:p>
          <a:p>
            <a:r>
              <a:rPr lang="en-US" altLang="zh-CN" sz="1200" dirty="0">
                <a:solidFill>
                  <a:srgbClr val="0000FF"/>
                </a:solidFill>
              </a:rPr>
              <a:t>23                                 System.out.println("</a:t>
            </a:r>
            <a:r>
              <a:rPr lang="zh-CN" altLang="en-US" sz="1200" dirty="0">
                <a:solidFill>
                  <a:srgbClr val="0000FF"/>
                </a:solidFill>
              </a:rPr>
              <a:t>会话结束，服务端关闭连接。</a:t>
            </a:r>
            <a:r>
              <a:rPr lang="en-US" altLang="zh-CN" sz="1200" dirty="0">
                <a:solidFill>
                  <a:srgbClr val="0000FF"/>
                </a:solidFill>
              </a:rPr>
              <a:t>");</a:t>
            </a:r>
          </a:p>
          <a:p>
            <a:r>
              <a:rPr lang="en-US" altLang="zh-CN" sz="1200" dirty="0">
                <a:solidFill>
                  <a:srgbClr val="0000FF"/>
                </a:solidFill>
              </a:rPr>
              <a:t>24                             }catch (Exception e){</a:t>
            </a:r>
          </a:p>
          <a:p>
            <a:r>
              <a:rPr lang="en-US" altLang="zh-CN" sz="1200" dirty="0">
                <a:solidFill>
                  <a:srgbClr val="0000FF"/>
                </a:solidFill>
              </a:rPr>
              <a:t>25                                 e.printStackTrace();</a:t>
            </a:r>
          </a:p>
          <a:p>
            <a:r>
              <a:rPr lang="en-US" altLang="zh-CN" sz="1200" dirty="0">
                <a:solidFill>
                  <a:srgbClr val="0000FF"/>
                </a:solidFill>
              </a:rPr>
              <a:t>26                             }</a:t>
            </a:r>
          </a:p>
          <a:p>
            <a:r>
              <a:rPr lang="en-US" altLang="zh-CN" sz="1200" dirty="0">
                <a:solidFill>
                  <a:srgbClr val="0000FF"/>
                </a:solidFill>
              </a:rPr>
              <a:t>27                         }</a:t>
            </a:r>
          </a:p>
          <a:p>
            <a:r>
              <a:rPr lang="en-US" altLang="zh-CN" sz="1200" dirty="0">
                <a:solidFill>
                  <a:srgbClr val="0000FF"/>
                </a:solidFill>
              </a:rPr>
              <a:t>28                 );</a:t>
            </a:r>
          </a:p>
          <a:p>
            <a:r>
              <a:rPr lang="en-US" altLang="zh-CN" sz="1200" dirty="0"/>
              <a:t>29             }</a:t>
            </a:r>
          </a:p>
          <a:p>
            <a:r>
              <a:rPr lang="en-US" altLang="zh-CN" sz="1200" dirty="0"/>
              <a:t>30         }catch (Exception e){</a:t>
            </a:r>
          </a:p>
          <a:p>
            <a:r>
              <a:rPr lang="en-US" altLang="zh-CN" sz="1200" dirty="0"/>
              <a:t>31             e.printStackTrace();</a:t>
            </a:r>
          </a:p>
          <a:p>
            <a:r>
              <a:rPr lang="en-US" altLang="zh-CN" sz="1200" dirty="0"/>
              <a:t>32         }</a:t>
            </a:r>
          </a:p>
          <a:p>
            <a:r>
              <a:rPr lang="en-US" altLang="zh-CN" sz="1200" dirty="0"/>
              <a:t>33     }</a:t>
            </a:r>
          </a:p>
          <a:p>
            <a:r>
              <a:rPr lang="en-US" altLang="zh-CN" sz="1200" dirty="0"/>
              <a:t>34     abstract protected void session(Socket socket) throws Exception;</a:t>
            </a:r>
          </a:p>
          <a:p>
            <a:r>
              <a:rPr lang="en-US" altLang="zh-CN" sz="1200" dirty="0"/>
              <a:t>35 </a:t>
            </a:r>
            <a:r>
              <a:rPr lang="en-US" altLang="zh-CN" sz="1200" dirty="0" smtClean="0"/>
              <a:t>}</a:t>
            </a:r>
            <a:endParaRPr lang="en-US" altLang="zh-CN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6022559" y="758416"/>
            <a:ext cx="5931432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 public abstract class </a:t>
            </a:r>
            <a:r>
              <a:rPr lang="en-US" altLang="zh-CN" sz="1400" b="1" dirty="0"/>
              <a:t>Client1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/>
              <a:t>2      private String serverIP;</a:t>
            </a:r>
          </a:p>
          <a:p>
            <a:r>
              <a:rPr lang="en-US" altLang="zh-CN" sz="1400" dirty="0"/>
              <a:t>3      private int port;</a:t>
            </a:r>
          </a:p>
          <a:p>
            <a:r>
              <a:rPr lang="en-US" altLang="zh-CN" sz="1400" dirty="0"/>
              <a:t>4      protected Client1(String ip, int port){</a:t>
            </a:r>
          </a:p>
          <a:p>
            <a:r>
              <a:rPr lang="en-US" altLang="zh-CN" sz="1400" dirty="0"/>
              <a:t>5          this.serverIP = ip;</a:t>
            </a:r>
          </a:p>
          <a:p>
            <a:r>
              <a:rPr lang="en-US" altLang="zh-CN" sz="1400" dirty="0"/>
              <a:t>6          this.port = port;</a:t>
            </a:r>
          </a:p>
          <a:p>
            <a:r>
              <a:rPr lang="en-US" altLang="zh-CN" sz="1400" dirty="0"/>
              <a:t>7      }</a:t>
            </a:r>
          </a:p>
          <a:p>
            <a:r>
              <a:rPr lang="en-US" altLang="zh-CN" sz="1400" dirty="0"/>
              <a:t>8      public void communicate() {</a:t>
            </a:r>
          </a:p>
          <a:p>
            <a:r>
              <a:rPr lang="en-US" altLang="zh-CN" sz="1400" dirty="0"/>
              <a:t>9          InetSocketAddress isAddr = new InetSocketAddress(serverIP, port);</a:t>
            </a:r>
          </a:p>
          <a:p>
            <a:r>
              <a:rPr lang="en-US" altLang="zh-CN" sz="1400" dirty="0"/>
              <a:t>10         Socket socket = new Socket();</a:t>
            </a:r>
          </a:p>
          <a:p>
            <a:r>
              <a:rPr lang="en-US" altLang="zh-CN" sz="1400" dirty="0"/>
              <a:t>11         try {</a:t>
            </a:r>
          </a:p>
          <a:p>
            <a:r>
              <a:rPr lang="en-US" altLang="zh-CN" sz="1400" dirty="0"/>
              <a:t>12             //</a:t>
            </a:r>
            <a:r>
              <a:rPr lang="zh-CN" altLang="en-US" sz="1400" dirty="0"/>
              <a:t>设置客户端的连接超时为</a:t>
            </a:r>
            <a:r>
              <a:rPr lang="en-US" altLang="zh-CN" sz="1400" dirty="0"/>
              <a:t>30000</a:t>
            </a:r>
            <a:r>
              <a:rPr lang="zh-CN" altLang="en-US" sz="1400" dirty="0"/>
              <a:t>毫秒</a:t>
            </a:r>
          </a:p>
          <a:p>
            <a:r>
              <a:rPr lang="en-US" altLang="zh-CN" sz="1400" dirty="0"/>
              <a:t>13             </a:t>
            </a:r>
            <a:r>
              <a:rPr lang="en-US" altLang="zh-CN" sz="1400" b="1" dirty="0">
                <a:solidFill>
                  <a:srgbClr val="FF0000"/>
                </a:solidFill>
              </a:rPr>
              <a:t>socket.connect(isAddr , 30000 );</a:t>
            </a:r>
          </a:p>
          <a:p>
            <a:r>
              <a:rPr lang="en-US" altLang="zh-CN" sz="1400" dirty="0"/>
              <a:t>14             System.out.println("</a:t>
            </a:r>
            <a:r>
              <a:rPr lang="zh-CN" altLang="en-US" sz="1400" dirty="0"/>
              <a:t>客户端连接成功，开始会话</a:t>
            </a:r>
            <a:r>
              <a:rPr lang="en-US" altLang="zh-CN" sz="1400" dirty="0"/>
              <a:t>...");</a:t>
            </a:r>
          </a:p>
          <a:p>
            <a:r>
              <a:rPr lang="en-US" altLang="zh-CN" sz="1400" dirty="0"/>
              <a:t>15             //</a:t>
            </a:r>
            <a:r>
              <a:rPr lang="zh-CN" altLang="en-US" sz="1400" dirty="0"/>
              <a:t>设置客户端的读超时为</a:t>
            </a:r>
            <a:r>
              <a:rPr lang="en-US" altLang="zh-CN" sz="1400" dirty="0"/>
              <a:t>20000</a:t>
            </a:r>
            <a:r>
              <a:rPr lang="zh-CN" altLang="en-US" sz="1400" dirty="0"/>
              <a:t>毫秒</a:t>
            </a:r>
          </a:p>
          <a:p>
            <a:r>
              <a:rPr lang="en-US" altLang="zh-CN" sz="1400" dirty="0"/>
              <a:t>16             </a:t>
            </a:r>
            <a:r>
              <a:rPr lang="en-US" altLang="zh-CN" sz="1400" b="1" dirty="0"/>
              <a:t>socket.setSoTimeout(20000);</a:t>
            </a:r>
          </a:p>
          <a:p>
            <a:r>
              <a:rPr lang="en-US" altLang="zh-CN" sz="1400" dirty="0"/>
              <a:t>17             session(socket);</a:t>
            </a:r>
          </a:p>
          <a:p>
            <a:r>
              <a:rPr lang="en-US" altLang="zh-CN" sz="1400" dirty="0"/>
              <a:t>18             socket.close();</a:t>
            </a:r>
          </a:p>
          <a:p>
            <a:r>
              <a:rPr lang="en-US" altLang="zh-CN" sz="1400" dirty="0"/>
              <a:t>19             System.out.println("</a:t>
            </a:r>
            <a:r>
              <a:rPr lang="zh-CN" altLang="en-US" sz="1400" dirty="0"/>
              <a:t>会话结束，客户端关闭连接。</a:t>
            </a:r>
            <a:r>
              <a:rPr lang="en-US" altLang="zh-CN" sz="1400" dirty="0"/>
              <a:t>");</a:t>
            </a:r>
          </a:p>
          <a:p>
            <a:r>
              <a:rPr lang="en-US" altLang="zh-CN" sz="1400" dirty="0"/>
              <a:t>20         }catch (Exception e){</a:t>
            </a:r>
          </a:p>
          <a:p>
            <a:r>
              <a:rPr lang="en-US" altLang="zh-CN" sz="1400" dirty="0"/>
              <a:t>21             e.printStackTrace();</a:t>
            </a:r>
          </a:p>
          <a:p>
            <a:r>
              <a:rPr lang="en-US" altLang="zh-CN" sz="1400" dirty="0"/>
              <a:t>22         }</a:t>
            </a:r>
          </a:p>
          <a:p>
            <a:r>
              <a:rPr lang="en-US" altLang="zh-CN" sz="1400" dirty="0"/>
              <a:t>23     }</a:t>
            </a:r>
          </a:p>
          <a:p>
            <a:r>
              <a:rPr lang="en-US" altLang="zh-CN" sz="1400" dirty="0"/>
              <a:t>24     abstract protected void session(Socket socket) throws Exception;</a:t>
            </a:r>
          </a:p>
          <a:p>
            <a:r>
              <a:rPr lang="en-US" altLang="zh-CN" sz="1400" dirty="0"/>
              <a:t>25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5740870" y="63201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</a:t>
            </a:r>
            <a:r>
              <a:rPr lang="zh-CN" altLang="en-US" dirty="0" smtClean="0"/>
              <a:t>板方法设计模式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03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升级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read	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4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read(.)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write(.)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void write(byte[ ] data) throws IOException</a:t>
            </a:r>
            <a:endParaRPr lang="zh-CN" altLang="zh-CN" dirty="0"/>
          </a:p>
          <a:p>
            <a:r>
              <a:rPr lang="en-US" altLang="zh-CN" dirty="0"/>
              <a:t>public void write(byte[ ] data, int offset, int length) throws IOException</a:t>
            </a:r>
            <a:endParaRPr lang="zh-CN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public int read(byte[ ] input) throws IOException</a:t>
            </a:r>
            <a:endParaRPr lang="zh-CN" altLang="zh-CN" dirty="0"/>
          </a:p>
          <a:p>
            <a:r>
              <a:rPr lang="en-US" altLang="zh-CN" dirty="0"/>
              <a:t>public int read(byte[ ] input, int offset, int length) throws IOException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3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2506</Words>
  <Application>Microsoft Office PowerPoint</Application>
  <PresentationFormat>宽屏</PresentationFormat>
  <Paragraphs>516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等线</vt:lpstr>
      <vt:lpstr>等线 Light</vt:lpstr>
      <vt:lpstr>Arial</vt:lpstr>
      <vt:lpstr>Office 主题​​</vt:lpstr>
      <vt:lpstr>演示文稿</vt:lpstr>
      <vt:lpstr>幻灯片</vt:lpstr>
      <vt:lpstr>第1章 BIO</vt:lpstr>
      <vt:lpstr>提纲</vt:lpstr>
      <vt:lpstr>Socket通信模型</vt:lpstr>
      <vt:lpstr>PowerPoint 演示文稿</vt:lpstr>
      <vt:lpstr>PowerPoint 演示文稿</vt:lpstr>
      <vt:lpstr>完善通信框架</vt:lpstr>
      <vt:lpstr>PowerPoint 演示文稿</vt:lpstr>
      <vt:lpstr>升级write与read </vt:lpstr>
      <vt:lpstr>read(.)和write(.)</vt:lpstr>
      <vt:lpstr>PowerPoint 演示文稿</vt:lpstr>
      <vt:lpstr>PowerPoint 演示文稿</vt:lpstr>
      <vt:lpstr>PowerPoint 演示文稿</vt:lpstr>
      <vt:lpstr>recv() 与 send(.)对应</vt:lpstr>
      <vt:lpstr>整数与字节数组的相互转换</vt:lpstr>
      <vt:lpstr>案例一：传输字符串的会话</vt:lpstr>
      <vt:lpstr>PowerPoint 演示文稿</vt:lpstr>
      <vt:lpstr>从传输字节数组转变为传输字符串</vt:lpstr>
      <vt:lpstr>PowerPoint 演示文稿</vt:lpstr>
      <vt:lpstr>运行结果</vt:lpstr>
      <vt:lpstr>案例二：传输对象的会话</vt:lpstr>
      <vt:lpstr>PowerPoint 演示文稿</vt:lpstr>
      <vt:lpstr>PowerPoint 演示文稿</vt:lpstr>
      <vt:lpstr>PowerPoint 演示文稿</vt:lpstr>
      <vt:lpstr>PowerPoint 演示文稿</vt:lpstr>
      <vt:lpstr>案例三：传输文件的会话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F.D.U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river</dc:creator>
  <cp:lastModifiedBy>river</cp:lastModifiedBy>
  <cp:revision>50</cp:revision>
  <dcterms:created xsi:type="dcterms:W3CDTF">2020-09-17T23:42:42Z</dcterms:created>
  <dcterms:modified xsi:type="dcterms:W3CDTF">2020-10-02T13:11:16Z</dcterms:modified>
</cp:coreProperties>
</file>