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76" r:id="rId7"/>
    <p:sldId id="277" r:id="rId8"/>
    <p:sldId id="261" r:id="rId9"/>
    <p:sldId id="262" r:id="rId10"/>
    <p:sldId id="278" r:id="rId11"/>
    <p:sldId id="271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3" r:id="rId28"/>
    <p:sldId id="264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10" r:id="rId37"/>
    <p:sldId id="301" r:id="rId38"/>
    <p:sldId id="311" r:id="rId39"/>
    <p:sldId id="302" r:id="rId40"/>
    <p:sldId id="312" r:id="rId41"/>
    <p:sldId id="303" r:id="rId42"/>
    <p:sldId id="313" r:id="rId43"/>
    <p:sldId id="304" r:id="rId44"/>
    <p:sldId id="314" r:id="rId45"/>
    <p:sldId id="305" r:id="rId46"/>
    <p:sldId id="315" r:id="rId47"/>
    <p:sldId id="306" r:id="rId48"/>
    <p:sldId id="316" r:id="rId49"/>
    <p:sldId id="308" r:id="rId50"/>
    <p:sldId id="317" r:id="rId51"/>
    <p:sldId id="265" r:id="rId52"/>
    <p:sldId id="266" r:id="rId53"/>
    <p:sldId id="318" r:id="rId54"/>
    <p:sldId id="319" r:id="rId55"/>
    <p:sldId id="320" r:id="rId56"/>
    <p:sldId id="321" r:id="rId57"/>
    <p:sldId id="322" r:id="rId58"/>
    <p:sldId id="323" r:id="rId59"/>
    <p:sldId id="273" r:id="rId60"/>
    <p:sldId id="324" r:id="rId61"/>
    <p:sldId id="325" r:id="rId62"/>
    <p:sldId id="326" r:id="rId63"/>
    <p:sldId id="327" r:id="rId64"/>
    <p:sldId id="267" r:id="rId65"/>
    <p:sldId id="268" r:id="rId66"/>
    <p:sldId id="328" r:id="rId67"/>
    <p:sldId id="329" r:id="rId68"/>
    <p:sldId id="330" r:id="rId69"/>
    <p:sldId id="274" r:id="rId70"/>
    <p:sldId id="332" r:id="rId71"/>
    <p:sldId id="333" r:id="rId72"/>
    <p:sldId id="331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1E-733D-4FF3-AC4F-92A297CB84B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Jersey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cxiao@fudan.edu.cn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725" y="1818412"/>
            <a:ext cx="60420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&lt;dependencies&gt;</a:t>
            </a:r>
          </a:p>
          <a:p>
            <a:r>
              <a:rPr lang="en-US" altLang="zh-CN" sz="1400" dirty="0"/>
              <a:t>2  	&lt;!--Spring</a:t>
            </a:r>
            <a:r>
              <a:rPr lang="zh-CN" altLang="en-US" sz="1400" dirty="0"/>
              <a:t>的自动配置功能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  	&lt;dependency&gt;</a:t>
            </a:r>
          </a:p>
          <a:p>
            <a:r>
              <a:rPr lang="en-US" altLang="zh-CN" sz="1400" dirty="0"/>
              <a:t>4  		&lt;groupId&gt;org.springframework.boot&lt;/groupId&gt;</a:t>
            </a:r>
          </a:p>
          <a:p>
            <a:r>
              <a:rPr lang="en-US" altLang="zh-CN" sz="1400" dirty="0"/>
              <a:t>5  		&lt;artifactId&gt;spring-boot-autoconfigure&lt;/artifactId&gt;</a:t>
            </a:r>
          </a:p>
          <a:p>
            <a:r>
              <a:rPr lang="en-US" altLang="zh-CN" sz="1400" dirty="0"/>
              <a:t>6  		&lt;version&gt;2.2.6.RELEASE&lt;/version&gt;</a:t>
            </a:r>
          </a:p>
          <a:p>
            <a:r>
              <a:rPr lang="en-US" altLang="zh-CN" sz="1400" dirty="0"/>
              <a:t>7  	&lt;/dependency&gt;</a:t>
            </a:r>
          </a:p>
          <a:p>
            <a:r>
              <a:rPr lang="en-US" altLang="zh-CN" sz="1400" dirty="0"/>
              <a:t>8  	&lt;!--</a:t>
            </a:r>
            <a:r>
              <a:rPr lang="zh-CN" altLang="en-US" sz="1400" dirty="0"/>
              <a:t>提供</a:t>
            </a:r>
            <a:r>
              <a:rPr lang="en-US" altLang="zh-CN" sz="1400" dirty="0"/>
              <a:t>Jersey</a:t>
            </a:r>
            <a:r>
              <a:rPr lang="zh-CN" altLang="en-US" sz="1400" dirty="0"/>
              <a:t>框架，内置</a:t>
            </a:r>
            <a:r>
              <a:rPr lang="en-US" altLang="zh-CN" sz="1400" dirty="0"/>
              <a:t>Tomcat--&gt;</a:t>
            </a:r>
          </a:p>
          <a:p>
            <a:r>
              <a:rPr lang="en-US" altLang="zh-CN" sz="1400" dirty="0"/>
              <a:t>9  	&lt;dependency&gt;</a:t>
            </a:r>
          </a:p>
          <a:p>
            <a:r>
              <a:rPr lang="en-US" altLang="zh-CN" sz="1400" dirty="0"/>
              <a:t>10 		&lt;groupId&gt;org.springframework.boot&lt;/groupId&gt;</a:t>
            </a:r>
          </a:p>
          <a:p>
            <a:r>
              <a:rPr lang="en-US" altLang="zh-CN" sz="1400" dirty="0"/>
              <a:t>11 		&lt;artifactId&gt;spring-boot-starter-jersey&lt;/artifactId&gt;</a:t>
            </a:r>
          </a:p>
          <a:p>
            <a:r>
              <a:rPr lang="en-US" altLang="zh-CN" sz="1400" dirty="0"/>
              <a:t>12 		&lt;version&gt;2.2.6.RELEASE&lt;/version&gt;</a:t>
            </a:r>
          </a:p>
          <a:p>
            <a:r>
              <a:rPr lang="en-US" altLang="zh-CN" sz="1400" dirty="0"/>
              <a:t>13 	&lt;/dependency&gt;</a:t>
            </a:r>
          </a:p>
          <a:p>
            <a:r>
              <a:rPr lang="en-US" altLang="zh-CN" sz="1400" dirty="0"/>
              <a:t>14 	&lt;dependency&gt;</a:t>
            </a:r>
          </a:p>
          <a:p>
            <a:r>
              <a:rPr lang="en-US" altLang="zh-CN" sz="1400" dirty="0"/>
              <a:t>15 		&lt;groupId&gt;org.projectlombok&lt;/groupId&gt;</a:t>
            </a:r>
          </a:p>
          <a:p>
            <a:r>
              <a:rPr lang="en-US" altLang="zh-CN" sz="1400" dirty="0"/>
              <a:t>16 		&lt;artifactId&gt;lombok&lt;/artifactId&gt;</a:t>
            </a:r>
          </a:p>
          <a:p>
            <a:r>
              <a:rPr lang="en-US" altLang="zh-CN" sz="1400" dirty="0"/>
              <a:t>17 		&lt;version&gt;1.18.12&lt;/version&gt;</a:t>
            </a:r>
          </a:p>
          <a:p>
            <a:r>
              <a:rPr lang="en-US" altLang="zh-CN" sz="1400" dirty="0"/>
              <a:t>18 	&lt;/dependency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213764" y="1818412"/>
            <a:ext cx="5763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19 	&lt;!--</a:t>
            </a:r>
            <a:r>
              <a:rPr lang="zh-CN" altLang="en-US" sz="1400" dirty="0"/>
              <a:t>下面两个依赖用来支持 </a:t>
            </a:r>
            <a:r>
              <a:rPr lang="en-US" altLang="zh-CN" sz="1400" dirty="0"/>
              <a:t>XML </a:t>
            </a:r>
            <a:r>
              <a:rPr lang="zh-CN" altLang="en-US" sz="1400" dirty="0"/>
              <a:t>数据格式 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20 	&lt;dependency&gt;</a:t>
            </a:r>
          </a:p>
          <a:p>
            <a:r>
              <a:rPr lang="en-US" altLang="zh-CN" sz="1400" dirty="0"/>
              <a:t>21 		&lt;groupId&gt;org.glassfish.jersey.media&lt;/groupId&gt;</a:t>
            </a:r>
          </a:p>
          <a:p>
            <a:r>
              <a:rPr lang="en-US" altLang="zh-CN" sz="1400" dirty="0"/>
              <a:t>22 		&lt;artifactId&gt;jersey-media-moxy&lt;/artifactId&gt;</a:t>
            </a:r>
          </a:p>
          <a:p>
            <a:r>
              <a:rPr lang="en-US" altLang="zh-CN" sz="1400" dirty="0"/>
              <a:t>23 		&lt;version&gt;2.30.1&lt;/version&gt;</a:t>
            </a:r>
          </a:p>
          <a:p>
            <a:r>
              <a:rPr lang="en-US" altLang="zh-CN" sz="1400" dirty="0"/>
              <a:t>24 	&lt;/dependency&gt;</a:t>
            </a:r>
          </a:p>
          <a:p>
            <a:r>
              <a:rPr lang="en-US" altLang="zh-CN" sz="1400" dirty="0"/>
              <a:t>25 	&lt;dependency&gt;</a:t>
            </a:r>
          </a:p>
          <a:p>
            <a:r>
              <a:rPr lang="en-US" altLang="zh-CN" sz="1400" dirty="0"/>
              <a:t>26 		&lt;groupId&gt;org.glassfish.jersey.media&lt;/groupId&gt;</a:t>
            </a:r>
          </a:p>
          <a:p>
            <a:r>
              <a:rPr lang="en-US" altLang="zh-CN" sz="1400" dirty="0"/>
              <a:t>27 		&lt;artifactId&gt;jersey-media-jaxb&lt;/artifactId&gt;</a:t>
            </a:r>
          </a:p>
          <a:p>
            <a:r>
              <a:rPr lang="en-US" altLang="zh-CN" sz="1400" dirty="0"/>
              <a:t>28 		&lt;version&gt;2.30.1&lt;/version&gt;</a:t>
            </a:r>
          </a:p>
          <a:p>
            <a:r>
              <a:rPr lang="en-US" altLang="zh-CN" sz="1400" dirty="0"/>
              <a:t>29 	&lt;/dependency&gt;</a:t>
            </a:r>
          </a:p>
          <a:p>
            <a:r>
              <a:rPr lang="en-US" altLang="zh-CN" sz="1400" dirty="0"/>
              <a:t>30 	&lt;!--</a:t>
            </a:r>
            <a:r>
              <a:rPr lang="zh-CN" altLang="en-US" sz="1400" dirty="0"/>
              <a:t>支持文件上传和下载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31 	&lt;dependency&gt;</a:t>
            </a:r>
          </a:p>
          <a:p>
            <a:r>
              <a:rPr lang="en-US" altLang="zh-CN" sz="1400" dirty="0"/>
              <a:t>32 		&lt;groupId&gt;org.glassfish.jersey.media&lt;/groupId&gt;</a:t>
            </a:r>
          </a:p>
          <a:p>
            <a:r>
              <a:rPr lang="en-US" altLang="zh-CN" sz="1400" dirty="0"/>
              <a:t>33 		&lt;artifactId&gt;jersey-media-multipart&lt;/artifactId&gt;</a:t>
            </a:r>
          </a:p>
          <a:p>
            <a:r>
              <a:rPr lang="en-US" altLang="zh-CN" sz="1400" dirty="0"/>
              <a:t>34 		&lt;version&gt;2.30.1&lt;/version&gt;</a:t>
            </a:r>
          </a:p>
          <a:p>
            <a:r>
              <a:rPr lang="en-US" altLang="zh-CN" sz="1400" dirty="0"/>
              <a:t>35 	&lt;/dependency&gt;</a:t>
            </a:r>
          </a:p>
          <a:p>
            <a:r>
              <a:rPr lang="en-US" altLang="zh-CN" sz="1400" dirty="0"/>
              <a:t>36 &lt;/dependencies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服务端依赖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82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空的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2183058"/>
            <a:ext cx="90648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@Component</a:t>
            </a:r>
          </a:p>
          <a:p>
            <a:r>
              <a:rPr lang="en-US" altLang="zh-CN" dirty="0"/>
              <a:t>2  @Path("stu")</a:t>
            </a:r>
          </a:p>
          <a:p>
            <a:r>
              <a:rPr lang="en-US" altLang="zh-CN" dirty="0"/>
              <a:t>3  public class StudentResource {</a:t>
            </a:r>
          </a:p>
          <a:p>
            <a:r>
              <a:rPr lang="en-US" altLang="zh-CN" dirty="0"/>
              <a:t>4      //</a:t>
            </a:r>
            <a:r>
              <a:rPr lang="zh-CN" altLang="en-US" dirty="0"/>
              <a:t>用于自增学号</a:t>
            </a:r>
          </a:p>
          <a:p>
            <a:r>
              <a:rPr lang="en-US" altLang="zh-CN" dirty="0"/>
              <a:t>5      private static AtomicInteger idCounter = new AtomicInteger(1000);</a:t>
            </a:r>
          </a:p>
          <a:p>
            <a:r>
              <a:rPr lang="en-US" altLang="zh-CN" dirty="0"/>
              <a:t>6      //</a:t>
            </a:r>
            <a:r>
              <a:rPr lang="zh-CN" altLang="en-US" dirty="0"/>
              <a:t>将从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中随机选择数据格式来发送应答</a:t>
            </a:r>
          </a:p>
          <a:p>
            <a:r>
              <a:rPr lang="en-US" altLang="zh-CN" dirty="0"/>
              <a:t>7      private final static MediaType[ ] mediaTypes = new MediaType[ ]{</a:t>
            </a:r>
          </a:p>
          <a:p>
            <a:r>
              <a:rPr lang="en-US" altLang="zh-CN" dirty="0" smtClean="0"/>
              <a:t>                                                                       MediaType.APPLICATION_XML_TYPE</a:t>
            </a:r>
            <a:r>
              <a:rPr lang="en-US" altLang="zh-CN" dirty="0"/>
              <a:t>, </a:t>
            </a:r>
          </a:p>
          <a:p>
            <a:r>
              <a:rPr lang="en-US" altLang="zh-CN" dirty="0" smtClean="0"/>
              <a:t>                                                                       MediaType.APPLICATION_JSON_TYPE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8      private MediaType randomMediaType(){</a:t>
            </a:r>
          </a:p>
          <a:p>
            <a:r>
              <a:rPr lang="en-US" altLang="zh-CN" dirty="0"/>
              <a:t>9          return mediaTypes[new Random().nextInt(mediaTypes.length)];</a:t>
            </a:r>
          </a:p>
          <a:p>
            <a:r>
              <a:rPr lang="en-US" altLang="zh-CN" dirty="0"/>
              <a:t>10     }</a:t>
            </a:r>
          </a:p>
          <a:p>
            <a:r>
              <a:rPr lang="en-US" altLang="zh-CN" dirty="0"/>
              <a:t>11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271686" y="365125"/>
            <a:ext cx="6082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@Component</a:t>
            </a:r>
          </a:p>
          <a:p>
            <a:r>
              <a:rPr lang="en-US" altLang="zh-CN" dirty="0"/>
              <a:t>2 @Path("file")</a:t>
            </a:r>
          </a:p>
          <a:p>
            <a:r>
              <a:rPr lang="en-US" altLang="zh-CN" dirty="0"/>
              <a:t>3 public class FileResource {</a:t>
            </a:r>
          </a:p>
          <a:p>
            <a:r>
              <a:rPr lang="en-US" altLang="zh-CN" dirty="0"/>
              <a:t>4     private final String folderOnServer = "D:\\ServerFiles\\";</a:t>
            </a:r>
          </a:p>
          <a:p>
            <a:r>
              <a:rPr lang="en-US" altLang="zh-CN" dirty="0"/>
              <a:t>5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册资源类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77108" y="1987062"/>
            <a:ext cx="72186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  @Component</a:t>
            </a:r>
          </a:p>
          <a:p>
            <a:r>
              <a:rPr lang="en-US" altLang="zh-CN" sz="2400" dirty="0"/>
              <a:t>2  @ApplicationPath("/jersey")</a:t>
            </a:r>
          </a:p>
          <a:p>
            <a:r>
              <a:rPr lang="en-US" altLang="zh-CN" sz="2400" dirty="0"/>
              <a:t>3  public class JerseyConfig extends ResourceConfig {</a:t>
            </a:r>
          </a:p>
          <a:p>
            <a:r>
              <a:rPr lang="en-US" altLang="zh-CN" sz="2400" dirty="0"/>
              <a:t>4      public JerseyConfig(){</a:t>
            </a:r>
          </a:p>
          <a:p>
            <a:r>
              <a:rPr lang="en-US" altLang="zh-CN" sz="2400" dirty="0"/>
              <a:t>5          register(StudentResource.class);</a:t>
            </a:r>
          </a:p>
          <a:p>
            <a:r>
              <a:rPr lang="en-US" altLang="zh-CN" sz="2400" dirty="0"/>
              <a:t>6          register(FileResource.class);</a:t>
            </a:r>
          </a:p>
          <a:p>
            <a:r>
              <a:rPr lang="en-US" altLang="zh-CN" sz="2400" dirty="0"/>
              <a:t>7          register(MoxyXmlFeature.class);</a:t>
            </a:r>
          </a:p>
          <a:p>
            <a:r>
              <a:rPr lang="en-US" altLang="zh-CN" sz="2400" dirty="0"/>
              <a:t>8          register(JacksonFeature.class);</a:t>
            </a:r>
          </a:p>
          <a:p>
            <a:r>
              <a:rPr lang="en-US" altLang="zh-CN" sz="2400" dirty="0"/>
              <a:t>9          register(MultiPartFeature.class);</a:t>
            </a:r>
          </a:p>
          <a:p>
            <a:r>
              <a:rPr lang="en-US" altLang="zh-CN" sz="2400" dirty="0"/>
              <a:t>10     }</a:t>
            </a:r>
          </a:p>
          <a:p>
            <a:r>
              <a:rPr lang="en-US" altLang="zh-CN" sz="2400" dirty="0"/>
              <a:t>11 </a:t>
            </a: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3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服务启动类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93984" y="22441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 @SpringBootApplication</a:t>
            </a:r>
          </a:p>
          <a:p>
            <a:r>
              <a:rPr lang="zh-CN" altLang="en-US" dirty="0"/>
              <a:t>2 public class Server {</a:t>
            </a:r>
          </a:p>
          <a:p>
            <a:r>
              <a:rPr lang="zh-CN" altLang="en-US" dirty="0"/>
              <a:t>3     public static void main(String[ ] args) {</a:t>
            </a:r>
          </a:p>
          <a:p>
            <a:r>
              <a:rPr lang="zh-CN" altLang="en-US" dirty="0"/>
              <a:t>4         SpringApplication.run(Server.class, args);</a:t>
            </a:r>
          </a:p>
          <a:p>
            <a:r>
              <a:rPr lang="zh-CN" altLang="en-US" dirty="0"/>
              <a:t>5     }</a:t>
            </a:r>
          </a:p>
          <a:p>
            <a:r>
              <a:rPr lang="zh-CN" altLang="en-US" dirty="0"/>
              <a:t>6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79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1507" y="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zh-CN" altLang="en-US" dirty="0" smtClean="0"/>
              <a:t>端</a:t>
            </a:r>
            <a:r>
              <a:rPr lang="zh-CN" altLang="en-US" dirty="0"/>
              <a:t>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46285"/>
            <a:ext cx="623760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&lt;dependencies&gt;</a:t>
            </a:r>
          </a:p>
          <a:p>
            <a:r>
              <a:rPr lang="en-US" altLang="zh-CN" sz="1400" dirty="0"/>
              <a:t>2  	&lt;dependency&gt;</a:t>
            </a:r>
          </a:p>
          <a:p>
            <a:r>
              <a:rPr lang="en-US" altLang="zh-CN" sz="1400" dirty="0"/>
              <a:t>3  		&lt;groupId&gt;org.projectlombok&lt;/groupId&gt;</a:t>
            </a:r>
          </a:p>
          <a:p>
            <a:r>
              <a:rPr lang="en-US" altLang="zh-CN" sz="1400" dirty="0"/>
              <a:t>4  		&lt;artifactId&gt;lombok&lt;/artifactId&gt;</a:t>
            </a:r>
          </a:p>
          <a:p>
            <a:r>
              <a:rPr lang="en-US" altLang="zh-CN" sz="1400" dirty="0"/>
              <a:t>5  		&lt;version&gt;1.18.10&lt;/version&gt;</a:t>
            </a:r>
          </a:p>
          <a:p>
            <a:r>
              <a:rPr lang="en-US" altLang="zh-CN" sz="1400" dirty="0"/>
              <a:t>6  	&lt;/dependency&gt;</a:t>
            </a:r>
          </a:p>
          <a:p>
            <a:r>
              <a:rPr lang="en-US" altLang="zh-CN" sz="1400" dirty="0"/>
              <a:t>7  	&lt;dependency&gt;</a:t>
            </a:r>
          </a:p>
          <a:p>
            <a:r>
              <a:rPr lang="en-US" altLang="zh-CN" sz="1400" dirty="0"/>
              <a:t>8  		&lt;groupId&gt;org.glassfish.jersey.core&lt;/groupId&gt;</a:t>
            </a:r>
          </a:p>
          <a:p>
            <a:r>
              <a:rPr lang="en-US" altLang="zh-CN" sz="1400" dirty="0"/>
              <a:t>9  		&lt;artifactId&gt;jersey-client&lt;/artifactId&gt;</a:t>
            </a:r>
          </a:p>
          <a:p>
            <a:r>
              <a:rPr lang="en-US" altLang="zh-CN" sz="1400" dirty="0"/>
              <a:t>10 		&lt;version&gt;2.30.1&lt;/version&gt;</a:t>
            </a:r>
          </a:p>
          <a:p>
            <a:r>
              <a:rPr lang="en-US" altLang="zh-CN" sz="1400" dirty="0"/>
              <a:t>11 	&lt;/dependency&gt;</a:t>
            </a:r>
          </a:p>
          <a:p>
            <a:r>
              <a:rPr lang="en-US" altLang="zh-CN" sz="1400" dirty="0"/>
              <a:t>12 	&lt;!--</a:t>
            </a:r>
          </a:p>
          <a:p>
            <a:r>
              <a:rPr lang="en-US" altLang="zh-CN" sz="1400" dirty="0"/>
              <a:t>13 		</a:t>
            </a:r>
            <a:r>
              <a:rPr lang="zh-CN" altLang="en-US" sz="1400" dirty="0"/>
              <a:t>下面这三个依赖用来支持 </a:t>
            </a:r>
            <a:r>
              <a:rPr lang="en-US" altLang="zh-CN" sz="1400" dirty="0"/>
              <a:t>JSON </a:t>
            </a:r>
            <a:r>
              <a:rPr lang="zh-CN" altLang="en-US" sz="1400" dirty="0"/>
              <a:t>数据格式</a:t>
            </a:r>
          </a:p>
          <a:p>
            <a:r>
              <a:rPr lang="en-US" altLang="zh-CN" sz="1400" dirty="0"/>
              <a:t>14 		spring-boot-starter-jersey</a:t>
            </a:r>
            <a:r>
              <a:rPr lang="zh-CN" altLang="en-US" sz="1400" dirty="0"/>
              <a:t>已经包括下列这三个依赖，</a:t>
            </a:r>
          </a:p>
          <a:p>
            <a:r>
              <a:rPr lang="en-US" altLang="zh-CN" sz="1400" dirty="0"/>
              <a:t>15 		</a:t>
            </a:r>
            <a:r>
              <a:rPr lang="zh-CN" altLang="en-US" sz="1400" dirty="0"/>
              <a:t>故服务端不需要导入这三个依赖。</a:t>
            </a:r>
          </a:p>
          <a:p>
            <a:r>
              <a:rPr lang="en-US" altLang="zh-CN" sz="1400" dirty="0"/>
              <a:t>16 	--&gt;</a:t>
            </a:r>
          </a:p>
          <a:p>
            <a:r>
              <a:rPr lang="en-US" altLang="zh-CN" sz="1400" dirty="0"/>
              <a:t>17 	&lt;dependency&gt;</a:t>
            </a:r>
          </a:p>
          <a:p>
            <a:r>
              <a:rPr lang="en-US" altLang="zh-CN" sz="1400" dirty="0"/>
              <a:t>18 		&lt;groupId&gt;org.glassfish.jersey.inject&lt;/groupId&gt;</a:t>
            </a:r>
          </a:p>
          <a:p>
            <a:r>
              <a:rPr lang="en-US" altLang="zh-CN" sz="1400" dirty="0"/>
              <a:t>19 		&lt;artifactId&gt;jersey-hk2&lt;/artifactId&gt;</a:t>
            </a:r>
          </a:p>
          <a:p>
            <a:r>
              <a:rPr lang="en-US" altLang="zh-CN" sz="1400" dirty="0"/>
              <a:t>20 		&lt;version&gt;2.30.1&lt;/version&gt;</a:t>
            </a:r>
          </a:p>
          <a:p>
            <a:r>
              <a:rPr lang="en-US" altLang="zh-CN" sz="1400" dirty="0"/>
              <a:t>21 	&lt;/dependency&gt;</a:t>
            </a:r>
          </a:p>
          <a:p>
            <a:r>
              <a:rPr lang="en-US" altLang="zh-CN" sz="1400" dirty="0"/>
              <a:t>22 	&lt;dependency&gt;</a:t>
            </a:r>
          </a:p>
          <a:p>
            <a:r>
              <a:rPr lang="en-US" altLang="zh-CN" sz="1400" dirty="0"/>
              <a:t>23 		&lt;groupId&gt;org.glassfish.jersey.media&lt;/groupId&gt;</a:t>
            </a:r>
          </a:p>
          <a:p>
            <a:r>
              <a:rPr lang="en-US" altLang="zh-CN" sz="1400" dirty="0"/>
              <a:t>24 		&lt;artifactId&gt;jersey-media-json-jackson&lt;/artifactId&gt;</a:t>
            </a:r>
          </a:p>
          <a:p>
            <a:r>
              <a:rPr lang="en-US" altLang="zh-CN" sz="1400" dirty="0"/>
              <a:t>25 		&lt;version&gt;2.30.1&lt;/version&gt;</a:t>
            </a:r>
          </a:p>
          <a:p>
            <a:r>
              <a:rPr lang="en-US" altLang="zh-CN" sz="1400" dirty="0"/>
              <a:t>26 	&lt;/dependency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6004672" y="1046285"/>
            <a:ext cx="633699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27 	&lt;dependency&gt; </a:t>
            </a:r>
            <a:r>
              <a:rPr lang="en-US" altLang="zh-CN" sz="1400" dirty="0" smtClean="0"/>
              <a:t>&lt;!--</a:t>
            </a:r>
            <a:r>
              <a:rPr lang="zh-CN" altLang="en-US" sz="1400" dirty="0" smtClean="0"/>
              <a:t>解</a:t>
            </a:r>
            <a:r>
              <a:rPr lang="zh-CN" altLang="en-US" sz="1400" dirty="0"/>
              <a:t>决</a:t>
            </a:r>
            <a:r>
              <a:rPr lang="en-US" altLang="zh-CN" sz="1400" dirty="0"/>
              <a:t>LocalDate</a:t>
            </a:r>
            <a:r>
              <a:rPr lang="zh-CN" altLang="en-US" sz="1400" dirty="0"/>
              <a:t>类型与</a:t>
            </a:r>
            <a:r>
              <a:rPr lang="en-US" altLang="zh-CN" sz="1400" dirty="0"/>
              <a:t>JSON</a:t>
            </a:r>
            <a:r>
              <a:rPr lang="zh-CN" altLang="en-US" sz="1400" dirty="0"/>
              <a:t>相互转换的问题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28 		&lt;groupId&gt;com.fasterxml.jackson.datatype&lt;/groupId&gt;</a:t>
            </a:r>
          </a:p>
          <a:p>
            <a:r>
              <a:rPr lang="en-US" altLang="zh-CN" sz="1400" dirty="0"/>
              <a:t>29 		&lt;artifactId&gt;jackson-datatype-jsr310&lt;/artifactId&gt;</a:t>
            </a:r>
          </a:p>
          <a:p>
            <a:r>
              <a:rPr lang="en-US" altLang="zh-CN" sz="1400" dirty="0"/>
              <a:t>30 		&lt;version&gt;2.11.2&lt;/version&gt;</a:t>
            </a:r>
          </a:p>
          <a:p>
            <a:r>
              <a:rPr lang="en-US" altLang="zh-CN" sz="1400" dirty="0"/>
              <a:t>31 	&lt;/dependency&gt;</a:t>
            </a:r>
          </a:p>
          <a:p>
            <a:r>
              <a:rPr lang="en-US" altLang="zh-CN" sz="1400" dirty="0"/>
              <a:t>32 	&lt;!--</a:t>
            </a:r>
          </a:p>
          <a:p>
            <a:r>
              <a:rPr lang="en-US" altLang="zh-CN" sz="1400" dirty="0"/>
              <a:t>33 		</a:t>
            </a:r>
            <a:r>
              <a:rPr lang="zh-CN" altLang="en-US" sz="1400" dirty="0"/>
              <a:t>下面这两个依赖加上前面已经导入的</a:t>
            </a:r>
            <a:r>
              <a:rPr lang="en-US" altLang="zh-CN" sz="1400" dirty="0"/>
              <a:t>jersey-hk2</a:t>
            </a:r>
          </a:p>
          <a:p>
            <a:r>
              <a:rPr lang="en-US" altLang="zh-CN" sz="1400" dirty="0"/>
              <a:t>34                                 </a:t>
            </a:r>
            <a:r>
              <a:rPr lang="zh-CN" altLang="en-US" sz="1400" dirty="0"/>
              <a:t>三个一起用来支持 </a:t>
            </a:r>
            <a:r>
              <a:rPr lang="en-US" altLang="zh-CN" sz="1400" dirty="0"/>
              <a:t>XML </a:t>
            </a:r>
            <a:r>
              <a:rPr lang="zh-CN" altLang="en-US" sz="1400" dirty="0"/>
              <a:t>数据格式</a:t>
            </a:r>
          </a:p>
          <a:p>
            <a:r>
              <a:rPr lang="en-US" altLang="zh-CN" sz="1400" dirty="0"/>
              <a:t>35 	--&gt;</a:t>
            </a:r>
          </a:p>
          <a:p>
            <a:r>
              <a:rPr lang="en-US" altLang="zh-CN" sz="1400" dirty="0"/>
              <a:t>36 	&lt;dependency&gt;</a:t>
            </a:r>
          </a:p>
          <a:p>
            <a:r>
              <a:rPr lang="en-US" altLang="zh-CN" sz="1400" dirty="0"/>
              <a:t>37 		&lt;groupId&gt;org.glassfish.jersey.media&lt;/groupId&gt;</a:t>
            </a:r>
          </a:p>
          <a:p>
            <a:r>
              <a:rPr lang="en-US" altLang="zh-CN" sz="1400" dirty="0"/>
              <a:t>38 		&lt;artifactId&gt;jersey-media-moxy&lt;/artifactId&gt;</a:t>
            </a:r>
          </a:p>
          <a:p>
            <a:r>
              <a:rPr lang="en-US" altLang="zh-CN" sz="1400" dirty="0"/>
              <a:t>39 		&lt;version&gt;2.30.1&lt;/version&gt;</a:t>
            </a:r>
          </a:p>
          <a:p>
            <a:r>
              <a:rPr lang="en-US" altLang="zh-CN" sz="1400" dirty="0"/>
              <a:t>40 	&lt;/dependency&gt;</a:t>
            </a:r>
          </a:p>
          <a:p>
            <a:r>
              <a:rPr lang="en-US" altLang="zh-CN" sz="1400" dirty="0"/>
              <a:t>41 	&lt;dependency&gt;</a:t>
            </a:r>
          </a:p>
          <a:p>
            <a:r>
              <a:rPr lang="en-US" altLang="zh-CN" sz="1400" dirty="0"/>
              <a:t>42 		&lt;groupId&gt;org.glassfish.jersey.media&lt;/groupId&gt;</a:t>
            </a:r>
          </a:p>
          <a:p>
            <a:r>
              <a:rPr lang="en-US" altLang="zh-CN" sz="1400" dirty="0"/>
              <a:t>43 		&lt;artifactId&gt;jersey-media-jaxb&lt;/artifactId&gt;</a:t>
            </a:r>
          </a:p>
          <a:p>
            <a:r>
              <a:rPr lang="en-US" altLang="zh-CN" sz="1400" dirty="0"/>
              <a:t>44 		&lt;version&gt;2.30.1&lt;/version&gt;</a:t>
            </a:r>
          </a:p>
          <a:p>
            <a:r>
              <a:rPr lang="en-US" altLang="zh-CN" sz="1400" dirty="0"/>
              <a:t>45 	&lt;/dependency&gt;</a:t>
            </a:r>
          </a:p>
          <a:p>
            <a:r>
              <a:rPr lang="en-US" altLang="zh-CN" sz="1400" dirty="0"/>
              <a:t>46 	&lt;!--</a:t>
            </a:r>
            <a:r>
              <a:rPr lang="zh-CN" altLang="en-US" sz="1400" dirty="0"/>
              <a:t>支持文件上传和下载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47 	&lt;dependency&gt;</a:t>
            </a:r>
          </a:p>
          <a:p>
            <a:r>
              <a:rPr lang="en-US" altLang="zh-CN" sz="1400" dirty="0"/>
              <a:t>48 		&lt;groupId&gt;org.glassfish.jersey.media&lt;/groupId&gt;</a:t>
            </a:r>
          </a:p>
          <a:p>
            <a:r>
              <a:rPr lang="en-US" altLang="zh-CN" sz="1400" dirty="0"/>
              <a:t>49 		&lt;artifactId&gt;jersey-media-multipart&lt;/artifactId&gt;</a:t>
            </a:r>
          </a:p>
          <a:p>
            <a:r>
              <a:rPr lang="en-US" altLang="zh-CN" sz="1400" dirty="0"/>
              <a:t>50 		&lt;version&gt;2.30.1&lt;/version&gt;</a:t>
            </a:r>
          </a:p>
          <a:p>
            <a:r>
              <a:rPr lang="en-US" altLang="zh-CN" sz="1400" dirty="0"/>
              <a:t>51 	&lt;/dependency&gt;</a:t>
            </a:r>
          </a:p>
          <a:p>
            <a:r>
              <a:rPr lang="en-US" altLang="zh-CN" sz="1400" dirty="0"/>
              <a:t>52 &lt;/dependencies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3561" y="0"/>
            <a:ext cx="5017477" cy="1046285"/>
          </a:xfrm>
        </p:spPr>
        <p:txBody>
          <a:bodyPr/>
          <a:lstStyle/>
          <a:p>
            <a:r>
              <a:rPr lang="zh-CN" altLang="en-US" dirty="0" smtClean="0"/>
              <a:t>客户端依赖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客户端启动类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15561"/>
            <a:ext cx="67173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 public class Client {</a:t>
            </a:r>
          </a:p>
          <a:p>
            <a:r>
              <a:rPr lang="en-US" altLang="zh-CN" sz="1400" dirty="0"/>
              <a:t>2      public static void main(String[ ] args) {</a:t>
            </a:r>
          </a:p>
          <a:p>
            <a:r>
              <a:rPr lang="en-US" altLang="zh-CN" sz="1400" dirty="0"/>
              <a:t>3          Client client = new Client();</a:t>
            </a:r>
          </a:p>
          <a:p>
            <a:r>
              <a:rPr lang="en-US" altLang="zh-CN" sz="1400" dirty="0"/>
              <a:t>4          client.doWork();</a:t>
            </a:r>
          </a:p>
          <a:p>
            <a:r>
              <a:rPr lang="en-US" altLang="zh-CN" sz="1400" dirty="0"/>
              <a:t>5      }</a:t>
            </a:r>
          </a:p>
          <a:p>
            <a:r>
              <a:rPr lang="en-US" altLang="zh-CN" sz="1400" dirty="0"/>
              <a:t>6      private final String folderOnClient = "D:\\ClientFiles\\";</a:t>
            </a:r>
          </a:p>
          <a:p>
            <a:r>
              <a:rPr lang="en-US" altLang="zh-CN" sz="1400" dirty="0"/>
              <a:t>7      //</a:t>
            </a:r>
            <a:r>
              <a:rPr lang="zh-CN" altLang="en-US" sz="1400" dirty="0"/>
              <a:t>将随机选择数据格式来发送服务请求</a:t>
            </a:r>
          </a:p>
          <a:p>
            <a:r>
              <a:rPr lang="en-US" altLang="zh-CN" sz="1400" dirty="0"/>
              <a:t>8      private final static MediaType[ ] mediaTypes = new MediaType[ ]{</a:t>
            </a:r>
          </a:p>
          <a:p>
            <a:r>
              <a:rPr lang="en-US" altLang="zh-CN" sz="1400" dirty="0" smtClean="0"/>
              <a:t>                                 MediaType.APPLICATION_XML_TYPE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                       </a:t>
            </a:r>
            <a:r>
              <a:rPr lang="en-US" altLang="zh-CN" sz="1400" dirty="0" smtClean="0"/>
              <a:t>      MediaType.APPLICATION_JSON_TYPE</a:t>
            </a:r>
            <a:r>
              <a:rPr lang="en-US" altLang="zh-CN" sz="1400" dirty="0"/>
              <a:t>};</a:t>
            </a:r>
          </a:p>
          <a:p>
            <a:r>
              <a:rPr lang="en-US" altLang="zh-CN" sz="1400" dirty="0"/>
              <a:t>9      private MediaType randomMediaType(){</a:t>
            </a:r>
          </a:p>
          <a:p>
            <a:r>
              <a:rPr lang="en-US" altLang="zh-CN" sz="1400" dirty="0"/>
              <a:t>10         return mediaTypes[new Random().nextInt(mediaTypes.length)];</a:t>
            </a:r>
          </a:p>
          <a:p>
            <a:r>
              <a:rPr lang="en-US" altLang="zh-CN" sz="1400" dirty="0"/>
              <a:t>11     }</a:t>
            </a:r>
          </a:p>
          <a:p>
            <a:r>
              <a:rPr lang="en-US" altLang="zh-CN" sz="1400" dirty="0"/>
              <a:t>12     private WebTarget target;</a:t>
            </a:r>
          </a:p>
          <a:p>
            <a:r>
              <a:rPr lang="en-US" altLang="zh-CN" sz="1400" dirty="0"/>
              <a:t>13     public Client(){</a:t>
            </a:r>
          </a:p>
          <a:p>
            <a:r>
              <a:rPr lang="en-US" altLang="zh-CN" sz="1400" dirty="0"/>
              <a:t>14         ClientConfig clientConfig = new ClientConfig();</a:t>
            </a:r>
          </a:p>
          <a:p>
            <a:r>
              <a:rPr lang="en-US" altLang="zh-CN" sz="1400" dirty="0"/>
              <a:t>15         clientConfig.register(MoxyXmlFeature.class);</a:t>
            </a:r>
          </a:p>
          <a:p>
            <a:r>
              <a:rPr lang="en-US" altLang="zh-CN" sz="1400" dirty="0"/>
              <a:t>16         clientConfig.register(JacksonFeature.class);</a:t>
            </a:r>
          </a:p>
          <a:p>
            <a:r>
              <a:rPr lang="en-US" altLang="zh-CN" sz="1400" dirty="0"/>
              <a:t>17         clientConfig.register(MultiPartFeature.class);</a:t>
            </a:r>
          </a:p>
          <a:p>
            <a:r>
              <a:rPr lang="en-US" altLang="zh-CN" sz="1400" dirty="0"/>
              <a:t>18         javax.ws.rs.client.Client rsClient = ClientBuilder.newClient(clientConfig);</a:t>
            </a:r>
          </a:p>
          <a:p>
            <a:r>
              <a:rPr lang="en-US" altLang="zh-CN" sz="1400" dirty="0"/>
              <a:t>19         target = rsClient.target("http://localhost:8080/jersey/");</a:t>
            </a:r>
          </a:p>
          <a:p>
            <a:r>
              <a:rPr lang="en-US" altLang="zh-CN" sz="1400" dirty="0"/>
              <a:t>20     }</a:t>
            </a:r>
          </a:p>
          <a:p>
            <a:r>
              <a:rPr lang="en-US" altLang="zh-CN" sz="1400" dirty="0"/>
              <a:t>21     public void doWork(){    }</a:t>
            </a:r>
          </a:p>
          <a:p>
            <a:r>
              <a:rPr lang="en-US" altLang="zh-CN" sz="1400" dirty="0"/>
              <a:t>22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391507" y="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zh-CN" altLang="en-US" dirty="0" smtClean="0"/>
              <a:t>端</a:t>
            </a:r>
            <a:r>
              <a:rPr lang="zh-CN" altLang="en-US" dirty="0"/>
              <a:t>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798777" y="2277335"/>
            <a:ext cx="35550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1  public void doWork(){</a:t>
            </a:r>
          </a:p>
          <a:p>
            <a:r>
              <a:rPr lang="zh-CN" altLang="en-US" sz="1400" dirty="0"/>
              <a:t>2  	getAllStudents();</a:t>
            </a:r>
          </a:p>
          <a:p>
            <a:r>
              <a:rPr lang="zh-CN" altLang="en-US" sz="1400" dirty="0"/>
              <a:t>3  	getStudentById(102);</a:t>
            </a:r>
          </a:p>
          <a:p>
            <a:r>
              <a:rPr lang="zh-CN" altLang="en-US" sz="1400" dirty="0"/>
              <a:t>4  	queryStudentById(103);</a:t>
            </a:r>
          </a:p>
          <a:p>
            <a:r>
              <a:rPr lang="zh-CN" altLang="en-US" sz="1400" dirty="0"/>
              <a:t>5  	addStudent();</a:t>
            </a:r>
          </a:p>
          <a:p>
            <a:r>
              <a:rPr lang="zh-CN" altLang="en-US" sz="1400" dirty="0"/>
              <a:t>6  	updateStudent(104);</a:t>
            </a:r>
          </a:p>
          <a:p>
            <a:r>
              <a:rPr lang="zh-CN" altLang="en-US" sz="1400" dirty="0"/>
              <a:t>7  	updateStudent(1050);</a:t>
            </a:r>
          </a:p>
          <a:p>
            <a:r>
              <a:rPr lang="zh-CN" altLang="en-US" sz="1400" dirty="0"/>
              <a:t>8  	deleteStudent(103);</a:t>
            </a:r>
          </a:p>
          <a:p>
            <a:r>
              <a:rPr lang="zh-CN" altLang="en-US" sz="1400" dirty="0"/>
              <a:t>9  	deleteStudent(1060);</a:t>
            </a:r>
          </a:p>
          <a:p>
            <a:r>
              <a:rPr lang="zh-CN" altLang="en-US" sz="1400" dirty="0"/>
              <a:t>10 	download("xyz.pdf");</a:t>
            </a:r>
          </a:p>
          <a:p>
            <a:r>
              <a:rPr lang="zh-CN" altLang="en-US" sz="1400" dirty="0"/>
              <a:t>11 	download("xyz.mp4");</a:t>
            </a:r>
          </a:p>
          <a:p>
            <a:r>
              <a:rPr lang="zh-CN" altLang="en-US" sz="1400" dirty="0"/>
              <a:t>12 	download("12345.pdf");</a:t>
            </a:r>
          </a:p>
          <a:p>
            <a:r>
              <a:rPr lang="zh-CN" altLang="en-US" sz="1400" dirty="0"/>
              <a:t>13 	upload("abc.docx");</a:t>
            </a:r>
          </a:p>
          <a:p>
            <a:r>
              <a:rPr lang="zh-CN" altLang="en-US" sz="1400" dirty="0"/>
              <a:t>14 	upload("abc.txt");</a:t>
            </a:r>
          </a:p>
          <a:p>
            <a:r>
              <a:rPr lang="zh-CN" altLang="en-US" sz="1400" dirty="0"/>
              <a:t>15 	upload("12345.mp4");</a:t>
            </a:r>
          </a:p>
          <a:p>
            <a:r>
              <a:rPr lang="zh-CN" altLang="en-US" sz="1400" dirty="0"/>
              <a:t>16 }</a:t>
            </a:r>
          </a:p>
        </p:txBody>
      </p:sp>
    </p:spTree>
    <p:extLst>
      <p:ext uri="{BB962C8B-B14F-4D97-AF65-F5344CB8AC3E}">
        <p14:creationId xmlns:p14="http://schemas.microsoft.com/office/powerpoint/2010/main" val="37534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77693" y="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"/>
            <a:ext cx="20515490" cy="4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223274"/>
              </p:ext>
            </p:extLst>
          </p:nvPr>
        </p:nvGraphicFramePr>
        <p:xfrm>
          <a:off x="995081" y="-2"/>
          <a:ext cx="913240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演示文稿" r:id="rId3" imgW="4568900" imgH="3425883" progId="PowerPoint.Show.12">
                  <p:embed/>
                </p:oleObj>
              </mc:Choice>
              <mc:Fallback>
                <p:oleObj name="演示文稿" r:id="rId3" imgW="4568900" imgH="3425883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081" y="-2"/>
                        <a:ext cx="9132405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6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80012" y="0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GET /stu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17685" y="826476"/>
            <a:ext cx="81131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@GET</a:t>
            </a:r>
          </a:p>
          <a:p>
            <a:r>
              <a:rPr lang="en-US" altLang="zh-CN" dirty="0"/>
              <a:t>2 @Produces({MediaType.APPLICATION_XML, MediaType.APPLICATION_JSON})</a:t>
            </a:r>
          </a:p>
          <a:p>
            <a:r>
              <a:rPr lang="en-US" altLang="zh-CN" dirty="0"/>
              <a:t>3 public List&lt;Student&gt; getAll(){</a:t>
            </a:r>
          </a:p>
          <a:p>
            <a:r>
              <a:rPr lang="en-US" altLang="zh-CN" dirty="0"/>
              <a:t>4 	List&lt;Student&gt; students = StuRepository.getStudents();</a:t>
            </a:r>
          </a:p>
          <a:p>
            <a:r>
              <a:rPr lang="en-US" altLang="zh-CN" dirty="0"/>
              <a:t>5 	return students;</a:t>
            </a:r>
          </a:p>
          <a:p>
            <a:r>
              <a:rPr lang="en-US" altLang="zh-CN" dirty="0"/>
              <a:t>6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17685" y="3402624"/>
            <a:ext cx="79993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 private List&lt;Student&gt; getAllStudents(){</a:t>
            </a:r>
          </a:p>
          <a:p>
            <a:r>
              <a:rPr lang="en-US" altLang="zh-CN" dirty="0"/>
              <a:t>2  	MediaType mediaType = randomMediaType();</a:t>
            </a:r>
          </a:p>
          <a:p>
            <a:r>
              <a:rPr lang="en-US" altLang="zh-CN" dirty="0"/>
              <a:t>3  	Response response = target</a:t>
            </a:r>
          </a:p>
          <a:p>
            <a:r>
              <a:rPr lang="en-US" altLang="zh-CN" dirty="0"/>
              <a:t>4  			.path("stu")</a:t>
            </a:r>
          </a:p>
          <a:p>
            <a:r>
              <a:rPr lang="en-US" altLang="zh-CN" dirty="0"/>
              <a:t>5  			.request(mediaType)</a:t>
            </a:r>
          </a:p>
          <a:p>
            <a:r>
              <a:rPr lang="en-US" altLang="zh-CN" dirty="0"/>
              <a:t>6  			.get();</a:t>
            </a:r>
          </a:p>
          <a:p>
            <a:r>
              <a:rPr lang="en-US" altLang="zh-CN" dirty="0"/>
              <a:t>7  	GenericType&lt;List&lt;Student&gt;&gt; genericType = new GenericType&lt;&gt;(){ };</a:t>
            </a:r>
          </a:p>
          <a:p>
            <a:r>
              <a:rPr lang="en-US" altLang="zh-CN" dirty="0"/>
              <a:t>8  	List&lt;Student&gt; students= response.readEntity(genericType);</a:t>
            </a:r>
          </a:p>
          <a:p>
            <a:r>
              <a:rPr lang="en-US" altLang="zh-CN" dirty="0"/>
              <a:t>9 	return students;</a:t>
            </a:r>
          </a:p>
          <a:p>
            <a:r>
              <a:rPr lang="en-US" altLang="zh-CN" dirty="0"/>
              <a:t>10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93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1621" y="0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GET /stu/2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78524" y="1052707"/>
            <a:ext cx="87424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@GET</a:t>
            </a:r>
          </a:p>
          <a:p>
            <a:r>
              <a:rPr lang="zh-CN" altLang="en-US" dirty="0"/>
              <a:t>2 @Path("{id}")</a:t>
            </a:r>
          </a:p>
          <a:p>
            <a:r>
              <a:rPr lang="zh-CN" altLang="en-US" dirty="0"/>
              <a:t>3 @Produces({MediaType.APPLICATION_XML</a:t>
            </a:r>
            <a:r>
              <a:rPr lang="zh-CN" altLang="en-US" dirty="0" smtClean="0"/>
              <a:t>, M</a:t>
            </a:r>
            <a:r>
              <a:rPr lang="zh-CN" altLang="en-US" dirty="0"/>
              <a:t>ediaType.APPLICATION_JSON})</a:t>
            </a:r>
          </a:p>
          <a:p>
            <a:r>
              <a:rPr lang="zh-CN" altLang="en-US" dirty="0"/>
              <a:t>4 public Student getOne(@PathParam("id") Integer id) {</a:t>
            </a:r>
          </a:p>
          <a:p>
            <a:r>
              <a:rPr lang="zh-CN" altLang="en-US" dirty="0"/>
              <a:t>5 	Student student = StuRepository.getStudent(id);</a:t>
            </a:r>
          </a:p>
          <a:p>
            <a:r>
              <a:rPr lang="zh-CN" altLang="en-US" dirty="0"/>
              <a:t>6 	return student;</a:t>
            </a:r>
          </a:p>
          <a:p>
            <a:r>
              <a:rPr lang="zh-CN" altLang="en-US" dirty="0"/>
              <a:t>7 }</a:t>
            </a:r>
          </a:p>
        </p:txBody>
      </p:sp>
      <p:sp>
        <p:nvSpPr>
          <p:cNvPr id="4" name="矩形 3"/>
          <p:cNvSpPr/>
          <p:nvPr/>
        </p:nvSpPr>
        <p:spPr>
          <a:xfrm>
            <a:off x="1078524" y="3518908"/>
            <a:ext cx="8241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private Student getStudentById(int sId){</a:t>
            </a:r>
          </a:p>
          <a:p>
            <a:r>
              <a:rPr lang="zh-CN" altLang="en-US" dirty="0"/>
              <a:t>2  	MediaType mediaType = randomMediaType();</a:t>
            </a:r>
          </a:p>
          <a:p>
            <a:r>
              <a:rPr lang="zh-CN" altLang="en-US" dirty="0"/>
              <a:t>3  	Response response = target</a:t>
            </a:r>
          </a:p>
          <a:p>
            <a:r>
              <a:rPr lang="zh-CN" altLang="en-US" dirty="0"/>
              <a:t>4  			.path("stu")</a:t>
            </a:r>
          </a:p>
          <a:p>
            <a:r>
              <a:rPr lang="zh-CN" altLang="en-US" dirty="0"/>
              <a:t>5  			.path(String.valueOf(sId))</a:t>
            </a:r>
          </a:p>
          <a:p>
            <a:r>
              <a:rPr lang="zh-CN" altLang="en-US" dirty="0"/>
              <a:t>6  			.request(mediaType)</a:t>
            </a:r>
          </a:p>
          <a:p>
            <a:r>
              <a:rPr lang="zh-CN" altLang="en-US" dirty="0"/>
              <a:t>7  			.get();</a:t>
            </a:r>
          </a:p>
          <a:p>
            <a:r>
              <a:rPr lang="zh-CN" altLang="en-US" dirty="0"/>
              <a:t>8  	Student st = response.readEntity(Student.class);</a:t>
            </a:r>
          </a:p>
          <a:p>
            <a:r>
              <a:rPr lang="zh-CN" altLang="en-US" dirty="0"/>
              <a:t>9 	return  st;</a:t>
            </a:r>
          </a:p>
          <a:p>
            <a:r>
              <a:rPr lang="zh-CN" altLang="en-US" dirty="0"/>
              <a:t>10 }</a:t>
            </a:r>
          </a:p>
        </p:txBody>
      </p:sp>
    </p:spTree>
    <p:extLst>
      <p:ext uri="{BB962C8B-B14F-4D97-AF65-F5344CB8AC3E}">
        <p14:creationId xmlns:p14="http://schemas.microsoft.com/office/powerpoint/2010/main" val="35790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41505" y="0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GET /stu/query?uid=2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491760" y="1072470"/>
            <a:ext cx="85314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@GET</a:t>
            </a:r>
          </a:p>
          <a:p>
            <a:r>
              <a:rPr lang="zh-CN" altLang="en-US" dirty="0"/>
              <a:t>2 @Path("query")</a:t>
            </a:r>
          </a:p>
          <a:p>
            <a:r>
              <a:rPr lang="zh-CN" altLang="en-US" dirty="0"/>
              <a:t>3 @Produces({MediaType.APPLICATION_XML, MediaType.APPLICATION_JSON})</a:t>
            </a:r>
          </a:p>
          <a:p>
            <a:r>
              <a:rPr lang="zh-CN" altLang="en-US" dirty="0"/>
              <a:t>4 public Student getOneByQuery(@QueryParam("uid") Integer id) {</a:t>
            </a:r>
          </a:p>
          <a:p>
            <a:r>
              <a:rPr lang="zh-CN" altLang="en-US" dirty="0"/>
              <a:t>5 	Student student = StuRepository.getStudent(id);</a:t>
            </a:r>
          </a:p>
          <a:p>
            <a:r>
              <a:rPr lang="zh-CN" altLang="en-US" dirty="0"/>
              <a:t>6 	return student;</a:t>
            </a:r>
          </a:p>
          <a:p>
            <a:r>
              <a:rPr lang="zh-CN" altLang="en-US" dirty="0"/>
              <a:t>7 }</a:t>
            </a:r>
          </a:p>
        </p:txBody>
      </p:sp>
      <p:sp>
        <p:nvSpPr>
          <p:cNvPr id="4" name="矩形 3"/>
          <p:cNvSpPr/>
          <p:nvPr/>
        </p:nvSpPr>
        <p:spPr>
          <a:xfrm>
            <a:off x="1491760" y="3529878"/>
            <a:ext cx="82501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private Student queryStudentById(int sId){</a:t>
            </a:r>
          </a:p>
          <a:p>
            <a:r>
              <a:rPr lang="zh-CN" altLang="en-US" dirty="0"/>
              <a:t>2  	MediaType mediaType = randomMediaType();</a:t>
            </a:r>
          </a:p>
          <a:p>
            <a:r>
              <a:rPr lang="zh-CN" altLang="en-US" dirty="0"/>
              <a:t>3  	Response response = target</a:t>
            </a:r>
          </a:p>
          <a:p>
            <a:r>
              <a:rPr lang="zh-CN" altLang="en-US" dirty="0"/>
              <a:t>4  			.path("stu")</a:t>
            </a:r>
          </a:p>
          <a:p>
            <a:r>
              <a:rPr lang="zh-CN" altLang="en-US" dirty="0"/>
              <a:t>5  			.path("query")</a:t>
            </a:r>
          </a:p>
          <a:p>
            <a:r>
              <a:rPr lang="zh-CN" altLang="en-US" dirty="0"/>
              <a:t>6  			.queryParam("uid", sId)</a:t>
            </a:r>
          </a:p>
          <a:p>
            <a:r>
              <a:rPr lang="zh-CN" altLang="en-US" dirty="0"/>
              <a:t>7  			.request(mediaType)</a:t>
            </a:r>
          </a:p>
          <a:p>
            <a:r>
              <a:rPr lang="zh-CN" altLang="en-US" dirty="0"/>
              <a:t>8  			.get();</a:t>
            </a:r>
          </a:p>
          <a:p>
            <a:r>
              <a:rPr lang="zh-CN" altLang="en-US" dirty="0"/>
              <a:t>9  	Student st = response.readEntity(Student.class);</a:t>
            </a:r>
          </a:p>
          <a:p>
            <a:r>
              <a:rPr lang="zh-CN" altLang="en-US" dirty="0"/>
              <a:t>10 	return  st;</a:t>
            </a:r>
          </a:p>
          <a:p>
            <a:r>
              <a:rPr lang="zh-CN" altLang="en-US" dirty="0"/>
              <a:t>11 }</a:t>
            </a:r>
          </a:p>
        </p:txBody>
      </p:sp>
    </p:spTree>
    <p:extLst>
      <p:ext uri="{BB962C8B-B14F-4D97-AF65-F5344CB8AC3E}">
        <p14:creationId xmlns:p14="http://schemas.microsoft.com/office/powerpoint/2010/main" val="5662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</a:t>
            </a:r>
            <a:r>
              <a:rPr lang="zh-CN" altLang="en-US" dirty="0"/>
              <a:t>述	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例一：对象资源的操</a:t>
            </a:r>
            <a:r>
              <a:rPr lang="zh-CN" altLang="en-US" dirty="0" smtClean="0"/>
              <a:t>作</a:t>
            </a:r>
            <a:endParaRPr lang="en-US" altLang="zh-CN" dirty="0"/>
          </a:p>
          <a:p>
            <a:r>
              <a:rPr lang="zh-CN" altLang="en-US" dirty="0" smtClean="0"/>
              <a:t>案例</a:t>
            </a:r>
            <a:r>
              <a:rPr lang="zh-CN" altLang="en-US" dirty="0"/>
              <a:t>二：异步请求与异步应</a:t>
            </a:r>
            <a:r>
              <a:rPr lang="zh-CN" altLang="en-US" dirty="0" smtClean="0"/>
              <a:t>答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例三：基本认证和授</a:t>
            </a:r>
            <a:r>
              <a:rPr lang="zh-CN" altLang="en-US" dirty="0" smtClean="0"/>
              <a:t>权</a:t>
            </a:r>
            <a:endParaRPr lang="en-US" altLang="zh-CN" dirty="0"/>
          </a:p>
          <a:p>
            <a:r>
              <a:rPr lang="zh-CN" altLang="en-US" dirty="0" smtClean="0"/>
              <a:t>案例四：替换某些部件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30933" y="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POST /stu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280746" y="731746"/>
            <a:ext cx="87161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@POST</a:t>
            </a:r>
          </a:p>
          <a:p>
            <a:r>
              <a:rPr lang="zh-CN" altLang="en-US" dirty="0"/>
              <a:t>2  @Consumes({MediaType.APPLICATION_XML, MediaType.APPLICATION_JSON})</a:t>
            </a:r>
          </a:p>
          <a:p>
            <a:r>
              <a:rPr lang="zh-CN" altLang="en-US" dirty="0"/>
              <a:t>3  @Produces({MediaType.APPLICATION_XML, MediaType.APPLICATION_JSON})</a:t>
            </a:r>
          </a:p>
          <a:p>
            <a:r>
              <a:rPr lang="zh-CN" altLang="en-US" dirty="0"/>
              <a:t>4  public Student createStudent(Student student){</a:t>
            </a:r>
          </a:p>
          <a:p>
            <a:r>
              <a:rPr lang="zh-CN" altLang="en-US" dirty="0"/>
              <a:t>5  	student.setId(idCounter.incrementAndGet());</a:t>
            </a:r>
          </a:p>
          <a:p>
            <a:r>
              <a:rPr lang="zh-CN" altLang="en-US" dirty="0"/>
              <a:t>6  	StuRepository.insertStudent(student);</a:t>
            </a:r>
          </a:p>
          <a:p>
            <a:r>
              <a:rPr lang="zh-CN" altLang="en-US" dirty="0"/>
              <a:t>7  	return student;</a:t>
            </a:r>
          </a:p>
          <a:p>
            <a:r>
              <a:rPr lang="zh-CN" altLang="en-US" dirty="0"/>
              <a:t>8  }</a:t>
            </a:r>
          </a:p>
        </p:txBody>
      </p:sp>
      <p:sp>
        <p:nvSpPr>
          <p:cNvPr id="5" name="矩形 4"/>
          <p:cNvSpPr/>
          <p:nvPr/>
        </p:nvSpPr>
        <p:spPr>
          <a:xfrm>
            <a:off x="1280746" y="3402484"/>
            <a:ext cx="82149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private Student addStudent(){</a:t>
            </a:r>
          </a:p>
          <a:p>
            <a:r>
              <a:rPr lang="zh-CN" altLang="en-US" dirty="0"/>
              <a:t>2  	Student student = newRandomStudent();</a:t>
            </a:r>
          </a:p>
          <a:p>
            <a:r>
              <a:rPr lang="zh-CN" altLang="en-US" dirty="0"/>
              <a:t>3  	MediaType mediaType = randomMediaType();</a:t>
            </a:r>
          </a:p>
          <a:p>
            <a:r>
              <a:rPr lang="zh-CN" altLang="en-US" dirty="0"/>
              <a:t>4  	Entity&lt;Student&gt; studentEntity = Entity.entity(student, mediaType);</a:t>
            </a:r>
          </a:p>
          <a:p>
            <a:r>
              <a:rPr lang="zh-CN" altLang="en-US" dirty="0"/>
              <a:t>5  	mediaType = randomMediaType();</a:t>
            </a:r>
          </a:p>
          <a:p>
            <a:r>
              <a:rPr lang="zh-CN" altLang="en-US" dirty="0"/>
              <a:t>6  	Response response = target</a:t>
            </a:r>
          </a:p>
          <a:p>
            <a:r>
              <a:rPr lang="zh-CN" altLang="en-US" dirty="0"/>
              <a:t>7  			.path("stu")</a:t>
            </a:r>
          </a:p>
          <a:p>
            <a:r>
              <a:rPr lang="zh-CN" altLang="en-US" dirty="0"/>
              <a:t>8  			.request(mediaType)</a:t>
            </a:r>
          </a:p>
          <a:p>
            <a:r>
              <a:rPr lang="zh-CN" altLang="en-US" dirty="0"/>
              <a:t>9  			.post(studentEntity);</a:t>
            </a:r>
          </a:p>
          <a:p>
            <a:r>
              <a:rPr lang="zh-CN" altLang="en-US" dirty="0"/>
              <a:t>10 	Student stu = response.readEntity(Student.class);</a:t>
            </a:r>
          </a:p>
          <a:p>
            <a:r>
              <a:rPr lang="zh-CN" altLang="en-US" dirty="0"/>
              <a:t>11 	return stu;</a:t>
            </a:r>
          </a:p>
          <a:p>
            <a:r>
              <a:rPr lang="zh-CN" altLang="en-US" dirty="0"/>
              <a:t>12 }</a:t>
            </a:r>
          </a:p>
        </p:txBody>
      </p:sp>
    </p:spTree>
    <p:extLst>
      <p:ext uri="{BB962C8B-B14F-4D97-AF65-F5344CB8AC3E}">
        <p14:creationId xmlns:p14="http://schemas.microsoft.com/office/powerpoint/2010/main" val="32790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70394" y="0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PUT /stu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501" y="114327"/>
            <a:ext cx="72236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1  @PUT</a:t>
            </a:r>
          </a:p>
          <a:p>
            <a:r>
              <a:rPr lang="zh-CN" altLang="en-US" sz="1200" dirty="0"/>
              <a:t>2  @Consumes({MediaType.APPLICATION_XML, MediaType.APPLICATION_JSON})</a:t>
            </a:r>
          </a:p>
          <a:p>
            <a:r>
              <a:rPr lang="zh-CN" altLang="en-US" sz="1200" dirty="0"/>
              <a:t>3  @Produces({MediaType.APPLICATION_XML, MediaType.APPLICATION_JSON})</a:t>
            </a:r>
          </a:p>
          <a:p>
            <a:r>
              <a:rPr lang="zh-CN" altLang="en-US" sz="1200" dirty="0"/>
              <a:t>4  public Response modifyStudent(Student student){</a:t>
            </a:r>
          </a:p>
          <a:p>
            <a:r>
              <a:rPr lang="zh-CN" altLang="en-US" sz="1200" dirty="0"/>
              <a:t>5  	//模拟对学生信息的更新</a:t>
            </a:r>
          </a:p>
          <a:p>
            <a:r>
              <a:rPr lang="zh-CN" altLang="en-US" sz="1200" dirty="0"/>
              <a:t>6  	Student stu = StuRepository.updateStudent(student);</a:t>
            </a:r>
          </a:p>
          <a:p>
            <a:r>
              <a:rPr lang="zh-CN" altLang="en-US" sz="1200" dirty="0"/>
              <a:t>7  	if (stu!=null){</a:t>
            </a:r>
          </a:p>
          <a:p>
            <a:r>
              <a:rPr lang="zh-CN" altLang="en-US" sz="1200" dirty="0"/>
              <a:t>8  		return Response</a:t>
            </a:r>
          </a:p>
          <a:p>
            <a:r>
              <a:rPr lang="zh-CN" altLang="en-US" sz="1200" dirty="0"/>
              <a:t>9  				.status(Response.Status.OK)</a:t>
            </a:r>
          </a:p>
          <a:p>
            <a:r>
              <a:rPr lang="zh-CN" altLang="en-US" sz="1200" dirty="0"/>
              <a:t>10 				.type(randomMediaType())</a:t>
            </a:r>
          </a:p>
          <a:p>
            <a:r>
              <a:rPr lang="zh-CN" altLang="en-US" sz="1200" dirty="0"/>
              <a:t>11 				.entity(stu)</a:t>
            </a:r>
          </a:p>
          <a:p>
            <a:r>
              <a:rPr lang="zh-CN" altLang="en-US" sz="1200" dirty="0"/>
              <a:t>12 				.build();</a:t>
            </a:r>
          </a:p>
          <a:p>
            <a:r>
              <a:rPr lang="zh-CN" altLang="en-US" sz="1200" dirty="0"/>
              <a:t>13 	}else{</a:t>
            </a:r>
          </a:p>
          <a:p>
            <a:r>
              <a:rPr lang="zh-CN" altLang="en-US" sz="1200" dirty="0"/>
              <a:t>14 		return Response</a:t>
            </a:r>
          </a:p>
          <a:p>
            <a:r>
              <a:rPr lang="zh-CN" altLang="en-US" sz="1200" dirty="0"/>
              <a:t>15 				.status(Response.Status.NOT_MODIFIED)</a:t>
            </a:r>
          </a:p>
          <a:p>
            <a:r>
              <a:rPr lang="zh-CN" altLang="en-US" sz="1200" dirty="0"/>
              <a:t>16 				.build();</a:t>
            </a:r>
          </a:p>
          <a:p>
            <a:r>
              <a:rPr lang="zh-CN" altLang="en-US" sz="1200" dirty="0"/>
              <a:t>17 	}</a:t>
            </a:r>
          </a:p>
          <a:p>
            <a:r>
              <a:rPr lang="zh-CN" altLang="en-US" sz="1200" dirty="0"/>
              <a:t>18 }</a:t>
            </a:r>
          </a:p>
        </p:txBody>
      </p:sp>
      <p:sp>
        <p:nvSpPr>
          <p:cNvPr id="5" name="矩形 4"/>
          <p:cNvSpPr/>
          <p:nvPr/>
        </p:nvSpPr>
        <p:spPr>
          <a:xfrm>
            <a:off x="5524500" y="2887682"/>
            <a:ext cx="6667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1  private Student updateStudent(int id){</a:t>
            </a:r>
          </a:p>
          <a:p>
            <a:r>
              <a:rPr lang="zh-CN" altLang="en-US" sz="1200" dirty="0"/>
              <a:t>2  	//模拟出学生的更新信息</a:t>
            </a:r>
          </a:p>
          <a:p>
            <a:r>
              <a:rPr lang="zh-CN" altLang="en-US" sz="1200" dirty="0"/>
              <a:t>3  	Student st = newRandomStudent();</a:t>
            </a:r>
          </a:p>
          <a:p>
            <a:r>
              <a:rPr lang="zh-CN" altLang="en-US" sz="1200" dirty="0"/>
              <a:t>4  	st.setId(id);</a:t>
            </a:r>
          </a:p>
          <a:p>
            <a:r>
              <a:rPr lang="zh-CN" altLang="en-US" sz="1200" dirty="0"/>
              <a:t>5  	MediaType mediaType = randomMediaType();</a:t>
            </a:r>
          </a:p>
          <a:p>
            <a:r>
              <a:rPr lang="zh-CN" altLang="en-US" sz="1200" dirty="0"/>
              <a:t>6  	Entity&lt;Student&gt; studentEntity = Entity.entity(st, mediaType);</a:t>
            </a:r>
          </a:p>
          <a:p>
            <a:r>
              <a:rPr lang="zh-CN" altLang="en-US" sz="1200" dirty="0"/>
              <a:t>7  	mediaType = randomMediaType();</a:t>
            </a:r>
          </a:p>
          <a:p>
            <a:r>
              <a:rPr lang="zh-CN" altLang="en-US" sz="1200" dirty="0"/>
              <a:t>8  	Response response = target</a:t>
            </a:r>
          </a:p>
          <a:p>
            <a:r>
              <a:rPr lang="zh-CN" altLang="en-US" sz="1200" dirty="0"/>
              <a:t>9  			.path("stu")</a:t>
            </a:r>
          </a:p>
          <a:p>
            <a:r>
              <a:rPr lang="zh-CN" altLang="en-US" sz="1200" dirty="0"/>
              <a:t>10 			.request(mediaType)</a:t>
            </a:r>
          </a:p>
          <a:p>
            <a:r>
              <a:rPr lang="zh-CN" altLang="en-US" sz="1200" dirty="0"/>
              <a:t>11 			.put(studentEntity);</a:t>
            </a:r>
          </a:p>
          <a:p>
            <a:r>
              <a:rPr lang="zh-CN" altLang="en-US" sz="1200" dirty="0"/>
              <a:t>12 	Student stu = null;</a:t>
            </a:r>
          </a:p>
          <a:p>
            <a:r>
              <a:rPr lang="zh-CN" altLang="en-US" sz="1200" dirty="0"/>
              <a:t>13 	//根据应答的状态码作不同处理</a:t>
            </a:r>
          </a:p>
          <a:p>
            <a:r>
              <a:rPr lang="zh-CN" altLang="en-US" sz="1200" dirty="0"/>
              <a:t>14 	if (response.getStatus()==Response.Status.NOT_MODIFIED.getStatusCode()){</a:t>
            </a:r>
          </a:p>
          <a:p>
            <a:r>
              <a:rPr lang="zh-CN" altLang="en-US" sz="1200" dirty="0"/>
              <a:t>15 		System.out.println("修改失败，编号：" + id);</a:t>
            </a:r>
          </a:p>
          <a:p>
            <a:r>
              <a:rPr lang="zh-CN" altLang="en-US" sz="1200" dirty="0"/>
              <a:t>16 	}else{</a:t>
            </a:r>
          </a:p>
          <a:p>
            <a:r>
              <a:rPr lang="zh-CN" altLang="en-US" sz="1200" dirty="0"/>
              <a:t>17 		stu = response.readEntity(Student.class);</a:t>
            </a:r>
          </a:p>
          <a:p>
            <a:r>
              <a:rPr lang="zh-CN" altLang="en-US" sz="1200" dirty="0"/>
              <a:t>18 		System.out.println("修改成功，编号：" + stu.getId());</a:t>
            </a:r>
          </a:p>
          <a:p>
            <a:r>
              <a:rPr lang="zh-CN" altLang="en-US" sz="1200" dirty="0"/>
              <a:t>19 	}</a:t>
            </a:r>
          </a:p>
          <a:p>
            <a:r>
              <a:rPr lang="zh-CN" altLang="en-US" sz="1200" dirty="0"/>
              <a:t>20 	return stu;</a:t>
            </a:r>
          </a:p>
          <a:p>
            <a:r>
              <a:rPr lang="zh-CN" altLang="en-US" sz="1200" dirty="0"/>
              <a:t>21 }</a:t>
            </a:r>
          </a:p>
        </p:txBody>
      </p:sp>
    </p:spTree>
    <p:extLst>
      <p:ext uri="{BB962C8B-B14F-4D97-AF65-F5344CB8AC3E}">
        <p14:creationId xmlns:p14="http://schemas.microsoft.com/office/powerpoint/2010/main" val="3839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30182" y="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DELETE /stu/2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32820" y="177602"/>
            <a:ext cx="60845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@DELETE</a:t>
            </a:r>
          </a:p>
          <a:p>
            <a:r>
              <a:rPr lang="zh-CN" altLang="en-US" sz="1600" dirty="0"/>
              <a:t>2  @Path("{id}")</a:t>
            </a:r>
          </a:p>
          <a:p>
            <a:r>
              <a:rPr lang="zh-CN" altLang="en-US" sz="1600" dirty="0"/>
              <a:t>3  public Response eraseStudent(@PathParam("id") Integer id){</a:t>
            </a:r>
          </a:p>
          <a:p>
            <a:r>
              <a:rPr lang="zh-CN" altLang="en-US" sz="1600" dirty="0"/>
              <a:t>4  	if (StuRepository.deleteStudent(id)){</a:t>
            </a:r>
          </a:p>
          <a:p>
            <a:r>
              <a:rPr lang="zh-CN" altLang="en-US" sz="1600" dirty="0"/>
              <a:t>5  		return Response.ok(id.toString()).build();</a:t>
            </a:r>
          </a:p>
          <a:p>
            <a:r>
              <a:rPr lang="zh-CN" altLang="en-US" sz="1600" dirty="0"/>
              <a:t>6  	}</a:t>
            </a:r>
          </a:p>
          <a:p>
            <a:r>
              <a:rPr lang="zh-CN" altLang="en-US" sz="1600" dirty="0"/>
              <a:t>7  	return Response.status(Response.Status.NOT_FOUND)</a:t>
            </a:r>
          </a:p>
          <a:p>
            <a:r>
              <a:rPr lang="zh-CN" altLang="en-US" sz="1600" dirty="0"/>
              <a:t>8  			.entity(id.toString())</a:t>
            </a:r>
          </a:p>
          <a:p>
            <a:r>
              <a:rPr lang="zh-CN" altLang="en-US" sz="1600" dirty="0"/>
              <a:t>9  			.type(randomMediaType())</a:t>
            </a:r>
          </a:p>
          <a:p>
            <a:r>
              <a:rPr lang="zh-CN" altLang="en-US" sz="1600" dirty="0"/>
              <a:t>10 			.build();</a:t>
            </a:r>
          </a:p>
          <a:p>
            <a:r>
              <a:rPr lang="zh-CN" altLang="en-US" sz="1600" dirty="0"/>
              <a:t>11 }</a:t>
            </a:r>
          </a:p>
        </p:txBody>
      </p:sp>
      <p:sp>
        <p:nvSpPr>
          <p:cNvPr id="5" name="矩形 4"/>
          <p:cNvSpPr/>
          <p:nvPr/>
        </p:nvSpPr>
        <p:spPr>
          <a:xfrm>
            <a:off x="2414954" y="3070702"/>
            <a:ext cx="90062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private boolean deleteStudent(int id){</a:t>
            </a:r>
          </a:p>
          <a:p>
            <a:r>
              <a:rPr lang="zh-CN" altLang="en-US" sz="1600" dirty="0"/>
              <a:t>2  	MediaType mediaType = randomMediaType();</a:t>
            </a:r>
          </a:p>
          <a:p>
            <a:r>
              <a:rPr lang="zh-CN" altLang="en-US" sz="1600" dirty="0"/>
              <a:t>3  	Response response = target</a:t>
            </a:r>
          </a:p>
          <a:p>
            <a:r>
              <a:rPr lang="zh-CN" altLang="en-US" sz="1600" dirty="0"/>
              <a:t>4  			.path("stu")</a:t>
            </a:r>
          </a:p>
          <a:p>
            <a:r>
              <a:rPr lang="zh-CN" altLang="en-US" sz="1600" dirty="0"/>
              <a:t>5  			.path(String.valueOf(id))</a:t>
            </a:r>
          </a:p>
          <a:p>
            <a:r>
              <a:rPr lang="zh-CN" altLang="en-US" sz="1600" dirty="0"/>
              <a:t>6  			.request(mediaType)</a:t>
            </a:r>
          </a:p>
          <a:p>
            <a:r>
              <a:rPr lang="zh-CN" altLang="en-US" sz="1600" dirty="0"/>
              <a:t>7  			.delete();</a:t>
            </a:r>
          </a:p>
          <a:p>
            <a:r>
              <a:rPr lang="zh-CN" altLang="en-US" sz="1600" dirty="0"/>
              <a:t>8  	//根据应答的状态码作不同处理</a:t>
            </a:r>
          </a:p>
          <a:p>
            <a:r>
              <a:rPr lang="zh-CN" altLang="en-US" sz="1600" dirty="0"/>
              <a:t>9  	if (response.getStatus()==200){</a:t>
            </a:r>
          </a:p>
          <a:p>
            <a:r>
              <a:rPr lang="zh-CN" altLang="en-US" sz="1600" dirty="0"/>
              <a:t>10 		System.out.println("删除成功，编号：" + response.readEntity(String.class));</a:t>
            </a:r>
          </a:p>
          <a:p>
            <a:r>
              <a:rPr lang="zh-CN" altLang="en-US" sz="1600" dirty="0"/>
              <a:t>11 	}else{</a:t>
            </a:r>
          </a:p>
          <a:p>
            <a:r>
              <a:rPr lang="zh-CN" altLang="en-US" sz="1600" dirty="0"/>
              <a:t>12 		System.out.println("删除失败，编号：" + response.readEntity(String.class));</a:t>
            </a:r>
          </a:p>
          <a:p>
            <a:r>
              <a:rPr lang="zh-CN" altLang="en-US" sz="1600" dirty="0"/>
              <a:t>13 	}</a:t>
            </a:r>
          </a:p>
          <a:p>
            <a:r>
              <a:rPr lang="zh-CN" altLang="en-US" sz="1600" dirty="0"/>
              <a:t>14 	return (response.getStatus()==200);</a:t>
            </a:r>
          </a:p>
          <a:p>
            <a:r>
              <a:rPr lang="zh-CN" altLang="en-US" sz="1600" dirty="0"/>
              <a:t>15 }</a:t>
            </a:r>
          </a:p>
        </p:txBody>
      </p:sp>
    </p:spTree>
    <p:extLst>
      <p:ext uri="{BB962C8B-B14F-4D97-AF65-F5344CB8AC3E}">
        <p14:creationId xmlns:p14="http://schemas.microsoft.com/office/powerpoint/2010/main" val="40348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62480" y="0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GET /file/abc.pdf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53208" y="1230978"/>
            <a:ext cx="10703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@GET</a:t>
            </a:r>
          </a:p>
          <a:p>
            <a:r>
              <a:rPr lang="zh-CN" altLang="en-US" dirty="0"/>
              <a:t>2  @Path("/{name}")</a:t>
            </a:r>
          </a:p>
          <a:p>
            <a:r>
              <a:rPr lang="zh-CN" altLang="en-US" dirty="0"/>
              <a:t>3  public Response download(@PathParam("name") String fileName) </a:t>
            </a:r>
            <a:r>
              <a:rPr lang="zh-CN" altLang="en-US" dirty="0" smtClean="0"/>
              <a:t>t</a:t>
            </a:r>
            <a:r>
              <a:rPr lang="zh-CN" altLang="en-US" dirty="0"/>
              <a:t>hrows IOException {</a:t>
            </a:r>
          </a:p>
          <a:p>
            <a:r>
              <a:rPr lang="zh-CN" altLang="en-US" dirty="0"/>
              <a:t>4  	File f = new File(this.folderOnServer + fileName);</a:t>
            </a:r>
          </a:p>
          <a:p>
            <a:r>
              <a:rPr lang="zh-CN" altLang="en-US" dirty="0"/>
              <a:t>5  	if (!f.exists()) {</a:t>
            </a:r>
          </a:p>
          <a:p>
            <a:r>
              <a:rPr lang="zh-CN" altLang="en-US" dirty="0"/>
              <a:t>6  		return Response.status(Response.Status.NOT_FOUND).build();</a:t>
            </a:r>
          </a:p>
          <a:p>
            <a:r>
              <a:rPr lang="zh-CN" altLang="en-US" dirty="0"/>
              <a:t>7  	} else {</a:t>
            </a:r>
          </a:p>
          <a:p>
            <a:r>
              <a:rPr lang="zh-CN" altLang="en-US" dirty="0"/>
              <a:t>8  		return Response</a:t>
            </a:r>
          </a:p>
          <a:p>
            <a:r>
              <a:rPr lang="zh-CN" altLang="en-US" dirty="0"/>
              <a:t>9  				.ok(f)</a:t>
            </a:r>
          </a:p>
          <a:p>
            <a:r>
              <a:rPr lang="zh-CN" altLang="en-US" dirty="0"/>
              <a:t>10 				.header("Content-disposition", "attachment;filename=" + fileName)</a:t>
            </a:r>
          </a:p>
          <a:p>
            <a:r>
              <a:rPr lang="zh-CN" altLang="en-US" dirty="0"/>
              <a:t>11 				.header("Cache-Control", "no-cache")</a:t>
            </a:r>
          </a:p>
          <a:p>
            <a:r>
              <a:rPr lang="zh-CN" altLang="en-US" dirty="0"/>
              <a:t>12 				.build();</a:t>
            </a:r>
          </a:p>
          <a:p>
            <a:r>
              <a:rPr lang="zh-CN" altLang="en-US" dirty="0"/>
              <a:t>13 	}</a:t>
            </a:r>
          </a:p>
          <a:p>
            <a:r>
              <a:rPr lang="zh-CN" altLang="en-US" dirty="0"/>
              <a:t>14 }</a:t>
            </a:r>
          </a:p>
        </p:txBody>
      </p:sp>
    </p:spTree>
    <p:extLst>
      <p:ext uri="{BB962C8B-B14F-4D97-AF65-F5344CB8AC3E}">
        <p14:creationId xmlns:p14="http://schemas.microsoft.com/office/powerpoint/2010/main" val="16951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6330" y="368509"/>
            <a:ext cx="1121019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private void download(String remoteFileName){</a:t>
            </a:r>
          </a:p>
          <a:p>
            <a:r>
              <a:rPr lang="zh-CN" altLang="en-US" sz="1600" dirty="0"/>
              <a:t>2  	Response response = target</a:t>
            </a:r>
          </a:p>
          <a:p>
            <a:r>
              <a:rPr lang="zh-CN" altLang="en-US" sz="1600" dirty="0"/>
              <a:t>3  			.path("file")</a:t>
            </a:r>
          </a:p>
          <a:p>
            <a:r>
              <a:rPr lang="zh-CN" altLang="en-US" sz="1600" dirty="0"/>
              <a:t>4  			.path(remoteFileName)</a:t>
            </a:r>
          </a:p>
          <a:p>
            <a:r>
              <a:rPr lang="zh-CN" altLang="en-US" sz="1600" dirty="0"/>
              <a:t>5  			.request(MediaType.APPLICATION_OCTET_STREAM_TYPE)</a:t>
            </a:r>
          </a:p>
          <a:p>
            <a:r>
              <a:rPr lang="zh-CN" altLang="en-US" sz="1600" dirty="0"/>
              <a:t>6  			.get();</a:t>
            </a:r>
          </a:p>
          <a:p>
            <a:r>
              <a:rPr lang="zh-CN" altLang="en-US" sz="1600" dirty="0"/>
              <a:t>7  	if (response.getStatus()==Response.Status.NOT_FOUND.getStatusCode()){</a:t>
            </a:r>
          </a:p>
          <a:p>
            <a:r>
              <a:rPr lang="zh-CN" altLang="en-US" sz="1600" dirty="0"/>
              <a:t>8  		System.out.println("远程文件不存在：" + remoteFileName);</a:t>
            </a:r>
          </a:p>
          <a:p>
            <a:r>
              <a:rPr lang="zh-CN" altLang="en-US" sz="1600" dirty="0"/>
              <a:t>9  	}</a:t>
            </a:r>
          </a:p>
          <a:p>
            <a:r>
              <a:rPr lang="zh-CN" altLang="en-US" sz="1600" dirty="0"/>
              <a:t>10 	if (response.getStatus()==Response.Status.OK.getStatusCode()) {</a:t>
            </a:r>
          </a:p>
          <a:p>
            <a:r>
              <a:rPr lang="zh-CN" altLang="en-US" sz="1600" dirty="0"/>
              <a:t>11 		//下载至本地时文件名自动增加UUID以避免和已有文件重名</a:t>
            </a:r>
          </a:p>
          <a:p>
            <a:r>
              <a:rPr lang="zh-CN" altLang="en-US" sz="1600" dirty="0"/>
              <a:t>12 		String localFilePath = folderOnClient + </a:t>
            </a:r>
            <a:r>
              <a:rPr lang="zh-CN" altLang="en-US" sz="1600" dirty="0" smtClean="0"/>
              <a:t>U</a:t>
            </a:r>
            <a:r>
              <a:rPr lang="zh-CN" altLang="en-US" sz="1600" dirty="0"/>
              <a:t>UID.randomUUID().toString() + "-" + remoteFileName;</a:t>
            </a:r>
          </a:p>
          <a:p>
            <a:r>
              <a:rPr lang="zh-CN" altLang="en-US" sz="1600" dirty="0"/>
              <a:t>13 		File localFile = new File(localFilePath);</a:t>
            </a:r>
          </a:p>
          <a:p>
            <a:r>
              <a:rPr lang="zh-CN" altLang="en-US" sz="1600" dirty="0"/>
              <a:t>14 		byte[ ] bytes = response.readEntity(byte[ ].class);</a:t>
            </a:r>
          </a:p>
          <a:p>
            <a:r>
              <a:rPr lang="zh-CN" altLang="en-US" sz="1600" dirty="0"/>
              <a:t>15 		try {</a:t>
            </a:r>
          </a:p>
          <a:p>
            <a:r>
              <a:rPr lang="zh-CN" altLang="en-US" sz="1600" dirty="0"/>
              <a:t>16 			OutputStream fos = new FileOutputStream(localFile);</a:t>
            </a:r>
          </a:p>
          <a:p>
            <a:r>
              <a:rPr lang="zh-CN" altLang="en-US" sz="1600" dirty="0"/>
              <a:t>17 			fos.write(bytes);</a:t>
            </a:r>
          </a:p>
          <a:p>
            <a:r>
              <a:rPr lang="zh-CN" altLang="en-US" sz="1600" dirty="0"/>
              <a:t>18 			fos.flush();</a:t>
            </a:r>
          </a:p>
          <a:p>
            <a:r>
              <a:rPr lang="zh-CN" altLang="en-US" sz="1600" dirty="0"/>
              <a:t>19 			fos.close();</a:t>
            </a:r>
          </a:p>
          <a:p>
            <a:r>
              <a:rPr lang="zh-CN" altLang="en-US" sz="1600" dirty="0"/>
              <a:t>20 			System.out.println("保存文件成功：" + localFilePath);</a:t>
            </a:r>
          </a:p>
          <a:p>
            <a:r>
              <a:rPr lang="zh-CN" altLang="en-US" sz="1600" dirty="0"/>
              <a:t>21 		} catch (Exception e) {</a:t>
            </a:r>
          </a:p>
          <a:p>
            <a:r>
              <a:rPr lang="zh-CN" altLang="en-US" sz="1600" dirty="0"/>
              <a:t>22 			e.printStackTrace();</a:t>
            </a:r>
          </a:p>
          <a:p>
            <a:r>
              <a:rPr lang="zh-CN" altLang="en-US" sz="1600" dirty="0"/>
              <a:t>23 		}</a:t>
            </a:r>
          </a:p>
          <a:p>
            <a:r>
              <a:rPr lang="zh-CN" altLang="en-US" sz="1600" dirty="0"/>
              <a:t>24 	}</a:t>
            </a:r>
          </a:p>
          <a:p>
            <a:r>
              <a:rPr lang="zh-CN" altLang="en-US" sz="1600" dirty="0"/>
              <a:t>25 }</a:t>
            </a:r>
          </a:p>
        </p:txBody>
      </p:sp>
    </p:spTree>
    <p:extLst>
      <p:ext uri="{BB962C8B-B14F-4D97-AF65-F5344CB8AC3E}">
        <p14:creationId xmlns:p14="http://schemas.microsoft.com/office/powerpoint/2010/main" val="11835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36457" y="0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POST /file/xyz.mp4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09566" y="667612"/>
            <a:ext cx="1046217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@POST</a:t>
            </a:r>
          </a:p>
          <a:p>
            <a:r>
              <a:rPr lang="zh-CN" altLang="en-US" sz="1600" dirty="0"/>
              <a:t>2  @Consumes(MediaType.MULTIPART_FORM_DATA)</a:t>
            </a:r>
          </a:p>
          <a:p>
            <a:r>
              <a:rPr lang="zh-CN" altLang="en-US" sz="1600" dirty="0"/>
              <a:t>3  public Response upload(@FormDataParam("file") FormDataBodyPart bp) {</a:t>
            </a:r>
          </a:p>
          <a:p>
            <a:r>
              <a:rPr lang="zh-CN" altLang="en-US" sz="1600" dirty="0"/>
              <a:t>4  	FormDataContentDisposition disposition = bp.getFormDataContentDisposition();</a:t>
            </a:r>
          </a:p>
          <a:p>
            <a:r>
              <a:rPr lang="zh-CN" altLang="en-US" sz="1600" dirty="0"/>
              <a:t>5  	String fileName = disposition.getFileName();</a:t>
            </a:r>
          </a:p>
          <a:p>
            <a:r>
              <a:rPr lang="zh-CN" altLang="en-US" sz="1600" dirty="0"/>
              <a:t>6  	//上传至服务端时文件名自动增加UUID以避免和已有文件重名</a:t>
            </a:r>
          </a:p>
          <a:p>
            <a:r>
              <a:rPr lang="zh-CN" altLang="en-US" sz="1600" dirty="0"/>
              <a:t>7  	File file = new File(this.folderOnServer + </a:t>
            </a:r>
            <a:r>
              <a:rPr lang="zh-CN" altLang="en-US" sz="1600" dirty="0" smtClean="0"/>
              <a:t>U</a:t>
            </a:r>
            <a:r>
              <a:rPr lang="zh-CN" altLang="en-US" sz="1600" dirty="0"/>
              <a:t>UID.randomUUID().toString() + "-" + fileName);</a:t>
            </a:r>
          </a:p>
          <a:p>
            <a:r>
              <a:rPr lang="zh-CN" altLang="en-US" sz="1600" dirty="0"/>
              <a:t>8  	try {</a:t>
            </a:r>
          </a:p>
          <a:p>
            <a:r>
              <a:rPr lang="zh-CN" altLang="en-US" sz="1600" dirty="0"/>
              <a:t>9  		InputStream is = bp.getValueAs(InputStream.class);</a:t>
            </a:r>
          </a:p>
          <a:p>
            <a:r>
              <a:rPr lang="zh-CN" altLang="en-US" sz="1600" dirty="0"/>
              <a:t>10 		OutputStream fos = new FileOutputStream(file);</a:t>
            </a:r>
          </a:p>
          <a:p>
            <a:r>
              <a:rPr lang="zh-CN" altLang="en-US" sz="1600" dirty="0"/>
              <a:t>11 		byte[ ] buffer = new byte[1024*1024];</a:t>
            </a:r>
          </a:p>
          <a:p>
            <a:r>
              <a:rPr lang="zh-CN" altLang="en-US" sz="1600" dirty="0"/>
              <a:t>12 		int len = 0;</a:t>
            </a:r>
          </a:p>
          <a:p>
            <a:r>
              <a:rPr lang="zh-CN" altLang="en-US" sz="1600" dirty="0"/>
              <a:t>13 		while( (len=is.read(buffer)) != -1 ){</a:t>
            </a:r>
          </a:p>
          <a:p>
            <a:r>
              <a:rPr lang="zh-CN" altLang="en-US" sz="1600" dirty="0"/>
              <a:t>14 			fos.write(buffer, 0, len);</a:t>
            </a:r>
          </a:p>
          <a:p>
            <a:r>
              <a:rPr lang="zh-CN" altLang="en-US" sz="1600" dirty="0"/>
              <a:t>15 			fos.flush();</a:t>
            </a:r>
          </a:p>
          <a:p>
            <a:r>
              <a:rPr lang="zh-CN" altLang="en-US" sz="1600" dirty="0"/>
              <a:t>16 		}</a:t>
            </a:r>
          </a:p>
          <a:p>
            <a:r>
              <a:rPr lang="zh-CN" altLang="en-US" sz="1600" dirty="0"/>
              <a:t>17 		fos.close();</a:t>
            </a:r>
          </a:p>
          <a:p>
            <a:r>
              <a:rPr lang="zh-CN" altLang="en-US" sz="1600" dirty="0"/>
              <a:t>18 	} catch (IOException e) {</a:t>
            </a:r>
          </a:p>
          <a:p>
            <a:r>
              <a:rPr lang="zh-CN" altLang="en-US" sz="1600" dirty="0"/>
              <a:t>19 		e.printStackTrace();</a:t>
            </a:r>
          </a:p>
          <a:p>
            <a:r>
              <a:rPr lang="zh-CN" altLang="en-US" sz="1600" dirty="0"/>
              <a:t>20 		return Response.notModified().build();</a:t>
            </a:r>
          </a:p>
          <a:p>
            <a:r>
              <a:rPr lang="zh-CN" altLang="en-US" sz="1600" dirty="0"/>
              <a:t>21 	}</a:t>
            </a:r>
          </a:p>
          <a:p>
            <a:r>
              <a:rPr lang="zh-CN" altLang="en-US" sz="1600" dirty="0"/>
              <a:t>22 	return Response.ok().build();</a:t>
            </a:r>
          </a:p>
          <a:p>
            <a:r>
              <a:rPr lang="zh-CN" altLang="en-US" sz="1600" dirty="0"/>
              <a:t>23 }</a:t>
            </a:r>
          </a:p>
        </p:txBody>
      </p:sp>
    </p:spTree>
    <p:extLst>
      <p:ext uri="{BB962C8B-B14F-4D97-AF65-F5344CB8AC3E}">
        <p14:creationId xmlns:p14="http://schemas.microsoft.com/office/powerpoint/2010/main" val="39307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3016" y="792881"/>
            <a:ext cx="94370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private void upload(String localFileName){</a:t>
            </a:r>
          </a:p>
          <a:p>
            <a:r>
              <a:rPr lang="zh-CN" altLang="en-US" sz="1600" dirty="0"/>
              <a:t>2  	String localFilePath = folderOnClient + localFileName;</a:t>
            </a:r>
          </a:p>
          <a:p>
            <a:r>
              <a:rPr lang="zh-CN" altLang="en-US" sz="1600" dirty="0"/>
              <a:t>3  	File localFile =  new File(localFilePath);</a:t>
            </a:r>
          </a:p>
          <a:p>
            <a:r>
              <a:rPr lang="zh-CN" altLang="en-US" sz="1600" dirty="0"/>
              <a:t>4  	if (!localFile.exists()){</a:t>
            </a:r>
          </a:p>
          <a:p>
            <a:r>
              <a:rPr lang="zh-CN" altLang="en-US" sz="1600" dirty="0"/>
              <a:t>5  		System.out.println("本地文件不存在：" + localFilePath);</a:t>
            </a:r>
          </a:p>
          <a:p>
            <a:r>
              <a:rPr lang="zh-CN" altLang="en-US" sz="1600" dirty="0"/>
              <a:t>6  		return;</a:t>
            </a:r>
          </a:p>
          <a:p>
            <a:r>
              <a:rPr lang="zh-CN" altLang="en-US" sz="1600" dirty="0"/>
              <a:t>7  	}</a:t>
            </a:r>
          </a:p>
          <a:p>
            <a:r>
              <a:rPr lang="zh-CN" altLang="en-US" sz="1600" dirty="0"/>
              <a:t>8  	FormDataMultiPart part = new FormDataMultiPart();</a:t>
            </a:r>
          </a:p>
          <a:p>
            <a:r>
              <a:rPr lang="zh-CN" altLang="en-US" sz="1600" dirty="0"/>
              <a:t>9  	//"file"是控件命名，必须与服务端的@FormDataParam("file")一致</a:t>
            </a:r>
          </a:p>
          <a:p>
            <a:r>
              <a:rPr lang="zh-CN" altLang="en-US" sz="1600" dirty="0"/>
              <a:t>10 	part.bodyPart(new FileDataBodyPart("file",localFile));</a:t>
            </a:r>
          </a:p>
          <a:p>
            <a:r>
              <a:rPr lang="zh-CN" altLang="en-US" sz="1600" dirty="0"/>
              <a:t>11 	Response response = target</a:t>
            </a:r>
          </a:p>
          <a:p>
            <a:r>
              <a:rPr lang="zh-CN" altLang="en-US" sz="1600" dirty="0"/>
              <a:t>12 			.path("file")</a:t>
            </a:r>
          </a:p>
          <a:p>
            <a:r>
              <a:rPr lang="zh-CN" altLang="en-US" sz="1600" dirty="0"/>
              <a:t>13 			.request(randomMediaType())</a:t>
            </a:r>
          </a:p>
          <a:p>
            <a:r>
              <a:rPr lang="zh-CN" altLang="en-US" sz="1600" dirty="0"/>
              <a:t>14 			.post(Entity.entity(part, MediaType.MULTIPART_FORM_DATA_TYPE));</a:t>
            </a:r>
          </a:p>
          <a:p>
            <a:r>
              <a:rPr lang="zh-CN" altLang="en-US" sz="1600" dirty="0"/>
              <a:t>15 	if (response.getStatus()==Response.Status.OK.getStatusCode()){</a:t>
            </a:r>
          </a:p>
          <a:p>
            <a:r>
              <a:rPr lang="zh-CN" altLang="en-US" sz="1600" dirty="0"/>
              <a:t>16 		System.out.println("上传文件成功：" + localFilePath);</a:t>
            </a:r>
          </a:p>
          <a:p>
            <a:r>
              <a:rPr lang="zh-CN" altLang="en-US" sz="1600" dirty="0"/>
              <a:t>17 	}else{</a:t>
            </a:r>
          </a:p>
          <a:p>
            <a:r>
              <a:rPr lang="zh-CN" altLang="en-US" sz="1600" dirty="0"/>
              <a:t>18 		System.out.println("上传文件失败：" + localFilePath);</a:t>
            </a:r>
          </a:p>
          <a:p>
            <a:r>
              <a:rPr lang="zh-CN" altLang="en-US" sz="1600" dirty="0"/>
              <a:t>19 	}</a:t>
            </a:r>
          </a:p>
          <a:p>
            <a:r>
              <a:rPr lang="zh-CN" altLang="en-US" sz="1600" dirty="0"/>
              <a:t>20 }</a:t>
            </a:r>
          </a:p>
        </p:txBody>
      </p:sp>
    </p:spTree>
    <p:extLst>
      <p:ext uri="{BB962C8B-B14F-4D97-AF65-F5344CB8AC3E}">
        <p14:creationId xmlns:p14="http://schemas.microsoft.com/office/powerpoint/2010/main" val="15585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案例二：异步请求与异步应答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案例二：异步请求与异步应答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</a:t>
            </a:r>
            <a:r>
              <a:rPr lang="zh-CN" altLang="en-US" dirty="0"/>
              <a:t>务端基本框架	</a:t>
            </a:r>
            <a:endParaRPr lang="en-US" altLang="zh-CN" dirty="0"/>
          </a:p>
          <a:p>
            <a:r>
              <a:rPr lang="zh-CN" altLang="en-US" dirty="0" smtClean="0"/>
              <a:t>客</a:t>
            </a:r>
            <a:r>
              <a:rPr lang="zh-CN" altLang="en-US" dirty="0"/>
              <a:t>户端基本框架	</a:t>
            </a:r>
            <a:endParaRPr lang="en-US" altLang="zh-CN" dirty="0"/>
          </a:p>
          <a:p>
            <a:r>
              <a:rPr lang="zh-CN" altLang="en-US" dirty="0" smtClean="0"/>
              <a:t>逐</a:t>
            </a:r>
            <a:r>
              <a:rPr lang="zh-CN" altLang="en-US" dirty="0"/>
              <a:t>项添加</a:t>
            </a:r>
            <a:r>
              <a:rPr lang="en-US" altLang="zh-CN" dirty="0"/>
              <a:t>URI</a:t>
            </a:r>
            <a:r>
              <a:rPr lang="zh-CN" altLang="en-US" dirty="0"/>
              <a:t>功</a:t>
            </a:r>
            <a:r>
              <a:rPr lang="zh-CN" altLang="en-US" dirty="0" smtClean="0"/>
              <a:t>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725" y="1818412"/>
            <a:ext cx="60420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&lt;dependencies&gt;</a:t>
            </a:r>
          </a:p>
          <a:p>
            <a:r>
              <a:rPr lang="en-US" altLang="zh-CN" sz="1400" dirty="0"/>
              <a:t>2  	&lt;!--Spring</a:t>
            </a:r>
            <a:r>
              <a:rPr lang="zh-CN" altLang="en-US" sz="1400" dirty="0"/>
              <a:t>的自动配置功能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  	&lt;dependency&gt;</a:t>
            </a:r>
          </a:p>
          <a:p>
            <a:r>
              <a:rPr lang="en-US" altLang="zh-CN" sz="1400" dirty="0"/>
              <a:t>4  		&lt;groupId&gt;org.springframework.boot&lt;/groupId&gt;</a:t>
            </a:r>
          </a:p>
          <a:p>
            <a:r>
              <a:rPr lang="en-US" altLang="zh-CN" sz="1400" dirty="0"/>
              <a:t>5  		&lt;artifactId&gt;spring-boot-autoconfigure&lt;/artifactId&gt;</a:t>
            </a:r>
          </a:p>
          <a:p>
            <a:r>
              <a:rPr lang="en-US" altLang="zh-CN" sz="1400" dirty="0"/>
              <a:t>6  		&lt;version&gt;2.2.6.RELEASE&lt;/version&gt;</a:t>
            </a:r>
          </a:p>
          <a:p>
            <a:r>
              <a:rPr lang="en-US" altLang="zh-CN" sz="1400" dirty="0"/>
              <a:t>7  	&lt;/dependency&gt;</a:t>
            </a:r>
          </a:p>
          <a:p>
            <a:r>
              <a:rPr lang="en-US" altLang="zh-CN" sz="1400" dirty="0"/>
              <a:t>8  	&lt;!--</a:t>
            </a:r>
            <a:r>
              <a:rPr lang="zh-CN" altLang="en-US" sz="1400" dirty="0"/>
              <a:t>提供</a:t>
            </a:r>
            <a:r>
              <a:rPr lang="en-US" altLang="zh-CN" sz="1400" dirty="0"/>
              <a:t>Jersey</a:t>
            </a:r>
            <a:r>
              <a:rPr lang="zh-CN" altLang="en-US" sz="1400" dirty="0"/>
              <a:t>框架，内置</a:t>
            </a:r>
            <a:r>
              <a:rPr lang="en-US" altLang="zh-CN" sz="1400" dirty="0"/>
              <a:t>Tomcat--&gt;</a:t>
            </a:r>
          </a:p>
          <a:p>
            <a:r>
              <a:rPr lang="en-US" altLang="zh-CN" sz="1400" dirty="0"/>
              <a:t>9  	&lt;dependency&gt;</a:t>
            </a:r>
          </a:p>
          <a:p>
            <a:r>
              <a:rPr lang="en-US" altLang="zh-CN" sz="1400" dirty="0"/>
              <a:t>10 		&lt;groupId&gt;org.springframework.boot&lt;/groupId&gt;</a:t>
            </a:r>
          </a:p>
          <a:p>
            <a:r>
              <a:rPr lang="en-US" altLang="zh-CN" sz="1400" dirty="0"/>
              <a:t>11 		&lt;artifactId&gt;spring-boot-starter-jersey&lt;/artifactId&gt;</a:t>
            </a:r>
          </a:p>
          <a:p>
            <a:r>
              <a:rPr lang="en-US" altLang="zh-CN" sz="1400" dirty="0"/>
              <a:t>12 		&lt;version&gt;2.2.6.RELEASE&lt;/version&gt;</a:t>
            </a:r>
          </a:p>
          <a:p>
            <a:r>
              <a:rPr lang="en-US" altLang="zh-CN" sz="1400" dirty="0"/>
              <a:t>13 	&lt;/dependency&gt;</a:t>
            </a:r>
          </a:p>
          <a:p>
            <a:r>
              <a:rPr lang="en-US" altLang="zh-CN" sz="1400" dirty="0"/>
              <a:t>14 	&lt;dependency&gt;</a:t>
            </a:r>
          </a:p>
          <a:p>
            <a:r>
              <a:rPr lang="en-US" altLang="zh-CN" sz="1400" dirty="0"/>
              <a:t>15 		&lt;groupId&gt;org.projectlombok&lt;/groupId&gt;</a:t>
            </a:r>
          </a:p>
          <a:p>
            <a:r>
              <a:rPr lang="en-US" altLang="zh-CN" sz="1400" dirty="0"/>
              <a:t>16 		&lt;artifactId&gt;lombok&lt;/artifactId&gt;</a:t>
            </a:r>
          </a:p>
          <a:p>
            <a:r>
              <a:rPr lang="en-US" altLang="zh-CN" sz="1400" dirty="0"/>
              <a:t>17 		&lt;version&gt;1.18.12&lt;/version&gt;</a:t>
            </a:r>
          </a:p>
          <a:p>
            <a:r>
              <a:rPr lang="en-US" altLang="zh-CN" sz="1400" dirty="0"/>
              <a:t>18 	&lt;/dependency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213764" y="1818412"/>
            <a:ext cx="5763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19 	&lt;!--</a:t>
            </a:r>
            <a:r>
              <a:rPr lang="zh-CN" altLang="en-US" sz="1400" dirty="0"/>
              <a:t>下面两个依赖用来支持 </a:t>
            </a:r>
            <a:r>
              <a:rPr lang="en-US" altLang="zh-CN" sz="1400" dirty="0"/>
              <a:t>XML </a:t>
            </a:r>
            <a:r>
              <a:rPr lang="zh-CN" altLang="en-US" sz="1400" dirty="0"/>
              <a:t>数据格式 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20 	&lt;dependency&gt;</a:t>
            </a:r>
          </a:p>
          <a:p>
            <a:r>
              <a:rPr lang="en-US" altLang="zh-CN" sz="1400" dirty="0"/>
              <a:t>21 		&lt;groupId&gt;org.glassfish.jersey.media&lt;/groupId&gt;</a:t>
            </a:r>
          </a:p>
          <a:p>
            <a:r>
              <a:rPr lang="en-US" altLang="zh-CN" sz="1400" dirty="0"/>
              <a:t>22 		&lt;artifactId&gt;jersey-media-moxy&lt;/artifactId&gt;</a:t>
            </a:r>
          </a:p>
          <a:p>
            <a:r>
              <a:rPr lang="en-US" altLang="zh-CN" sz="1400" dirty="0"/>
              <a:t>23 		&lt;version&gt;2.30.1&lt;/version&gt;</a:t>
            </a:r>
          </a:p>
          <a:p>
            <a:r>
              <a:rPr lang="en-US" altLang="zh-CN" sz="1400" dirty="0"/>
              <a:t>24 	&lt;/dependency&gt;</a:t>
            </a:r>
          </a:p>
          <a:p>
            <a:r>
              <a:rPr lang="en-US" altLang="zh-CN" sz="1400" dirty="0"/>
              <a:t>25 	&lt;dependency&gt;</a:t>
            </a:r>
          </a:p>
          <a:p>
            <a:r>
              <a:rPr lang="en-US" altLang="zh-CN" sz="1400" dirty="0"/>
              <a:t>26 		&lt;groupId&gt;org.glassfish.jersey.media&lt;/groupId&gt;</a:t>
            </a:r>
          </a:p>
          <a:p>
            <a:r>
              <a:rPr lang="en-US" altLang="zh-CN" sz="1400" dirty="0"/>
              <a:t>27 		&lt;artifactId&gt;jersey-media-jaxb&lt;/artifactId&gt;</a:t>
            </a:r>
          </a:p>
          <a:p>
            <a:r>
              <a:rPr lang="en-US" altLang="zh-CN" sz="1400" dirty="0"/>
              <a:t>28 		&lt;version&gt;2.30.1&lt;/version&gt;</a:t>
            </a:r>
          </a:p>
          <a:p>
            <a:r>
              <a:rPr lang="en-US" altLang="zh-CN" sz="1400" dirty="0"/>
              <a:t>29 	&lt;/dependency&gt;</a:t>
            </a:r>
          </a:p>
          <a:p>
            <a:r>
              <a:rPr lang="en-US" altLang="zh-CN" sz="1400" dirty="0"/>
              <a:t>30 	&lt;!--</a:t>
            </a:r>
            <a:r>
              <a:rPr lang="zh-CN" altLang="en-US" sz="1400" dirty="0"/>
              <a:t>支持文件上传和下载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31 	&lt;dependency&gt;</a:t>
            </a:r>
          </a:p>
          <a:p>
            <a:r>
              <a:rPr lang="en-US" altLang="zh-CN" sz="1400" dirty="0"/>
              <a:t>32 		&lt;groupId&gt;org.glassfish.jersey.media&lt;/groupId&gt;</a:t>
            </a:r>
          </a:p>
          <a:p>
            <a:r>
              <a:rPr lang="en-US" altLang="zh-CN" sz="1400" dirty="0"/>
              <a:t>33 		&lt;artifactId&gt;jersey-media-multipart&lt;/artifactId&gt;</a:t>
            </a:r>
          </a:p>
          <a:p>
            <a:r>
              <a:rPr lang="en-US" altLang="zh-CN" sz="1400" dirty="0"/>
              <a:t>34 		&lt;version&gt;2.30.1&lt;/version&gt;</a:t>
            </a:r>
          </a:p>
          <a:p>
            <a:r>
              <a:rPr lang="en-US" altLang="zh-CN" sz="1400" dirty="0"/>
              <a:t>35 	&lt;/dependency&gt;</a:t>
            </a:r>
          </a:p>
          <a:p>
            <a:r>
              <a:rPr lang="en-US" altLang="zh-CN" sz="1400" dirty="0"/>
              <a:t>36 &lt;/dependencies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服务端依赖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00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</a:t>
            </a:r>
            <a:r>
              <a:rPr lang="zh-CN" altLang="en-US" dirty="0"/>
              <a:t>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空的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2183058"/>
            <a:ext cx="90648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@Component</a:t>
            </a:r>
          </a:p>
          <a:p>
            <a:r>
              <a:rPr lang="en-US" altLang="zh-CN" dirty="0"/>
              <a:t>2  @Path("stu")</a:t>
            </a:r>
          </a:p>
          <a:p>
            <a:r>
              <a:rPr lang="en-US" altLang="zh-CN" dirty="0"/>
              <a:t>3  public class StudentResource {</a:t>
            </a:r>
          </a:p>
          <a:p>
            <a:r>
              <a:rPr lang="en-US" altLang="zh-CN" dirty="0"/>
              <a:t>4      //</a:t>
            </a:r>
            <a:r>
              <a:rPr lang="zh-CN" altLang="en-US" dirty="0"/>
              <a:t>用于自增学号</a:t>
            </a:r>
          </a:p>
          <a:p>
            <a:r>
              <a:rPr lang="en-US" altLang="zh-CN" dirty="0"/>
              <a:t>5      private static AtomicInteger idCounter = new AtomicInteger(1000);</a:t>
            </a:r>
          </a:p>
          <a:p>
            <a:r>
              <a:rPr lang="en-US" altLang="zh-CN" dirty="0"/>
              <a:t>6      //</a:t>
            </a:r>
            <a:r>
              <a:rPr lang="zh-CN" altLang="en-US" dirty="0"/>
              <a:t>将从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中随机选择数据格式来发送应答</a:t>
            </a:r>
          </a:p>
          <a:p>
            <a:r>
              <a:rPr lang="en-US" altLang="zh-CN" dirty="0"/>
              <a:t>7      private final static MediaType[ ] mediaTypes = new MediaType[ ]{</a:t>
            </a:r>
          </a:p>
          <a:p>
            <a:r>
              <a:rPr lang="en-US" altLang="zh-CN" dirty="0" smtClean="0"/>
              <a:t>                                                                       MediaType.APPLICATION_XML_TYPE</a:t>
            </a:r>
            <a:r>
              <a:rPr lang="en-US" altLang="zh-CN" dirty="0"/>
              <a:t>, </a:t>
            </a:r>
          </a:p>
          <a:p>
            <a:r>
              <a:rPr lang="en-US" altLang="zh-CN" dirty="0" smtClean="0"/>
              <a:t>                                                                       MediaType.APPLICATION_JSON_TYPE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8      private MediaType randomMediaType(){</a:t>
            </a:r>
          </a:p>
          <a:p>
            <a:r>
              <a:rPr lang="en-US" altLang="zh-CN" dirty="0"/>
              <a:t>9          return mediaTypes[new Random().nextInt(mediaTypes.length)];</a:t>
            </a:r>
          </a:p>
          <a:p>
            <a:r>
              <a:rPr lang="en-US" altLang="zh-CN" dirty="0"/>
              <a:t>10     }</a:t>
            </a:r>
          </a:p>
          <a:p>
            <a:r>
              <a:rPr lang="en-US" altLang="zh-CN" dirty="0"/>
              <a:t>11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271686" y="365125"/>
            <a:ext cx="6082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@Component</a:t>
            </a:r>
          </a:p>
          <a:p>
            <a:r>
              <a:rPr lang="en-US" altLang="zh-CN" dirty="0"/>
              <a:t>2 @Path("file")</a:t>
            </a:r>
          </a:p>
          <a:p>
            <a:r>
              <a:rPr lang="en-US" altLang="zh-CN" dirty="0"/>
              <a:t>3 public class FileResource {</a:t>
            </a:r>
          </a:p>
          <a:p>
            <a:r>
              <a:rPr lang="en-US" altLang="zh-CN" dirty="0"/>
              <a:t>4     private final String folderOnServer = "D:\\ServerFiles\\";</a:t>
            </a:r>
          </a:p>
          <a:p>
            <a:r>
              <a:rPr lang="en-US" altLang="zh-CN" dirty="0"/>
              <a:t>5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8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册资源类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77108" y="1987062"/>
            <a:ext cx="72186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  @Component</a:t>
            </a:r>
          </a:p>
          <a:p>
            <a:r>
              <a:rPr lang="en-US" altLang="zh-CN" sz="2400" dirty="0"/>
              <a:t>2  @ApplicationPath("/jersey")</a:t>
            </a:r>
          </a:p>
          <a:p>
            <a:r>
              <a:rPr lang="en-US" altLang="zh-CN" sz="2400" dirty="0"/>
              <a:t>3  public class JerseyConfig extends ResourceConfig {</a:t>
            </a:r>
          </a:p>
          <a:p>
            <a:r>
              <a:rPr lang="en-US" altLang="zh-CN" sz="2400" dirty="0"/>
              <a:t>4      public JerseyConfig(){</a:t>
            </a:r>
          </a:p>
          <a:p>
            <a:r>
              <a:rPr lang="en-US" altLang="zh-CN" sz="2400" dirty="0"/>
              <a:t>5          register(StudentResource.class);</a:t>
            </a:r>
          </a:p>
          <a:p>
            <a:r>
              <a:rPr lang="en-US" altLang="zh-CN" sz="2400" dirty="0"/>
              <a:t>6          register(FileResource.class);</a:t>
            </a:r>
          </a:p>
          <a:p>
            <a:r>
              <a:rPr lang="en-US" altLang="zh-CN" sz="2400" dirty="0"/>
              <a:t>7          register(MoxyXmlFeature.class);</a:t>
            </a:r>
          </a:p>
          <a:p>
            <a:r>
              <a:rPr lang="en-US" altLang="zh-CN" sz="2400" dirty="0"/>
              <a:t>8          register(JacksonFeature.class);</a:t>
            </a:r>
          </a:p>
          <a:p>
            <a:r>
              <a:rPr lang="en-US" altLang="zh-CN" sz="2400" dirty="0"/>
              <a:t>9          register(MultiPartFeature.class);</a:t>
            </a:r>
          </a:p>
          <a:p>
            <a:r>
              <a:rPr lang="en-US" altLang="zh-CN" sz="2400" dirty="0"/>
              <a:t>10     }</a:t>
            </a:r>
          </a:p>
          <a:p>
            <a:r>
              <a:rPr lang="en-US" altLang="zh-CN" sz="2400" dirty="0"/>
              <a:t>11 </a:t>
            </a: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9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服务启动类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582615" y="2257254"/>
            <a:ext cx="90267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@SpringBootApplication</a:t>
            </a:r>
          </a:p>
          <a:p>
            <a:r>
              <a:rPr lang="zh-CN" altLang="en-US" dirty="0"/>
              <a:t>2 public class Server {</a:t>
            </a:r>
          </a:p>
          <a:p>
            <a:r>
              <a:rPr lang="zh-CN" altLang="en-US" dirty="0"/>
              <a:t>3     public static final ExecutorService pool = Executors.newCachedThreadPool();</a:t>
            </a:r>
          </a:p>
          <a:p>
            <a:r>
              <a:rPr lang="zh-CN" altLang="en-US" dirty="0"/>
              <a:t>4     public static void main(String[ ] args) {</a:t>
            </a:r>
          </a:p>
          <a:p>
            <a:r>
              <a:rPr lang="zh-CN" altLang="en-US" dirty="0"/>
              <a:t>5         SpringApplication.run(Server.class, args);</a:t>
            </a:r>
          </a:p>
          <a:p>
            <a:r>
              <a:rPr lang="zh-CN" altLang="en-US" dirty="0"/>
              <a:t>6     }</a:t>
            </a:r>
          </a:p>
          <a:p>
            <a:r>
              <a:rPr lang="zh-CN" altLang="en-US" dirty="0"/>
              <a:t>7 }</a:t>
            </a:r>
          </a:p>
        </p:txBody>
      </p:sp>
    </p:spTree>
    <p:extLst>
      <p:ext uri="{BB962C8B-B14F-4D97-AF65-F5344CB8AC3E}">
        <p14:creationId xmlns:p14="http://schemas.microsoft.com/office/powerpoint/2010/main" val="36034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1507" y="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zh-CN" altLang="en-US" dirty="0" smtClean="0"/>
              <a:t>端</a:t>
            </a:r>
            <a:r>
              <a:rPr lang="zh-CN" altLang="en-US" dirty="0"/>
              <a:t>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46285"/>
            <a:ext cx="623760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&lt;dependencies&gt;</a:t>
            </a:r>
          </a:p>
          <a:p>
            <a:r>
              <a:rPr lang="en-US" altLang="zh-CN" sz="1400" dirty="0"/>
              <a:t>2  	&lt;dependency&gt;</a:t>
            </a:r>
          </a:p>
          <a:p>
            <a:r>
              <a:rPr lang="en-US" altLang="zh-CN" sz="1400" dirty="0"/>
              <a:t>3  		&lt;groupId&gt;org.projectlombok&lt;/groupId&gt;</a:t>
            </a:r>
          </a:p>
          <a:p>
            <a:r>
              <a:rPr lang="en-US" altLang="zh-CN" sz="1400" dirty="0"/>
              <a:t>4  		&lt;artifactId&gt;lombok&lt;/artifactId&gt;</a:t>
            </a:r>
          </a:p>
          <a:p>
            <a:r>
              <a:rPr lang="en-US" altLang="zh-CN" sz="1400" dirty="0"/>
              <a:t>5  		&lt;version&gt;1.18.10&lt;/version&gt;</a:t>
            </a:r>
          </a:p>
          <a:p>
            <a:r>
              <a:rPr lang="en-US" altLang="zh-CN" sz="1400" dirty="0"/>
              <a:t>6  	&lt;/dependency&gt;</a:t>
            </a:r>
          </a:p>
          <a:p>
            <a:r>
              <a:rPr lang="en-US" altLang="zh-CN" sz="1400" dirty="0"/>
              <a:t>7  	&lt;dependency&gt;</a:t>
            </a:r>
          </a:p>
          <a:p>
            <a:r>
              <a:rPr lang="en-US" altLang="zh-CN" sz="1400" dirty="0"/>
              <a:t>8  		&lt;groupId&gt;org.glassfish.jersey.core&lt;/groupId&gt;</a:t>
            </a:r>
          </a:p>
          <a:p>
            <a:r>
              <a:rPr lang="en-US" altLang="zh-CN" sz="1400" dirty="0"/>
              <a:t>9  		&lt;artifactId&gt;jersey-client&lt;/artifactId&gt;</a:t>
            </a:r>
          </a:p>
          <a:p>
            <a:r>
              <a:rPr lang="en-US" altLang="zh-CN" sz="1400" dirty="0"/>
              <a:t>10 		&lt;version&gt;2.30.1&lt;/version&gt;</a:t>
            </a:r>
          </a:p>
          <a:p>
            <a:r>
              <a:rPr lang="en-US" altLang="zh-CN" sz="1400" dirty="0"/>
              <a:t>11 	&lt;/dependency&gt;</a:t>
            </a:r>
          </a:p>
          <a:p>
            <a:r>
              <a:rPr lang="en-US" altLang="zh-CN" sz="1400" dirty="0"/>
              <a:t>12 	&lt;!--</a:t>
            </a:r>
          </a:p>
          <a:p>
            <a:r>
              <a:rPr lang="en-US" altLang="zh-CN" sz="1400" dirty="0"/>
              <a:t>13 		</a:t>
            </a:r>
            <a:r>
              <a:rPr lang="zh-CN" altLang="en-US" sz="1400" dirty="0"/>
              <a:t>下面这三个依赖用来支持 </a:t>
            </a:r>
            <a:r>
              <a:rPr lang="en-US" altLang="zh-CN" sz="1400" dirty="0"/>
              <a:t>JSON </a:t>
            </a:r>
            <a:r>
              <a:rPr lang="zh-CN" altLang="en-US" sz="1400" dirty="0"/>
              <a:t>数据格式</a:t>
            </a:r>
          </a:p>
          <a:p>
            <a:r>
              <a:rPr lang="en-US" altLang="zh-CN" sz="1400" dirty="0"/>
              <a:t>14 		spring-boot-starter-jersey</a:t>
            </a:r>
            <a:r>
              <a:rPr lang="zh-CN" altLang="en-US" sz="1400" dirty="0"/>
              <a:t>已经包括下列这三个依赖，</a:t>
            </a:r>
          </a:p>
          <a:p>
            <a:r>
              <a:rPr lang="en-US" altLang="zh-CN" sz="1400" dirty="0"/>
              <a:t>15 		</a:t>
            </a:r>
            <a:r>
              <a:rPr lang="zh-CN" altLang="en-US" sz="1400" dirty="0"/>
              <a:t>故服务端不需要导入这三个依赖。</a:t>
            </a:r>
          </a:p>
          <a:p>
            <a:r>
              <a:rPr lang="en-US" altLang="zh-CN" sz="1400" dirty="0"/>
              <a:t>16 	--&gt;</a:t>
            </a:r>
          </a:p>
          <a:p>
            <a:r>
              <a:rPr lang="en-US" altLang="zh-CN" sz="1400" dirty="0"/>
              <a:t>17 	&lt;dependency&gt;</a:t>
            </a:r>
          </a:p>
          <a:p>
            <a:r>
              <a:rPr lang="en-US" altLang="zh-CN" sz="1400" dirty="0"/>
              <a:t>18 		&lt;groupId&gt;org.glassfish.jersey.inject&lt;/groupId&gt;</a:t>
            </a:r>
          </a:p>
          <a:p>
            <a:r>
              <a:rPr lang="en-US" altLang="zh-CN" sz="1400" dirty="0"/>
              <a:t>19 		&lt;artifactId&gt;jersey-hk2&lt;/artifactId&gt;</a:t>
            </a:r>
          </a:p>
          <a:p>
            <a:r>
              <a:rPr lang="en-US" altLang="zh-CN" sz="1400" dirty="0"/>
              <a:t>20 		&lt;version&gt;2.30.1&lt;/version&gt;</a:t>
            </a:r>
          </a:p>
          <a:p>
            <a:r>
              <a:rPr lang="en-US" altLang="zh-CN" sz="1400" dirty="0"/>
              <a:t>21 	&lt;/dependency&gt;</a:t>
            </a:r>
          </a:p>
          <a:p>
            <a:r>
              <a:rPr lang="en-US" altLang="zh-CN" sz="1400" dirty="0"/>
              <a:t>22 	&lt;dependency&gt;</a:t>
            </a:r>
          </a:p>
          <a:p>
            <a:r>
              <a:rPr lang="en-US" altLang="zh-CN" sz="1400" dirty="0"/>
              <a:t>23 		&lt;groupId&gt;org.glassfish.jersey.media&lt;/groupId&gt;</a:t>
            </a:r>
          </a:p>
          <a:p>
            <a:r>
              <a:rPr lang="en-US" altLang="zh-CN" sz="1400" dirty="0"/>
              <a:t>24 		&lt;artifactId&gt;jersey-media-json-jackson&lt;/artifactId&gt;</a:t>
            </a:r>
          </a:p>
          <a:p>
            <a:r>
              <a:rPr lang="en-US" altLang="zh-CN" sz="1400" dirty="0"/>
              <a:t>25 		&lt;version&gt;2.30.1&lt;/version&gt;</a:t>
            </a:r>
          </a:p>
          <a:p>
            <a:r>
              <a:rPr lang="en-US" altLang="zh-CN" sz="1400" dirty="0"/>
              <a:t>26 	&lt;/dependency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6004672" y="1046285"/>
            <a:ext cx="633699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27 	&lt;dependency&gt; </a:t>
            </a:r>
            <a:r>
              <a:rPr lang="en-US" altLang="zh-CN" sz="1400" dirty="0" smtClean="0"/>
              <a:t>&lt;!--</a:t>
            </a:r>
            <a:r>
              <a:rPr lang="zh-CN" altLang="en-US" sz="1400" dirty="0" smtClean="0"/>
              <a:t>解</a:t>
            </a:r>
            <a:r>
              <a:rPr lang="zh-CN" altLang="en-US" sz="1400" dirty="0"/>
              <a:t>决</a:t>
            </a:r>
            <a:r>
              <a:rPr lang="en-US" altLang="zh-CN" sz="1400" dirty="0"/>
              <a:t>LocalDate</a:t>
            </a:r>
            <a:r>
              <a:rPr lang="zh-CN" altLang="en-US" sz="1400" dirty="0"/>
              <a:t>类型与</a:t>
            </a:r>
            <a:r>
              <a:rPr lang="en-US" altLang="zh-CN" sz="1400" dirty="0"/>
              <a:t>JSON</a:t>
            </a:r>
            <a:r>
              <a:rPr lang="zh-CN" altLang="en-US" sz="1400" dirty="0"/>
              <a:t>相互转换的问题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28 		&lt;groupId&gt;com.fasterxml.jackson.datatype&lt;/groupId&gt;</a:t>
            </a:r>
          </a:p>
          <a:p>
            <a:r>
              <a:rPr lang="en-US" altLang="zh-CN" sz="1400" dirty="0"/>
              <a:t>29 		&lt;artifactId&gt;jackson-datatype-jsr310&lt;/artifactId&gt;</a:t>
            </a:r>
          </a:p>
          <a:p>
            <a:r>
              <a:rPr lang="en-US" altLang="zh-CN" sz="1400" dirty="0"/>
              <a:t>30 		&lt;version&gt;2.11.2&lt;/version&gt;</a:t>
            </a:r>
          </a:p>
          <a:p>
            <a:r>
              <a:rPr lang="en-US" altLang="zh-CN" sz="1400" dirty="0"/>
              <a:t>31 	&lt;/dependency&gt;</a:t>
            </a:r>
          </a:p>
          <a:p>
            <a:r>
              <a:rPr lang="en-US" altLang="zh-CN" sz="1400" dirty="0"/>
              <a:t>32 	&lt;!--</a:t>
            </a:r>
          </a:p>
          <a:p>
            <a:r>
              <a:rPr lang="en-US" altLang="zh-CN" sz="1400" dirty="0"/>
              <a:t>33 		</a:t>
            </a:r>
            <a:r>
              <a:rPr lang="zh-CN" altLang="en-US" sz="1400" dirty="0"/>
              <a:t>下面这两个依赖加上前面已经导入的</a:t>
            </a:r>
            <a:r>
              <a:rPr lang="en-US" altLang="zh-CN" sz="1400" dirty="0"/>
              <a:t>jersey-hk2</a:t>
            </a:r>
          </a:p>
          <a:p>
            <a:r>
              <a:rPr lang="en-US" altLang="zh-CN" sz="1400" dirty="0"/>
              <a:t>34                                 </a:t>
            </a:r>
            <a:r>
              <a:rPr lang="zh-CN" altLang="en-US" sz="1400" dirty="0"/>
              <a:t>三个一起用来支持 </a:t>
            </a:r>
            <a:r>
              <a:rPr lang="en-US" altLang="zh-CN" sz="1400" dirty="0"/>
              <a:t>XML </a:t>
            </a:r>
            <a:r>
              <a:rPr lang="zh-CN" altLang="en-US" sz="1400" dirty="0"/>
              <a:t>数据格式</a:t>
            </a:r>
          </a:p>
          <a:p>
            <a:r>
              <a:rPr lang="en-US" altLang="zh-CN" sz="1400" dirty="0"/>
              <a:t>35 	--&gt;</a:t>
            </a:r>
          </a:p>
          <a:p>
            <a:r>
              <a:rPr lang="en-US" altLang="zh-CN" sz="1400" dirty="0"/>
              <a:t>36 	&lt;dependency&gt;</a:t>
            </a:r>
          </a:p>
          <a:p>
            <a:r>
              <a:rPr lang="en-US" altLang="zh-CN" sz="1400" dirty="0"/>
              <a:t>37 		&lt;groupId&gt;org.glassfish.jersey.media&lt;/groupId&gt;</a:t>
            </a:r>
          </a:p>
          <a:p>
            <a:r>
              <a:rPr lang="en-US" altLang="zh-CN" sz="1400" dirty="0"/>
              <a:t>38 		&lt;artifactId&gt;jersey-media-moxy&lt;/artifactId&gt;</a:t>
            </a:r>
          </a:p>
          <a:p>
            <a:r>
              <a:rPr lang="en-US" altLang="zh-CN" sz="1400" dirty="0"/>
              <a:t>39 		&lt;version&gt;2.30.1&lt;/version&gt;</a:t>
            </a:r>
          </a:p>
          <a:p>
            <a:r>
              <a:rPr lang="en-US" altLang="zh-CN" sz="1400" dirty="0"/>
              <a:t>40 	&lt;/dependency&gt;</a:t>
            </a:r>
          </a:p>
          <a:p>
            <a:r>
              <a:rPr lang="en-US" altLang="zh-CN" sz="1400" dirty="0"/>
              <a:t>41 	&lt;dependency&gt;</a:t>
            </a:r>
          </a:p>
          <a:p>
            <a:r>
              <a:rPr lang="en-US" altLang="zh-CN" sz="1400" dirty="0"/>
              <a:t>42 		&lt;groupId&gt;org.glassfish.jersey.media&lt;/groupId&gt;</a:t>
            </a:r>
          </a:p>
          <a:p>
            <a:r>
              <a:rPr lang="en-US" altLang="zh-CN" sz="1400" dirty="0"/>
              <a:t>43 		&lt;artifactId&gt;jersey-media-jaxb&lt;/artifactId&gt;</a:t>
            </a:r>
          </a:p>
          <a:p>
            <a:r>
              <a:rPr lang="en-US" altLang="zh-CN" sz="1400" dirty="0"/>
              <a:t>44 		&lt;version&gt;2.30.1&lt;/version&gt;</a:t>
            </a:r>
          </a:p>
          <a:p>
            <a:r>
              <a:rPr lang="en-US" altLang="zh-CN" sz="1400" dirty="0"/>
              <a:t>45 	&lt;/dependency&gt;</a:t>
            </a:r>
          </a:p>
          <a:p>
            <a:r>
              <a:rPr lang="en-US" altLang="zh-CN" sz="1400" dirty="0"/>
              <a:t>46 	&lt;!--</a:t>
            </a:r>
            <a:r>
              <a:rPr lang="zh-CN" altLang="en-US" sz="1400" dirty="0"/>
              <a:t>支持文件上传和下载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47 	&lt;dependency&gt;</a:t>
            </a:r>
          </a:p>
          <a:p>
            <a:r>
              <a:rPr lang="en-US" altLang="zh-CN" sz="1400" dirty="0"/>
              <a:t>48 		&lt;groupId&gt;org.glassfish.jersey.media&lt;/groupId&gt;</a:t>
            </a:r>
          </a:p>
          <a:p>
            <a:r>
              <a:rPr lang="en-US" altLang="zh-CN" sz="1400" dirty="0"/>
              <a:t>49 		&lt;artifactId&gt;jersey-media-multipart&lt;/artifactId&gt;</a:t>
            </a:r>
          </a:p>
          <a:p>
            <a:r>
              <a:rPr lang="en-US" altLang="zh-CN" sz="1400" dirty="0"/>
              <a:t>50 		&lt;version&gt;2.30.1&lt;/version&gt;</a:t>
            </a:r>
          </a:p>
          <a:p>
            <a:r>
              <a:rPr lang="en-US" altLang="zh-CN" sz="1400" dirty="0"/>
              <a:t>51 	&lt;/dependency&gt;</a:t>
            </a:r>
          </a:p>
          <a:p>
            <a:r>
              <a:rPr lang="en-US" altLang="zh-CN" sz="1400" dirty="0"/>
              <a:t>52 &lt;/dependencies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3561" y="0"/>
            <a:ext cx="5017477" cy="1046285"/>
          </a:xfrm>
        </p:spPr>
        <p:txBody>
          <a:bodyPr/>
          <a:lstStyle/>
          <a:p>
            <a:r>
              <a:rPr lang="zh-CN" altLang="en-US" dirty="0" smtClean="0"/>
              <a:t>客户端依赖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2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客户端启动类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15561"/>
            <a:ext cx="67173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 public class Client {</a:t>
            </a:r>
          </a:p>
          <a:p>
            <a:r>
              <a:rPr lang="en-US" altLang="zh-CN" sz="1400" dirty="0"/>
              <a:t>2      public static void main(String[ ] args) {</a:t>
            </a:r>
          </a:p>
          <a:p>
            <a:r>
              <a:rPr lang="en-US" altLang="zh-CN" sz="1400" dirty="0"/>
              <a:t>3          Client client = new Client();</a:t>
            </a:r>
          </a:p>
          <a:p>
            <a:r>
              <a:rPr lang="en-US" altLang="zh-CN" sz="1400" dirty="0"/>
              <a:t>4          client.doWork();</a:t>
            </a:r>
          </a:p>
          <a:p>
            <a:r>
              <a:rPr lang="en-US" altLang="zh-CN" sz="1400" dirty="0"/>
              <a:t>5      }</a:t>
            </a:r>
          </a:p>
          <a:p>
            <a:r>
              <a:rPr lang="en-US" altLang="zh-CN" sz="1400" dirty="0"/>
              <a:t>6      private final String folderOnClient = "D:\\ClientFiles\\";</a:t>
            </a:r>
          </a:p>
          <a:p>
            <a:r>
              <a:rPr lang="en-US" altLang="zh-CN" sz="1400" dirty="0"/>
              <a:t>7      //</a:t>
            </a:r>
            <a:r>
              <a:rPr lang="zh-CN" altLang="en-US" sz="1400" dirty="0"/>
              <a:t>将随机选择数据格式来发送服务请求</a:t>
            </a:r>
          </a:p>
          <a:p>
            <a:r>
              <a:rPr lang="en-US" altLang="zh-CN" sz="1400" dirty="0"/>
              <a:t>8      private final static MediaType[ ] mediaTypes = new MediaType[ ]{</a:t>
            </a:r>
          </a:p>
          <a:p>
            <a:r>
              <a:rPr lang="en-US" altLang="zh-CN" sz="1400" dirty="0" smtClean="0"/>
              <a:t>                                 MediaType.APPLICATION_XML_TYPE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                       </a:t>
            </a:r>
            <a:r>
              <a:rPr lang="en-US" altLang="zh-CN" sz="1400" dirty="0" smtClean="0"/>
              <a:t>      MediaType.APPLICATION_JSON_TYPE</a:t>
            </a:r>
            <a:r>
              <a:rPr lang="en-US" altLang="zh-CN" sz="1400" dirty="0"/>
              <a:t>};</a:t>
            </a:r>
          </a:p>
          <a:p>
            <a:r>
              <a:rPr lang="en-US" altLang="zh-CN" sz="1400" dirty="0"/>
              <a:t>9      private MediaType randomMediaType(){</a:t>
            </a:r>
          </a:p>
          <a:p>
            <a:r>
              <a:rPr lang="en-US" altLang="zh-CN" sz="1400" dirty="0"/>
              <a:t>10         return mediaTypes[new Random().nextInt(mediaTypes.length)];</a:t>
            </a:r>
          </a:p>
          <a:p>
            <a:r>
              <a:rPr lang="en-US" altLang="zh-CN" sz="1400" dirty="0"/>
              <a:t>11     }</a:t>
            </a:r>
          </a:p>
          <a:p>
            <a:r>
              <a:rPr lang="en-US" altLang="zh-CN" sz="1400" dirty="0"/>
              <a:t>12     private WebTarget target;</a:t>
            </a:r>
          </a:p>
          <a:p>
            <a:r>
              <a:rPr lang="en-US" altLang="zh-CN" sz="1400" dirty="0"/>
              <a:t>13     public Client(){</a:t>
            </a:r>
          </a:p>
          <a:p>
            <a:r>
              <a:rPr lang="en-US" altLang="zh-CN" sz="1400" dirty="0"/>
              <a:t>14         ClientConfig clientConfig = new ClientConfig();</a:t>
            </a:r>
          </a:p>
          <a:p>
            <a:r>
              <a:rPr lang="en-US" altLang="zh-CN" sz="1400" dirty="0"/>
              <a:t>15         clientConfig.register(MoxyXmlFeature.class);</a:t>
            </a:r>
          </a:p>
          <a:p>
            <a:r>
              <a:rPr lang="en-US" altLang="zh-CN" sz="1400" dirty="0"/>
              <a:t>16         clientConfig.register(JacksonFeature.class);</a:t>
            </a:r>
          </a:p>
          <a:p>
            <a:r>
              <a:rPr lang="en-US" altLang="zh-CN" sz="1400" dirty="0"/>
              <a:t>17         clientConfig.register(MultiPartFeature.class);</a:t>
            </a:r>
          </a:p>
          <a:p>
            <a:r>
              <a:rPr lang="en-US" altLang="zh-CN" sz="1400" dirty="0"/>
              <a:t>18         javax.ws.rs.client.Client rsClient = ClientBuilder.newClient(clientConfig);</a:t>
            </a:r>
          </a:p>
          <a:p>
            <a:r>
              <a:rPr lang="en-US" altLang="zh-CN" sz="1400" dirty="0"/>
              <a:t>19         target = rsClient.target("http://localhost:8080/jersey/");</a:t>
            </a:r>
          </a:p>
          <a:p>
            <a:r>
              <a:rPr lang="en-US" altLang="zh-CN" sz="1400" dirty="0"/>
              <a:t>20     }</a:t>
            </a:r>
          </a:p>
          <a:p>
            <a:r>
              <a:rPr lang="en-US" altLang="zh-CN" sz="1400" dirty="0"/>
              <a:t>21     public void doWork(){    }</a:t>
            </a:r>
          </a:p>
          <a:p>
            <a:r>
              <a:rPr lang="en-US" altLang="zh-CN" sz="1400" dirty="0"/>
              <a:t>22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391507" y="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zh-CN" altLang="en-US" dirty="0" smtClean="0"/>
              <a:t>端</a:t>
            </a:r>
            <a:r>
              <a:rPr lang="zh-CN" altLang="en-US" dirty="0"/>
              <a:t>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162800" y="1954169"/>
            <a:ext cx="4267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1  public void doWork(){</a:t>
            </a:r>
          </a:p>
          <a:p>
            <a:r>
              <a:rPr lang="zh-CN" altLang="en-US" sz="1400" dirty="0"/>
              <a:t>2  	getAllStudents_Asyn();</a:t>
            </a:r>
          </a:p>
          <a:p>
            <a:r>
              <a:rPr lang="zh-CN" altLang="en-US" sz="1400" dirty="0"/>
              <a:t>3  	getStudentById_Asyn(102);</a:t>
            </a:r>
          </a:p>
          <a:p>
            <a:r>
              <a:rPr lang="zh-CN" altLang="en-US" sz="1400" dirty="0"/>
              <a:t>4  	getStudentById_Asyn(1020);</a:t>
            </a:r>
          </a:p>
          <a:p>
            <a:r>
              <a:rPr lang="zh-CN" altLang="en-US" sz="1400" dirty="0"/>
              <a:t>5  	queryStudentById_Asyn(102);</a:t>
            </a:r>
          </a:p>
          <a:p>
            <a:r>
              <a:rPr lang="zh-CN" altLang="en-US" sz="1400" dirty="0"/>
              <a:t>6  	queryStudentById_Asyn(1020);</a:t>
            </a:r>
          </a:p>
          <a:p>
            <a:r>
              <a:rPr lang="zh-CN" altLang="en-US" sz="1400" dirty="0"/>
              <a:t>7  	addStudent_Asyn();</a:t>
            </a:r>
          </a:p>
          <a:p>
            <a:r>
              <a:rPr lang="zh-CN" altLang="en-US" sz="1400" dirty="0"/>
              <a:t>8  	addStudent_Asyn();</a:t>
            </a:r>
          </a:p>
          <a:p>
            <a:r>
              <a:rPr lang="zh-CN" altLang="en-US" sz="1400" dirty="0"/>
              <a:t>9  	addStudent_Asyn();</a:t>
            </a:r>
          </a:p>
          <a:p>
            <a:r>
              <a:rPr lang="zh-CN" altLang="en-US" sz="1400" dirty="0"/>
              <a:t>10 	addStudent_Asyn();</a:t>
            </a:r>
          </a:p>
          <a:p>
            <a:r>
              <a:rPr lang="zh-CN" altLang="en-US" sz="1400" dirty="0"/>
              <a:t>11 	deleteStudent_Asyn(102);</a:t>
            </a:r>
          </a:p>
          <a:p>
            <a:r>
              <a:rPr lang="zh-CN" altLang="en-US" sz="1400" dirty="0"/>
              <a:t>12 	deleteStudent_Asyn(1020);</a:t>
            </a:r>
          </a:p>
          <a:p>
            <a:r>
              <a:rPr lang="zh-CN" altLang="en-US" sz="1400" dirty="0"/>
              <a:t>13 	download_Asyn("xyz.pdf");</a:t>
            </a:r>
          </a:p>
          <a:p>
            <a:r>
              <a:rPr lang="zh-CN" altLang="en-US" sz="1400" dirty="0"/>
              <a:t>14 	download_Asyn("xyz.mp4");</a:t>
            </a:r>
          </a:p>
          <a:p>
            <a:r>
              <a:rPr lang="zh-CN" altLang="en-US" sz="1400" dirty="0"/>
              <a:t>15 	download_Asyn("xyz111.pdf");</a:t>
            </a:r>
          </a:p>
          <a:p>
            <a:r>
              <a:rPr lang="zh-CN" altLang="en-US" sz="1400" dirty="0"/>
              <a:t>16 	upload_Asyn("abc.docx");</a:t>
            </a:r>
          </a:p>
          <a:p>
            <a:r>
              <a:rPr lang="zh-CN" altLang="en-US" sz="1400" dirty="0"/>
              <a:t>17 	upload_Asyn("abc.mp4");</a:t>
            </a:r>
          </a:p>
          <a:p>
            <a:r>
              <a:rPr lang="zh-CN" altLang="en-US" sz="1400" dirty="0"/>
              <a:t>18 	upload_Asyn("abc111.mp4");</a:t>
            </a:r>
          </a:p>
          <a:p>
            <a:r>
              <a:rPr lang="zh-CN" altLang="en-US" sz="1400" dirty="0"/>
              <a:t>19 }</a:t>
            </a:r>
          </a:p>
        </p:txBody>
      </p:sp>
    </p:spTree>
    <p:extLst>
      <p:ext uri="{BB962C8B-B14F-4D97-AF65-F5344CB8AC3E}">
        <p14:creationId xmlns:p14="http://schemas.microsoft.com/office/powerpoint/2010/main" val="24427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80012" y="0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GET /stu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209027" y="1732140"/>
            <a:ext cx="81709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@GET</a:t>
            </a:r>
          </a:p>
          <a:p>
            <a:r>
              <a:rPr lang="zh-CN" altLang="en-US" dirty="0"/>
              <a:t>2  @Produces({MediaType.APPLICATION_XML, MediaType.APPLICATION_JSON})</a:t>
            </a:r>
          </a:p>
          <a:p>
            <a:r>
              <a:rPr lang="zh-CN" altLang="en-US" dirty="0"/>
              <a:t>3  public void getAll_Asyn(@Suspended final AsyncResponse asyncResponse){</a:t>
            </a:r>
          </a:p>
          <a:p>
            <a:r>
              <a:rPr lang="zh-CN" altLang="en-US" dirty="0"/>
              <a:t>4  	Server.pool.submit(</a:t>
            </a:r>
          </a:p>
          <a:p>
            <a:r>
              <a:rPr lang="zh-CN" altLang="en-US" dirty="0"/>
              <a:t>5  			()-&gt;{</a:t>
            </a:r>
          </a:p>
          <a:p>
            <a:r>
              <a:rPr lang="zh-CN" altLang="en-US" dirty="0"/>
              <a:t>6  				asyncResponse.resume(getAll());</a:t>
            </a:r>
          </a:p>
          <a:p>
            <a:r>
              <a:rPr lang="zh-CN" altLang="en-US" dirty="0"/>
              <a:t>7  			}</a:t>
            </a:r>
          </a:p>
          <a:p>
            <a:r>
              <a:rPr lang="zh-CN" altLang="en-US" dirty="0"/>
              <a:t>8  	);</a:t>
            </a:r>
          </a:p>
          <a:p>
            <a:r>
              <a:rPr lang="zh-CN" altLang="en-US" dirty="0"/>
              <a:t>9  }</a:t>
            </a:r>
          </a:p>
          <a:p>
            <a:r>
              <a:rPr lang="zh-CN" altLang="en-US" dirty="0"/>
              <a:t>10 private List&lt;Student&gt; getAll(){</a:t>
            </a:r>
          </a:p>
          <a:p>
            <a:r>
              <a:rPr lang="zh-CN" altLang="en-US" dirty="0"/>
              <a:t>11 	List&lt;Student&gt; students = StuRepository.getStudents();</a:t>
            </a:r>
          </a:p>
          <a:p>
            <a:r>
              <a:rPr lang="zh-CN" altLang="en-US" dirty="0"/>
              <a:t>12 	return students;</a:t>
            </a:r>
          </a:p>
          <a:p>
            <a:r>
              <a:rPr lang="zh-CN" altLang="en-US" dirty="0"/>
              <a:t>13 }</a:t>
            </a:r>
          </a:p>
        </p:txBody>
      </p:sp>
    </p:spTree>
    <p:extLst>
      <p:ext uri="{BB962C8B-B14F-4D97-AF65-F5344CB8AC3E}">
        <p14:creationId xmlns:p14="http://schemas.microsoft.com/office/powerpoint/2010/main" val="21523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461" y="0"/>
            <a:ext cx="1075006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private List&lt;Student&gt; getAllStudents_Asyn(){</a:t>
            </a:r>
          </a:p>
          <a:p>
            <a:r>
              <a:rPr lang="zh-CN" altLang="en-US" sz="1600" dirty="0"/>
              <a:t>2  	final AsyncInvoker async = target</a:t>
            </a:r>
          </a:p>
          <a:p>
            <a:r>
              <a:rPr lang="zh-CN" altLang="en-US" sz="1600" dirty="0"/>
              <a:t>3  			.path("stu")</a:t>
            </a:r>
          </a:p>
          <a:p>
            <a:r>
              <a:rPr lang="zh-CN" altLang="en-US" sz="1600" dirty="0"/>
              <a:t>4  			.request() //头部属性Accept对应的参数默认值为json</a:t>
            </a:r>
          </a:p>
          <a:p>
            <a:r>
              <a:rPr lang="zh-CN" altLang="en-US" sz="1600" dirty="0"/>
              <a:t>5  			.async();</a:t>
            </a:r>
          </a:p>
          <a:p>
            <a:r>
              <a:rPr lang="zh-CN" altLang="en-US" sz="1600" dirty="0"/>
              <a:t>6  	final Future&lt;Response&gt; responseFuture = async</a:t>
            </a:r>
          </a:p>
          <a:p>
            <a:r>
              <a:rPr lang="zh-CN" altLang="en-US" sz="1600" dirty="0"/>
              <a:t>7  			.get(</a:t>
            </a:r>
          </a:p>
          <a:p>
            <a:r>
              <a:rPr lang="zh-CN" altLang="en-US" sz="1600" dirty="0"/>
              <a:t>8  					new InvocationCallback&lt;Response&gt;(){</a:t>
            </a:r>
          </a:p>
          <a:p>
            <a:r>
              <a:rPr lang="zh-CN" altLang="en-US" sz="1600" dirty="0"/>
              <a:t>9  						@Override</a:t>
            </a:r>
          </a:p>
          <a:p>
            <a:r>
              <a:rPr lang="zh-CN" altLang="en-US" sz="1600" dirty="0"/>
              <a:t>10 						public void completed(Response response) {</a:t>
            </a:r>
          </a:p>
          <a:p>
            <a:r>
              <a:rPr lang="zh-CN" altLang="en-US" sz="1600" dirty="0"/>
              <a:t>11 							// 此处可以记录日志等</a:t>
            </a:r>
          </a:p>
          <a:p>
            <a:r>
              <a:rPr lang="zh-CN" altLang="en-US" sz="1600" dirty="0"/>
              <a:t>12 						}</a:t>
            </a:r>
          </a:p>
          <a:p>
            <a:r>
              <a:rPr lang="zh-CN" altLang="en-US" sz="1600" dirty="0"/>
              <a:t>13 						@Override</a:t>
            </a:r>
          </a:p>
          <a:p>
            <a:r>
              <a:rPr lang="zh-CN" altLang="en-US" sz="1600" dirty="0"/>
              <a:t>14 						public void failed(Throwable throwable) {</a:t>
            </a:r>
          </a:p>
          <a:p>
            <a:r>
              <a:rPr lang="zh-CN" altLang="en-US" sz="1600" dirty="0"/>
              <a:t>15 							throwable.printStackTrace();</a:t>
            </a:r>
          </a:p>
          <a:p>
            <a:r>
              <a:rPr lang="zh-CN" altLang="en-US" sz="1600" dirty="0"/>
              <a:t>16 						}</a:t>
            </a:r>
          </a:p>
          <a:p>
            <a:r>
              <a:rPr lang="zh-CN" altLang="en-US" sz="1600" dirty="0"/>
              <a:t>17 					}</a:t>
            </a:r>
          </a:p>
          <a:p>
            <a:r>
              <a:rPr lang="zh-CN" altLang="en-US" sz="1600" dirty="0"/>
              <a:t>18 			);</a:t>
            </a:r>
          </a:p>
          <a:p>
            <a:r>
              <a:rPr lang="zh-CN" altLang="en-US" sz="1600" dirty="0"/>
              <a:t>19 	GenericType&lt;List&lt;Student&gt;&gt; genericType = new GenericType&lt;&gt;(){ };</a:t>
            </a:r>
          </a:p>
          <a:p>
            <a:r>
              <a:rPr lang="zh-CN" altLang="en-US" sz="1600" dirty="0"/>
              <a:t>20 	List&lt;Student&gt; students = null;</a:t>
            </a:r>
          </a:p>
          <a:p>
            <a:r>
              <a:rPr lang="zh-CN" altLang="en-US" sz="1600" dirty="0"/>
              <a:t>21 	try{</a:t>
            </a:r>
          </a:p>
          <a:p>
            <a:r>
              <a:rPr lang="zh-CN" altLang="en-US" sz="1600" dirty="0"/>
              <a:t>22 		Response response = responseFuture.get();</a:t>
            </a:r>
          </a:p>
          <a:p>
            <a:r>
              <a:rPr lang="zh-CN" altLang="en-US" sz="1600" dirty="0"/>
              <a:t>23 		students = response.readEntity(genericType);</a:t>
            </a:r>
          </a:p>
          <a:p>
            <a:r>
              <a:rPr lang="zh-CN" altLang="en-US" sz="1600" dirty="0"/>
              <a:t>24 	}catch (Exception e){</a:t>
            </a:r>
          </a:p>
          <a:p>
            <a:r>
              <a:rPr lang="zh-CN" altLang="en-US" sz="1600" dirty="0"/>
              <a:t>25 		e.printStackTrace();</a:t>
            </a:r>
          </a:p>
          <a:p>
            <a:r>
              <a:rPr lang="zh-CN" altLang="en-US" sz="1600" dirty="0"/>
              <a:t>26 	}</a:t>
            </a:r>
          </a:p>
          <a:p>
            <a:r>
              <a:rPr lang="zh-CN" altLang="en-US" sz="1600" dirty="0"/>
              <a:t>27 	return students;</a:t>
            </a:r>
          </a:p>
          <a:p>
            <a:r>
              <a:rPr lang="zh-CN" altLang="en-US" sz="1600" dirty="0"/>
              <a:t>28 }</a:t>
            </a:r>
          </a:p>
        </p:txBody>
      </p:sp>
    </p:spTree>
    <p:extLst>
      <p:ext uri="{BB962C8B-B14F-4D97-AF65-F5344CB8AC3E}">
        <p14:creationId xmlns:p14="http://schemas.microsoft.com/office/powerpoint/2010/main" val="3388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1621" y="0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GET /stu/2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45123" y="1294290"/>
            <a:ext cx="111574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@GET</a:t>
            </a:r>
          </a:p>
          <a:p>
            <a:r>
              <a:rPr lang="zh-CN" altLang="en-US" dirty="0"/>
              <a:t>2  @Path("{id}")</a:t>
            </a:r>
          </a:p>
          <a:p>
            <a:r>
              <a:rPr lang="zh-CN" altLang="en-US" dirty="0"/>
              <a:t>3  @Produces({MediaType.APPLICATION_XML, MediaType.APPLICATION_JSON})</a:t>
            </a:r>
          </a:p>
          <a:p>
            <a:r>
              <a:rPr lang="zh-CN" altLang="en-US" dirty="0"/>
              <a:t>4  public void getOne_Asyn</a:t>
            </a:r>
            <a:r>
              <a:rPr lang="zh-CN" altLang="en-US" dirty="0" smtClean="0"/>
              <a:t>(@</a:t>
            </a:r>
            <a:r>
              <a:rPr lang="zh-CN" altLang="en-US" dirty="0"/>
              <a:t>Suspended final AsyncResponse asyncResponse, </a:t>
            </a:r>
            <a:r>
              <a:rPr lang="zh-CN" altLang="en-US" dirty="0" smtClean="0"/>
              <a:t>@</a:t>
            </a:r>
            <a:r>
              <a:rPr lang="zh-CN" altLang="en-US" dirty="0"/>
              <a:t>PathParam("id") Integer id) {</a:t>
            </a:r>
          </a:p>
          <a:p>
            <a:r>
              <a:rPr lang="zh-CN" altLang="en-US" dirty="0"/>
              <a:t>5  	Server.pool.submit(</a:t>
            </a:r>
          </a:p>
          <a:p>
            <a:r>
              <a:rPr lang="zh-CN" altLang="en-US" dirty="0"/>
              <a:t>6  			()-&gt;{</a:t>
            </a:r>
          </a:p>
          <a:p>
            <a:r>
              <a:rPr lang="zh-CN" altLang="en-US" dirty="0"/>
              <a:t>7  				asyncResponse.resume(getOne(id));</a:t>
            </a:r>
          </a:p>
          <a:p>
            <a:r>
              <a:rPr lang="zh-CN" altLang="en-US" dirty="0"/>
              <a:t>8  			}</a:t>
            </a:r>
          </a:p>
          <a:p>
            <a:r>
              <a:rPr lang="zh-CN" altLang="en-US" dirty="0"/>
              <a:t>9  	);</a:t>
            </a:r>
          </a:p>
          <a:p>
            <a:r>
              <a:rPr lang="zh-CN" altLang="en-US" dirty="0"/>
              <a:t>10 }</a:t>
            </a:r>
          </a:p>
          <a:p>
            <a:r>
              <a:rPr lang="zh-CN" altLang="en-US" dirty="0"/>
              <a:t>11 private Student getOne(Integer id) {</a:t>
            </a:r>
          </a:p>
          <a:p>
            <a:r>
              <a:rPr lang="zh-CN" altLang="en-US" dirty="0"/>
              <a:t>12 	Student student = StuRepository.getStudent(id);</a:t>
            </a:r>
          </a:p>
          <a:p>
            <a:r>
              <a:rPr lang="zh-CN" altLang="en-US" dirty="0"/>
              <a:t>13 	return student;</a:t>
            </a:r>
          </a:p>
          <a:p>
            <a:r>
              <a:rPr lang="zh-CN" altLang="en-US" dirty="0"/>
              <a:t>14 }</a:t>
            </a:r>
          </a:p>
        </p:txBody>
      </p:sp>
    </p:spTree>
    <p:extLst>
      <p:ext uri="{BB962C8B-B14F-4D97-AF65-F5344CB8AC3E}">
        <p14:creationId xmlns:p14="http://schemas.microsoft.com/office/powerpoint/2010/main" val="38215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469" y="71527"/>
            <a:ext cx="11702562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1  private Student getStudentById_Asyn(int sId){</a:t>
            </a:r>
          </a:p>
          <a:p>
            <a:r>
              <a:rPr lang="zh-CN" altLang="en-US" sz="1500" dirty="0"/>
              <a:t>2  	MediaType mediaType = randomMediaType();</a:t>
            </a:r>
          </a:p>
          <a:p>
            <a:r>
              <a:rPr lang="zh-CN" altLang="en-US" sz="1500" dirty="0"/>
              <a:t>3  	final AsyncInvoker async = target</a:t>
            </a:r>
          </a:p>
          <a:p>
            <a:r>
              <a:rPr lang="zh-CN" altLang="en-US" sz="1500" dirty="0"/>
              <a:t>4  			.path("stu")</a:t>
            </a:r>
          </a:p>
          <a:p>
            <a:r>
              <a:rPr lang="zh-CN" altLang="en-US" sz="1500" dirty="0"/>
              <a:t>5  			.path(String.valueOf(sId))</a:t>
            </a:r>
          </a:p>
          <a:p>
            <a:r>
              <a:rPr lang="zh-CN" altLang="en-US" sz="1500" dirty="0"/>
              <a:t>6  			.request(mediaType)</a:t>
            </a:r>
          </a:p>
          <a:p>
            <a:r>
              <a:rPr lang="zh-CN" altLang="en-US" sz="1500" dirty="0"/>
              <a:t>7  			.async();</a:t>
            </a:r>
          </a:p>
          <a:p>
            <a:r>
              <a:rPr lang="zh-CN" altLang="en-US" sz="1500" dirty="0"/>
              <a:t>8  	final Future&lt;Response&gt; responseFuture = async</a:t>
            </a:r>
          </a:p>
          <a:p>
            <a:r>
              <a:rPr lang="zh-CN" altLang="en-US" sz="1500" dirty="0"/>
              <a:t>9  			.get(</a:t>
            </a:r>
          </a:p>
          <a:p>
            <a:r>
              <a:rPr lang="zh-CN" altLang="en-US" sz="1500" dirty="0"/>
              <a:t>10 					new InvocationCallback&lt;Response&gt;() {</a:t>
            </a:r>
          </a:p>
          <a:p>
            <a:r>
              <a:rPr lang="zh-CN" altLang="en-US" sz="1500" dirty="0"/>
              <a:t>11 						@Override</a:t>
            </a:r>
          </a:p>
          <a:p>
            <a:r>
              <a:rPr lang="zh-CN" altLang="en-US" sz="1500" dirty="0"/>
              <a:t>12 						public void completed(Response response) {</a:t>
            </a:r>
          </a:p>
          <a:p>
            <a:r>
              <a:rPr lang="zh-CN" altLang="en-US" sz="1500" dirty="0"/>
              <a:t>13 							// 此处可以记录日志等</a:t>
            </a:r>
          </a:p>
          <a:p>
            <a:r>
              <a:rPr lang="zh-CN" altLang="en-US" sz="1500" dirty="0"/>
              <a:t>14 						}</a:t>
            </a:r>
          </a:p>
          <a:p>
            <a:r>
              <a:rPr lang="zh-CN" altLang="en-US" sz="1500" dirty="0"/>
              <a:t>15 						@Override</a:t>
            </a:r>
          </a:p>
          <a:p>
            <a:r>
              <a:rPr lang="zh-CN" altLang="en-US" sz="1500" dirty="0"/>
              <a:t>16 						public void failed(Throwable throwable) {</a:t>
            </a:r>
          </a:p>
          <a:p>
            <a:r>
              <a:rPr lang="zh-CN" altLang="en-US" sz="1500" dirty="0"/>
              <a:t>17 							throwable.printStackTrace();</a:t>
            </a:r>
          </a:p>
          <a:p>
            <a:r>
              <a:rPr lang="zh-CN" altLang="en-US" sz="1500" dirty="0"/>
              <a:t>18 						}</a:t>
            </a:r>
          </a:p>
          <a:p>
            <a:r>
              <a:rPr lang="zh-CN" altLang="en-US" sz="1500" dirty="0"/>
              <a:t>19 					}</a:t>
            </a:r>
          </a:p>
          <a:p>
            <a:r>
              <a:rPr lang="zh-CN" altLang="en-US" sz="1500" dirty="0"/>
              <a:t>20 			);</a:t>
            </a:r>
          </a:p>
          <a:p>
            <a:r>
              <a:rPr lang="zh-CN" altLang="en-US" sz="1500" dirty="0"/>
              <a:t>21 	Student st=null;</a:t>
            </a:r>
          </a:p>
          <a:p>
            <a:r>
              <a:rPr lang="zh-CN" altLang="en-US" sz="1500" dirty="0"/>
              <a:t>22 	try {</a:t>
            </a:r>
          </a:p>
          <a:p>
            <a:r>
              <a:rPr lang="zh-CN" altLang="en-US" sz="1500" dirty="0"/>
              <a:t>23 		Response response = responseFuture.get();</a:t>
            </a:r>
          </a:p>
          <a:p>
            <a:r>
              <a:rPr lang="zh-CN" altLang="en-US" sz="1500" dirty="0"/>
              <a:t>24 		st = response.readEntity(Student.class);</a:t>
            </a:r>
          </a:p>
          <a:p>
            <a:r>
              <a:rPr lang="zh-CN" altLang="en-US" sz="1500" dirty="0"/>
              <a:t>25 	}catch (Exception e){</a:t>
            </a:r>
          </a:p>
          <a:p>
            <a:r>
              <a:rPr lang="zh-CN" altLang="en-US" sz="1500" dirty="0"/>
              <a:t>26 		e.printStackTrace();</a:t>
            </a:r>
          </a:p>
          <a:p>
            <a:r>
              <a:rPr lang="zh-CN" altLang="en-US" sz="1500" dirty="0"/>
              <a:t>27 	}</a:t>
            </a:r>
          </a:p>
          <a:p>
            <a:r>
              <a:rPr lang="zh-CN" altLang="en-US" sz="1500" dirty="0"/>
              <a:t>28 	return st;</a:t>
            </a:r>
          </a:p>
          <a:p>
            <a:r>
              <a:rPr lang="zh-CN" altLang="en-US" sz="1500" dirty="0"/>
              <a:t>29 }</a:t>
            </a:r>
          </a:p>
        </p:txBody>
      </p:sp>
    </p:spTree>
    <p:extLst>
      <p:ext uri="{BB962C8B-B14F-4D97-AF65-F5344CB8AC3E}">
        <p14:creationId xmlns:p14="http://schemas.microsoft.com/office/powerpoint/2010/main" val="40762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41505" y="0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GET /stu/query?uid=2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0340" y="1109651"/>
            <a:ext cx="120513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@GET</a:t>
            </a:r>
          </a:p>
          <a:p>
            <a:r>
              <a:rPr lang="zh-CN" altLang="en-US" dirty="0"/>
              <a:t>2  @Path("query")</a:t>
            </a:r>
          </a:p>
          <a:p>
            <a:r>
              <a:rPr lang="zh-CN" altLang="en-US" dirty="0"/>
              <a:t>3  @Produces({MediaType.APPLICATION_XML, MediaType.APPLICATION_JSON})</a:t>
            </a:r>
          </a:p>
          <a:p>
            <a:r>
              <a:rPr lang="zh-CN" altLang="en-US" dirty="0"/>
              <a:t>4  public void getOneByQuery_Asyn</a:t>
            </a:r>
            <a:r>
              <a:rPr lang="zh-CN" altLang="en-US" dirty="0" smtClean="0"/>
              <a:t>(@</a:t>
            </a:r>
            <a:r>
              <a:rPr lang="zh-CN" altLang="en-US" dirty="0"/>
              <a:t>Suspended final AsyncResponse asyncResponse, </a:t>
            </a:r>
            <a:r>
              <a:rPr lang="zh-CN" altLang="en-US" dirty="0" smtClean="0"/>
              <a:t>@</a:t>
            </a:r>
            <a:r>
              <a:rPr lang="zh-CN" altLang="en-US" dirty="0"/>
              <a:t>QueryParam("uid") Integer id) {</a:t>
            </a:r>
          </a:p>
          <a:p>
            <a:r>
              <a:rPr lang="zh-CN" altLang="en-US" dirty="0"/>
              <a:t>5  	Server.pool.submit(</a:t>
            </a:r>
          </a:p>
          <a:p>
            <a:r>
              <a:rPr lang="zh-CN" altLang="en-US" dirty="0"/>
              <a:t>6  			()-&gt;{</a:t>
            </a:r>
          </a:p>
          <a:p>
            <a:r>
              <a:rPr lang="zh-CN" altLang="en-US" dirty="0"/>
              <a:t>7  				asyncResponse.resume(getOneByQuery(id));</a:t>
            </a:r>
          </a:p>
          <a:p>
            <a:r>
              <a:rPr lang="zh-CN" altLang="en-US" dirty="0"/>
              <a:t>8  			}</a:t>
            </a:r>
          </a:p>
          <a:p>
            <a:r>
              <a:rPr lang="zh-CN" altLang="en-US" dirty="0"/>
              <a:t>9  	);</a:t>
            </a:r>
          </a:p>
          <a:p>
            <a:r>
              <a:rPr lang="zh-CN" altLang="en-US" dirty="0"/>
              <a:t>10 }</a:t>
            </a:r>
          </a:p>
          <a:p>
            <a:r>
              <a:rPr lang="zh-CN" altLang="en-US" dirty="0"/>
              <a:t>11 private Student getOneByQuery(Integer id) {</a:t>
            </a:r>
          </a:p>
          <a:p>
            <a:r>
              <a:rPr lang="zh-CN" altLang="en-US" dirty="0"/>
              <a:t>12 	Student student = StuRepository.getStudent(id);</a:t>
            </a:r>
          </a:p>
          <a:p>
            <a:r>
              <a:rPr lang="zh-CN" altLang="en-US" dirty="0"/>
              <a:t>13 	return student;</a:t>
            </a:r>
          </a:p>
          <a:p>
            <a:r>
              <a:rPr lang="zh-CN" altLang="en-US" dirty="0"/>
              <a:t>14 }</a:t>
            </a:r>
          </a:p>
        </p:txBody>
      </p:sp>
    </p:spTree>
    <p:extLst>
      <p:ext uri="{BB962C8B-B14F-4D97-AF65-F5344CB8AC3E}">
        <p14:creationId xmlns:p14="http://schemas.microsoft.com/office/powerpoint/2010/main" val="41378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对网络上所有的资源都有一个资源标志符；</a:t>
            </a:r>
          </a:p>
          <a:p>
            <a:pPr lvl="0"/>
            <a:r>
              <a:rPr lang="zh-CN" altLang="zh-CN" dirty="0"/>
              <a:t>对资源的操作不会改变标识符；</a:t>
            </a:r>
          </a:p>
          <a:p>
            <a:pPr lvl="0"/>
            <a:r>
              <a:rPr lang="zh-CN" altLang="zh-CN" dirty="0"/>
              <a:t>同一资源有多种表现形式</a:t>
            </a:r>
            <a:r>
              <a:rPr lang="en-US" altLang="zh-CN" dirty="0"/>
              <a:t>(</a:t>
            </a:r>
            <a:r>
              <a:rPr lang="zh-CN" altLang="zh-CN" dirty="0"/>
              <a:t>如</a:t>
            </a:r>
            <a:r>
              <a:rPr lang="en-US" altLang="zh-CN" dirty="0"/>
              <a:t>xml</a:t>
            </a:r>
            <a:r>
              <a:rPr lang="zh-CN" altLang="zh-CN" dirty="0"/>
              <a:t>、</a:t>
            </a:r>
            <a:r>
              <a:rPr lang="en-US" altLang="zh-CN" dirty="0"/>
              <a:t>json)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所有操作都是无状态的。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JAX-RS</a:t>
            </a:r>
            <a:r>
              <a:rPr lang="zh-CN" altLang="zh-CN" dirty="0"/>
              <a:t>是</a:t>
            </a:r>
            <a:r>
              <a:rPr lang="en-US" altLang="zh-CN" dirty="0"/>
              <a:t>RESTful Web</a:t>
            </a:r>
            <a:r>
              <a:rPr lang="zh-CN" altLang="zh-CN" dirty="0"/>
              <a:t>服务的</a:t>
            </a:r>
            <a:r>
              <a:rPr lang="en-US" altLang="zh-CN" dirty="0"/>
              <a:t>Java API</a:t>
            </a:r>
            <a:r>
              <a:rPr lang="zh-CN" altLang="zh-CN" dirty="0"/>
              <a:t>规</a:t>
            </a:r>
            <a:r>
              <a:rPr lang="zh-CN" altLang="zh-CN" dirty="0" smtClean="0"/>
              <a:t>范</a:t>
            </a:r>
            <a:endParaRPr lang="en-US" altLang="zh-CN" dirty="0" smtClean="0"/>
          </a:p>
          <a:p>
            <a:r>
              <a:rPr lang="en-US" altLang="zh-CN" dirty="0"/>
              <a:t>JAX-RS 2.0</a:t>
            </a:r>
            <a:r>
              <a:rPr lang="zh-CN" altLang="zh-CN" dirty="0"/>
              <a:t>，也称为</a:t>
            </a:r>
            <a:r>
              <a:rPr lang="en-US" altLang="zh-CN" dirty="0" smtClean="0"/>
              <a:t>JSR339</a:t>
            </a:r>
          </a:p>
          <a:p>
            <a:r>
              <a:rPr lang="en-US" altLang="zh-CN" dirty="0"/>
              <a:t>Jersey</a:t>
            </a:r>
            <a:r>
              <a:rPr lang="zh-CN" altLang="zh-CN" dirty="0"/>
              <a:t>是</a:t>
            </a:r>
            <a:r>
              <a:rPr lang="en-US" altLang="zh-CN" dirty="0"/>
              <a:t>JAX-RS</a:t>
            </a:r>
            <a:r>
              <a:rPr lang="zh-CN" altLang="zh-CN" dirty="0"/>
              <a:t>规范的参考实现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1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030" y="-17584"/>
            <a:ext cx="1102555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1  private Student queryStudentById_Asyn(int sId){</a:t>
            </a:r>
          </a:p>
          <a:p>
            <a:r>
              <a:rPr lang="zh-CN" altLang="en-US" sz="1500" dirty="0"/>
              <a:t>2  	MediaType mediaType = randomMediaType();</a:t>
            </a:r>
          </a:p>
          <a:p>
            <a:r>
              <a:rPr lang="zh-CN" altLang="en-US" sz="1500" dirty="0"/>
              <a:t>3  	final AsyncInvoker async = target</a:t>
            </a:r>
          </a:p>
          <a:p>
            <a:r>
              <a:rPr lang="zh-CN" altLang="en-US" sz="1500" dirty="0"/>
              <a:t>4  			.path("stu")</a:t>
            </a:r>
          </a:p>
          <a:p>
            <a:r>
              <a:rPr lang="zh-CN" altLang="en-US" sz="1500" dirty="0"/>
              <a:t>5  			.path("query")</a:t>
            </a:r>
          </a:p>
          <a:p>
            <a:r>
              <a:rPr lang="zh-CN" altLang="en-US" sz="1500" dirty="0"/>
              <a:t>6  			.queryParam("uid", sId)</a:t>
            </a:r>
          </a:p>
          <a:p>
            <a:r>
              <a:rPr lang="zh-CN" altLang="en-US" sz="1500" dirty="0"/>
              <a:t>7  			.request(mediaType)</a:t>
            </a:r>
          </a:p>
          <a:p>
            <a:r>
              <a:rPr lang="zh-CN" altLang="en-US" sz="1500" dirty="0"/>
              <a:t>8  			.async();</a:t>
            </a:r>
          </a:p>
          <a:p>
            <a:r>
              <a:rPr lang="zh-CN" altLang="en-US" sz="1500" dirty="0"/>
              <a:t>9  	final Future&lt;Response&gt; responseFuture = async</a:t>
            </a:r>
          </a:p>
          <a:p>
            <a:r>
              <a:rPr lang="zh-CN" altLang="en-US" sz="1500" dirty="0"/>
              <a:t>10 			.get(</a:t>
            </a:r>
          </a:p>
          <a:p>
            <a:r>
              <a:rPr lang="zh-CN" altLang="en-US" sz="1500" dirty="0"/>
              <a:t>11 					new InvocationCallback&lt;Response&gt;() {</a:t>
            </a:r>
          </a:p>
          <a:p>
            <a:r>
              <a:rPr lang="zh-CN" altLang="en-US" sz="1500" dirty="0"/>
              <a:t>12 						@Override</a:t>
            </a:r>
          </a:p>
          <a:p>
            <a:r>
              <a:rPr lang="zh-CN" altLang="en-US" sz="1500" dirty="0"/>
              <a:t>13 						public void completed(Response response) {</a:t>
            </a:r>
          </a:p>
          <a:p>
            <a:r>
              <a:rPr lang="zh-CN" altLang="en-US" sz="1500" dirty="0"/>
              <a:t>14 							// 此处可以记录日志等</a:t>
            </a:r>
          </a:p>
          <a:p>
            <a:r>
              <a:rPr lang="zh-CN" altLang="en-US" sz="1500" dirty="0"/>
              <a:t>15 						}</a:t>
            </a:r>
          </a:p>
          <a:p>
            <a:r>
              <a:rPr lang="zh-CN" altLang="en-US" sz="1500" dirty="0"/>
              <a:t>16 						@Override</a:t>
            </a:r>
          </a:p>
          <a:p>
            <a:r>
              <a:rPr lang="zh-CN" altLang="en-US" sz="1500" dirty="0"/>
              <a:t>17 						public void failed(Throwable throwable) {</a:t>
            </a:r>
          </a:p>
          <a:p>
            <a:r>
              <a:rPr lang="zh-CN" altLang="en-US" sz="1500" dirty="0"/>
              <a:t>18 							throwable.printStackTrace();</a:t>
            </a:r>
          </a:p>
          <a:p>
            <a:r>
              <a:rPr lang="zh-CN" altLang="en-US" sz="1500" dirty="0"/>
              <a:t>19 						}</a:t>
            </a:r>
          </a:p>
          <a:p>
            <a:r>
              <a:rPr lang="zh-CN" altLang="en-US" sz="1500" dirty="0"/>
              <a:t>20 					}</a:t>
            </a:r>
          </a:p>
          <a:p>
            <a:r>
              <a:rPr lang="zh-CN" altLang="en-US" sz="1500" dirty="0"/>
              <a:t>21 			);</a:t>
            </a:r>
          </a:p>
          <a:p>
            <a:r>
              <a:rPr lang="zh-CN" altLang="en-US" sz="1500" dirty="0"/>
              <a:t>22 	Student st=null;</a:t>
            </a:r>
          </a:p>
          <a:p>
            <a:r>
              <a:rPr lang="zh-CN" altLang="en-US" sz="1500" dirty="0"/>
              <a:t>23 	try {</a:t>
            </a:r>
          </a:p>
          <a:p>
            <a:r>
              <a:rPr lang="zh-CN" altLang="en-US" sz="1500" dirty="0"/>
              <a:t>24 		Response response = responseFuture.get();</a:t>
            </a:r>
          </a:p>
          <a:p>
            <a:r>
              <a:rPr lang="zh-CN" altLang="en-US" sz="1500" dirty="0"/>
              <a:t>25 		st = response.readEntity(Student.class);</a:t>
            </a:r>
          </a:p>
          <a:p>
            <a:r>
              <a:rPr lang="zh-CN" altLang="en-US" sz="1500" dirty="0"/>
              <a:t>26 	}catch (Exception e){</a:t>
            </a:r>
          </a:p>
          <a:p>
            <a:r>
              <a:rPr lang="zh-CN" altLang="en-US" sz="1500" dirty="0"/>
              <a:t>27 		e.printStackTrace();</a:t>
            </a:r>
          </a:p>
          <a:p>
            <a:r>
              <a:rPr lang="zh-CN" altLang="en-US" sz="1500" dirty="0"/>
              <a:t>28 	}</a:t>
            </a:r>
          </a:p>
          <a:p>
            <a:r>
              <a:rPr lang="zh-CN" altLang="en-US" sz="1500" dirty="0"/>
              <a:t>29 	return st;</a:t>
            </a:r>
          </a:p>
          <a:p>
            <a:r>
              <a:rPr lang="zh-CN" altLang="en-US" sz="1500" dirty="0"/>
              <a:t>30 }</a:t>
            </a:r>
          </a:p>
        </p:txBody>
      </p:sp>
    </p:spTree>
    <p:extLst>
      <p:ext uri="{BB962C8B-B14F-4D97-AF65-F5344CB8AC3E}">
        <p14:creationId xmlns:p14="http://schemas.microsoft.com/office/powerpoint/2010/main" val="1908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30933" y="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POST /stu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30825" y="1146915"/>
            <a:ext cx="113420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@POST</a:t>
            </a:r>
          </a:p>
          <a:p>
            <a:r>
              <a:rPr lang="zh-CN" altLang="en-US" dirty="0"/>
              <a:t>2  @Consumes({MediaType.APPLICATION_XML, MediaType.APPLICATION_JSON})</a:t>
            </a:r>
          </a:p>
          <a:p>
            <a:r>
              <a:rPr lang="zh-CN" altLang="en-US" dirty="0"/>
              <a:t>3  @Produces({MediaType.APPLICATION_XML, MediaType.APPLICATION_JSON})</a:t>
            </a:r>
          </a:p>
          <a:p>
            <a:r>
              <a:rPr lang="zh-CN" altLang="en-US" dirty="0"/>
              <a:t>4  public void createStudent_Asyn</a:t>
            </a:r>
            <a:r>
              <a:rPr lang="zh-CN" altLang="en-US" dirty="0" smtClean="0"/>
              <a:t>(@</a:t>
            </a:r>
            <a:r>
              <a:rPr lang="zh-CN" altLang="en-US" dirty="0"/>
              <a:t>Suspended final AsyncResponse asyncResponse, </a:t>
            </a:r>
            <a:r>
              <a:rPr lang="zh-CN" altLang="en-US" dirty="0" smtClean="0"/>
              <a:t>S</a:t>
            </a:r>
            <a:r>
              <a:rPr lang="zh-CN" altLang="en-US" dirty="0"/>
              <a:t>tudent student){</a:t>
            </a:r>
          </a:p>
          <a:p>
            <a:r>
              <a:rPr lang="zh-CN" altLang="en-US" dirty="0"/>
              <a:t>5  	Server.pool.submit(</a:t>
            </a:r>
          </a:p>
          <a:p>
            <a:r>
              <a:rPr lang="zh-CN" altLang="en-US" dirty="0"/>
              <a:t>6  			()-&gt;{</a:t>
            </a:r>
          </a:p>
          <a:p>
            <a:r>
              <a:rPr lang="zh-CN" altLang="en-US" dirty="0"/>
              <a:t>7  				asyncResponse.resume(createStudent(student));</a:t>
            </a:r>
          </a:p>
          <a:p>
            <a:r>
              <a:rPr lang="zh-CN" altLang="en-US" dirty="0"/>
              <a:t>8  			}</a:t>
            </a:r>
          </a:p>
          <a:p>
            <a:r>
              <a:rPr lang="zh-CN" altLang="en-US" dirty="0"/>
              <a:t>9  	);</a:t>
            </a:r>
          </a:p>
          <a:p>
            <a:r>
              <a:rPr lang="zh-CN" altLang="en-US" dirty="0"/>
              <a:t>10 }</a:t>
            </a:r>
          </a:p>
          <a:p>
            <a:r>
              <a:rPr lang="zh-CN" altLang="en-US" dirty="0"/>
              <a:t>11 private Student createStudent(Student student){</a:t>
            </a:r>
          </a:p>
          <a:p>
            <a:r>
              <a:rPr lang="zh-CN" altLang="en-US" dirty="0"/>
              <a:t>12 	student.setId(idCounter.incrementAndGet());</a:t>
            </a:r>
          </a:p>
          <a:p>
            <a:r>
              <a:rPr lang="zh-CN" altLang="en-US" dirty="0"/>
              <a:t>13 	if (StuRepository.insertStudent(student)){</a:t>
            </a:r>
          </a:p>
          <a:p>
            <a:r>
              <a:rPr lang="zh-CN" altLang="en-US" dirty="0"/>
              <a:t>14 		return student;</a:t>
            </a:r>
          </a:p>
          <a:p>
            <a:r>
              <a:rPr lang="zh-CN" altLang="en-US" dirty="0"/>
              <a:t>15 	}</a:t>
            </a:r>
          </a:p>
          <a:p>
            <a:r>
              <a:rPr lang="zh-CN" altLang="en-US" dirty="0"/>
              <a:t>16 	return null;</a:t>
            </a:r>
          </a:p>
          <a:p>
            <a:r>
              <a:rPr lang="zh-CN" altLang="en-US" dirty="0"/>
              <a:t>17 }</a:t>
            </a:r>
          </a:p>
          <a:p>
            <a:r>
              <a:rPr lang="zh-CN" alt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795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2046" y="40749"/>
            <a:ext cx="11670323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" dirty="0"/>
              <a:t>1  private Student addStudent_Asyn(){</a:t>
            </a:r>
          </a:p>
          <a:p>
            <a:r>
              <a:rPr lang="zh-CN" altLang="en-US" sz="1150" dirty="0"/>
              <a:t>2  	Student student = newRandomStudent();</a:t>
            </a:r>
          </a:p>
          <a:p>
            <a:r>
              <a:rPr lang="zh-CN" altLang="en-US" sz="1150" dirty="0"/>
              <a:t>3  	MediaType mediaType = randomMediaType();</a:t>
            </a:r>
          </a:p>
          <a:p>
            <a:r>
              <a:rPr lang="zh-CN" altLang="en-US" sz="1150" dirty="0"/>
              <a:t>4  	Entity&lt;Student&gt; studentEntity = Entity.entity(student, mediaType);</a:t>
            </a:r>
          </a:p>
          <a:p>
            <a:r>
              <a:rPr lang="zh-CN" altLang="en-US" sz="1150" dirty="0"/>
              <a:t>5  	mediaType = randomMediaType();</a:t>
            </a:r>
          </a:p>
          <a:p>
            <a:r>
              <a:rPr lang="zh-CN" altLang="en-US" sz="1150" dirty="0"/>
              <a:t>6  	final AsyncInvoker async = target</a:t>
            </a:r>
          </a:p>
          <a:p>
            <a:r>
              <a:rPr lang="zh-CN" altLang="en-US" sz="1150" dirty="0"/>
              <a:t>7  			.path("stu")</a:t>
            </a:r>
          </a:p>
          <a:p>
            <a:r>
              <a:rPr lang="zh-CN" altLang="en-US" sz="1150" dirty="0"/>
              <a:t>8  			.request(mediaType)</a:t>
            </a:r>
          </a:p>
          <a:p>
            <a:r>
              <a:rPr lang="zh-CN" altLang="en-US" sz="1150" dirty="0"/>
              <a:t>9  			.async();</a:t>
            </a:r>
          </a:p>
          <a:p>
            <a:r>
              <a:rPr lang="zh-CN" altLang="en-US" sz="1150" dirty="0"/>
              <a:t>10 	//因为服务端功能函数的返回值为Student类型，</a:t>
            </a:r>
          </a:p>
          <a:p>
            <a:r>
              <a:rPr lang="zh-CN" altLang="en-US" sz="1150" dirty="0"/>
              <a:t>11 	//所以客户端可以直接使用泛型Future&lt;Student&gt;</a:t>
            </a:r>
          </a:p>
          <a:p>
            <a:r>
              <a:rPr lang="zh-CN" altLang="en-US" sz="1150" dirty="0"/>
              <a:t>12 	final Future&lt;Student&gt; studentFuture = async</a:t>
            </a:r>
          </a:p>
          <a:p>
            <a:r>
              <a:rPr lang="zh-CN" altLang="en-US" sz="1150" dirty="0"/>
              <a:t>13 			.post(</a:t>
            </a:r>
          </a:p>
          <a:p>
            <a:r>
              <a:rPr lang="zh-CN" altLang="en-US" sz="1150" dirty="0"/>
              <a:t>14 					studentEntity,</a:t>
            </a:r>
          </a:p>
          <a:p>
            <a:r>
              <a:rPr lang="zh-CN" altLang="en-US" sz="1150" dirty="0"/>
              <a:t>15 					new InvocationCallback&lt;Student&gt;() {</a:t>
            </a:r>
          </a:p>
          <a:p>
            <a:r>
              <a:rPr lang="zh-CN" altLang="en-US" sz="1150" dirty="0"/>
              <a:t>16 						@Override</a:t>
            </a:r>
          </a:p>
          <a:p>
            <a:r>
              <a:rPr lang="zh-CN" altLang="en-US" sz="1150" dirty="0"/>
              <a:t>17 						public void completed(Student stu) {</a:t>
            </a:r>
          </a:p>
          <a:p>
            <a:r>
              <a:rPr lang="zh-CN" altLang="en-US" sz="1150" dirty="0"/>
              <a:t>18 							if (stu!=null) {</a:t>
            </a:r>
          </a:p>
          <a:p>
            <a:r>
              <a:rPr lang="zh-CN" altLang="en-US" sz="1150" dirty="0"/>
              <a:t>19 								System.out.println("添加成功，编号：" + stu.getId());</a:t>
            </a:r>
          </a:p>
          <a:p>
            <a:r>
              <a:rPr lang="zh-CN" altLang="en-US" sz="1150" dirty="0"/>
              <a:t>20 							}else{</a:t>
            </a:r>
          </a:p>
          <a:p>
            <a:r>
              <a:rPr lang="zh-CN" altLang="en-US" sz="1150" dirty="0"/>
              <a:t>21 								System.out.println("添加用户失败！");</a:t>
            </a:r>
          </a:p>
          <a:p>
            <a:r>
              <a:rPr lang="zh-CN" altLang="en-US" sz="1150" dirty="0"/>
              <a:t>22 							}</a:t>
            </a:r>
          </a:p>
          <a:p>
            <a:r>
              <a:rPr lang="zh-CN" altLang="en-US" sz="1150" dirty="0"/>
              <a:t>23 						}</a:t>
            </a:r>
          </a:p>
          <a:p>
            <a:r>
              <a:rPr lang="zh-CN" altLang="en-US" sz="1150" dirty="0"/>
              <a:t>24 						@Override</a:t>
            </a:r>
          </a:p>
          <a:p>
            <a:r>
              <a:rPr lang="zh-CN" altLang="en-US" sz="1150" dirty="0"/>
              <a:t>25 						public void failed(Throwable throwable) {</a:t>
            </a:r>
          </a:p>
          <a:p>
            <a:r>
              <a:rPr lang="zh-CN" altLang="en-US" sz="1150" dirty="0"/>
              <a:t>26 							throwable.printStackTrace();</a:t>
            </a:r>
          </a:p>
          <a:p>
            <a:r>
              <a:rPr lang="zh-CN" altLang="en-US" sz="1150" dirty="0"/>
              <a:t>27 						}</a:t>
            </a:r>
          </a:p>
          <a:p>
            <a:r>
              <a:rPr lang="zh-CN" altLang="en-US" sz="1150" dirty="0"/>
              <a:t>28 					}</a:t>
            </a:r>
          </a:p>
          <a:p>
            <a:r>
              <a:rPr lang="zh-CN" altLang="en-US" sz="1150" dirty="0"/>
              <a:t>29 			);</a:t>
            </a:r>
          </a:p>
          <a:p>
            <a:r>
              <a:rPr lang="zh-CN" altLang="en-US" sz="1150" dirty="0"/>
              <a:t>30 	Student stu = null;</a:t>
            </a:r>
          </a:p>
          <a:p>
            <a:r>
              <a:rPr lang="zh-CN" altLang="en-US" sz="1150" dirty="0"/>
              <a:t>31 	try{</a:t>
            </a:r>
          </a:p>
          <a:p>
            <a:r>
              <a:rPr lang="zh-CN" altLang="en-US" sz="1150" dirty="0"/>
              <a:t>32 		//若添加不成功，得到的stu是null。</a:t>
            </a:r>
          </a:p>
          <a:p>
            <a:r>
              <a:rPr lang="zh-CN" altLang="en-US" sz="1150" dirty="0"/>
              <a:t>33 		stu = studentFuture.get();</a:t>
            </a:r>
          </a:p>
          <a:p>
            <a:r>
              <a:rPr lang="zh-CN" altLang="en-US" sz="1150" dirty="0"/>
              <a:t>34 	}catch (Exception e){</a:t>
            </a:r>
          </a:p>
          <a:p>
            <a:r>
              <a:rPr lang="zh-CN" altLang="en-US" sz="1150" dirty="0"/>
              <a:t>35 		e.printStackTrace();</a:t>
            </a:r>
          </a:p>
          <a:p>
            <a:r>
              <a:rPr lang="zh-CN" altLang="en-US" sz="1150" dirty="0"/>
              <a:t>36 	}</a:t>
            </a:r>
          </a:p>
          <a:p>
            <a:r>
              <a:rPr lang="zh-CN" altLang="en-US" sz="1150" dirty="0"/>
              <a:t>37 	return stu;</a:t>
            </a:r>
          </a:p>
          <a:p>
            <a:r>
              <a:rPr lang="zh-CN" altLang="en-US" sz="1150" dirty="0"/>
              <a:t>38 }</a:t>
            </a:r>
          </a:p>
        </p:txBody>
      </p:sp>
    </p:spTree>
    <p:extLst>
      <p:ext uri="{BB962C8B-B14F-4D97-AF65-F5344CB8AC3E}">
        <p14:creationId xmlns:p14="http://schemas.microsoft.com/office/powerpoint/2010/main" val="9976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70394" y="0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PUT /stu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3045" y="184666"/>
            <a:ext cx="10621107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/>
              <a:t>1  @PUT</a:t>
            </a:r>
          </a:p>
          <a:p>
            <a:r>
              <a:rPr lang="zh-CN" altLang="en-US" sz="1700" dirty="0"/>
              <a:t>2  @Consumes({MediaType.APPLICATION_XML, MediaType.APPLICATION_JSON})</a:t>
            </a:r>
          </a:p>
          <a:p>
            <a:r>
              <a:rPr lang="zh-CN" altLang="en-US" sz="1700" dirty="0"/>
              <a:t>3  @Produces({MediaType.APPLICATION_XML, MediaType.APPLICATION_JSON})</a:t>
            </a:r>
          </a:p>
          <a:p>
            <a:r>
              <a:rPr lang="zh-CN" altLang="en-US" sz="1700" dirty="0"/>
              <a:t>4  public void modifyStudent_Asyn</a:t>
            </a:r>
            <a:r>
              <a:rPr lang="zh-CN" altLang="en-US" sz="1700" dirty="0" smtClean="0"/>
              <a:t>(@</a:t>
            </a:r>
            <a:r>
              <a:rPr lang="zh-CN" altLang="en-US" sz="1700" dirty="0"/>
              <a:t>Suspended final AsyncResponse asyncResponse, </a:t>
            </a:r>
            <a:r>
              <a:rPr lang="zh-CN" altLang="en-US" sz="1700" dirty="0" smtClean="0"/>
              <a:t>S</a:t>
            </a:r>
            <a:r>
              <a:rPr lang="zh-CN" altLang="en-US" sz="1700" dirty="0"/>
              <a:t>tudent student){</a:t>
            </a:r>
          </a:p>
          <a:p>
            <a:r>
              <a:rPr lang="zh-CN" altLang="en-US" sz="1700" dirty="0"/>
              <a:t>5  	Server.pool.submit(</a:t>
            </a:r>
          </a:p>
          <a:p>
            <a:r>
              <a:rPr lang="zh-CN" altLang="en-US" sz="1700" dirty="0"/>
              <a:t>6  			()-&gt;{</a:t>
            </a:r>
          </a:p>
          <a:p>
            <a:r>
              <a:rPr lang="zh-CN" altLang="en-US" sz="1700" dirty="0"/>
              <a:t>7  				asyncResponse.resume(modifyStudent(student));</a:t>
            </a:r>
          </a:p>
          <a:p>
            <a:r>
              <a:rPr lang="zh-CN" altLang="en-US" sz="1700" dirty="0"/>
              <a:t>8  			}</a:t>
            </a:r>
          </a:p>
          <a:p>
            <a:r>
              <a:rPr lang="zh-CN" altLang="en-US" sz="1700" dirty="0"/>
              <a:t>9  	);</a:t>
            </a:r>
          </a:p>
          <a:p>
            <a:r>
              <a:rPr lang="zh-CN" altLang="en-US" sz="1700" dirty="0"/>
              <a:t>10 }</a:t>
            </a:r>
          </a:p>
          <a:p>
            <a:r>
              <a:rPr lang="zh-CN" altLang="en-US" sz="1700" dirty="0"/>
              <a:t>11 private Response modifyStudent(Student student){</a:t>
            </a:r>
          </a:p>
          <a:p>
            <a:r>
              <a:rPr lang="zh-CN" altLang="en-US" sz="1700" dirty="0"/>
              <a:t>12 	fakeLongTimeOperation(); //模拟一个很耗时的操作</a:t>
            </a:r>
          </a:p>
          <a:p>
            <a:r>
              <a:rPr lang="zh-CN" altLang="en-US" sz="1700" dirty="0"/>
              <a:t>13 	Student stu = StuRepository.updateStudent(student);</a:t>
            </a:r>
          </a:p>
          <a:p>
            <a:r>
              <a:rPr lang="zh-CN" altLang="en-US" sz="1700" dirty="0"/>
              <a:t>14 	if (stu!=null){</a:t>
            </a:r>
          </a:p>
          <a:p>
            <a:r>
              <a:rPr lang="zh-CN" altLang="en-US" sz="1700" dirty="0"/>
              <a:t>15 		return Response</a:t>
            </a:r>
          </a:p>
          <a:p>
            <a:r>
              <a:rPr lang="zh-CN" altLang="en-US" sz="1700" dirty="0"/>
              <a:t>16 				.status(Response.Status.OK)</a:t>
            </a:r>
          </a:p>
          <a:p>
            <a:r>
              <a:rPr lang="zh-CN" altLang="en-US" sz="1700" dirty="0"/>
              <a:t>17 				.type(randomMediaType())</a:t>
            </a:r>
          </a:p>
          <a:p>
            <a:r>
              <a:rPr lang="zh-CN" altLang="en-US" sz="1700" dirty="0"/>
              <a:t>18 				.entity(stu)</a:t>
            </a:r>
          </a:p>
          <a:p>
            <a:r>
              <a:rPr lang="zh-CN" altLang="en-US" sz="1700" dirty="0"/>
              <a:t>19 				.build();</a:t>
            </a:r>
          </a:p>
          <a:p>
            <a:r>
              <a:rPr lang="zh-CN" altLang="en-US" sz="1700" dirty="0"/>
              <a:t>20 	}else{</a:t>
            </a:r>
          </a:p>
          <a:p>
            <a:r>
              <a:rPr lang="zh-CN" altLang="en-US" sz="1700" dirty="0"/>
              <a:t>21 		return Response</a:t>
            </a:r>
          </a:p>
          <a:p>
            <a:r>
              <a:rPr lang="zh-CN" altLang="en-US" sz="1700" dirty="0"/>
              <a:t>22 				.status(Response.Status.NOT_MODIFIED)</a:t>
            </a:r>
          </a:p>
          <a:p>
            <a:r>
              <a:rPr lang="zh-CN" altLang="en-US" sz="1700" dirty="0"/>
              <a:t>23 				.build();</a:t>
            </a:r>
          </a:p>
          <a:p>
            <a:r>
              <a:rPr lang="zh-CN" altLang="en-US" sz="1700" dirty="0"/>
              <a:t>24 	}</a:t>
            </a:r>
          </a:p>
          <a:p>
            <a:r>
              <a:rPr lang="zh-CN" altLang="en-US" sz="1700" dirty="0"/>
              <a:t>25 }</a:t>
            </a:r>
          </a:p>
        </p:txBody>
      </p:sp>
    </p:spTree>
    <p:extLst>
      <p:ext uri="{BB962C8B-B14F-4D97-AF65-F5344CB8AC3E}">
        <p14:creationId xmlns:p14="http://schemas.microsoft.com/office/powerpoint/2010/main" val="18447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337" y="-52752"/>
            <a:ext cx="12309233" cy="7040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1  private Student updateStudent_Asyn(int id){</a:t>
            </a:r>
          </a:p>
          <a:p>
            <a:r>
              <a:rPr lang="zh-CN" altLang="en-US" sz="1050" dirty="0"/>
              <a:t>2  	Student st = newRandomStudent();</a:t>
            </a:r>
          </a:p>
          <a:p>
            <a:r>
              <a:rPr lang="zh-CN" altLang="en-US" sz="1050" dirty="0"/>
              <a:t>3  	st.setId(id);</a:t>
            </a:r>
          </a:p>
          <a:p>
            <a:r>
              <a:rPr lang="zh-CN" altLang="en-US" sz="1050" dirty="0"/>
              <a:t>4  	MediaType mediaType = randomMediaType();</a:t>
            </a:r>
          </a:p>
          <a:p>
            <a:r>
              <a:rPr lang="zh-CN" altLang="en-US" sz="1050" dirty="0"/>
              <a:t>5  	Entity&lt;Student&gt; studentEntity = Entity.entity(st, mediaType);</a:t>
            </a:r>
          </a:p>
          <a:p>
            <a:r>
              <a:rPr lang="zh-CN" altLang="en-US" sz="1050" dirty="0"/>
              <a:t>6  	mediaType = randomMediaType();</a:t>
            </a:r>
          </a:p>
          <a:p>
            <a:r>
              <a:rPr lang="zh-CN" altLang="en-US" sz="1050" dirty="0"/>
              <a:t>7  	final AsyncInvoker async  = target</a:t>
            </a:r>
          </a:p>
          <a:p>
            <a:r>
              <a:rPr lang="zh-CN" altLang="en-US" sz="1050" dirty="0"/>
              <a:t>8  			.path("stu")</a:t>
            </a:r>
          </a:p>
          <a:p>
            <a:r>
              <a:rPr lang="zh-CN" altLang="en-US" sz="1050" dirty="0"/>
              <a:t>9  			.request(mediaType)</a:t>
            </a:r>
          </a:p>
          <a:p>
            <a:r>
              <a:rPr lang="zh-CN" altLang="en-US" sz="1050" dirty="0"/>
              <a:t>10 			.async();</a:t>
            </a:r>
          </a:p>
          <a:p>
            <a:r>
              <a:rPr lang="zh-CN" altLang="en-US" sz="1050" dirty="0"/>
              <a:t>11 	//因为服务端功能函数的返回值为Response类型，</a:t>
            </a:r>
          </a:p>
          <a:p>
            <a:r>
              <a:rPr lang="zh-CN" altLang="en-US" sz="1050" dirty="0"/>
              <a:t>12 	//所以客户端使用泛型Future&lt;Response&gt;</a:t>
            </a:r>
          </a:p>
          <a:p>
            <a:r>
              <a:rPr lang="zh-CN" altLang="en-US" sz="1050" dirty="0"/>
              <a:t>13 	final Future&lt;Response&gt; responseFuture = async</a:t>
            </a:r>
          </a:p>
          <a:p>
            <a:r>
              <a:rPr lang="zh-CN" altLang="en-US" sz="1050" dirty="0"/>
              <a:t>14 			.put(</a:t>
            </a:r>
          </a:p>
          <a:p>
            <a:r>
              <a:rPr lang="zh-CN" altLang="en-US" sz="1050" dirty="0"/>
              <a:t>15 					studentEntity,</a:t>
            </a:r>
          </a:p>
          <a:p>
            <a:r>
              <a:rPr lang="zh-CN" altLang="en-US" sz="1050" dirty="0"/>
              <a:t>16 					new InvocationCallback&lt;Response&gt;() {</a:t>
            </a:r>
          </a:p>
          <a:p>
            <a:r>
              <a:rPr lang="zh-CN" altLang="en-US" sz="1050" dirty="0"/>
              <a:t>17 						@Override</a:t>
            </a:r>
          </a:p>
          <a:p>
            <a:r>
              <a:rPr lang="zh-CN" altLang="en-US" sz="1050" dirty="0"/>
              <a:t>18 						public void completed(Response response) {</a:t>
            </a:r>
          </a:p>
          <a:p>
            <a:r>
              <a:rPr lang="zh-CN" altLang="en-US" sz="1050" dirty="0"/>
              <a:t>19 							//根据响应的状态码作不同处理</a:t>
            </a:r>
          </a:p>
          <a:p>
            <a:r>
              <a:rPr lang="zh-CN" altLang="en-US" sz="1050" dirty="0"/>
              <a:t>20 							if (response.getStatus()=</a:t>
            </a:r>
            <a:r>
              <a:rPr lang="zh-CN" altLang="en-US" sz="1050" dirty="0" smtClean="0"/>
              <a:t>=R</a:t>
            </a:r>
            <a:r>
              <a:rPr lang="zh-CN" altLang="en-US" sz="1050" dirty="0"/>
              <a:t>esponse.Status.NOT_MODIFIED.getStatusCode()){</a:t>
            </a:r>
          </a:p>
          <a:p>
            <a:r>
              <a:rPr lang="zh-CN" altLang="en-US" sz="1050" dirty="0"/>
              <a:t>21 								System.out.println("修改失败，编号：" + id);</a:t>
            </a:r>
          </a:p>
          <a:p>
            <a:r>
              <a:rPr lang="zh-CN" altLang="en-US" sz="1050" dirty="0"/>
              <a:t>22 							}else{</a:t>
            </a:r>
          </a:p>
          <a:p>
            <a:r>
              <a:rPr lang="zh-CN" altLang="en-US" sz="1050" dirty="0"/>
              <a:t>23 								System.out.println("修改成功，编号：" + id);</a:t>
            </a:r>
          </a:p>
          <a:p>
            <a:r>
              <a:rPr lang="zh-CN" altLang="en-US" sz="1050" dirty="0"/>
              <a:t>24 							}</a:t>
            </a:r>
          </a:p>
          <a:p>
            <a:r>
              <a:rPr lang="zh-CN" altLang="en-US" sz="1050" dirty="0"/>
              <a:t>25 						}</a:t>
            </a:r>
          </a:p>
          <a:p>
            <a:r>
              <a:rPr lang="zh-CN" altLang="en-US" sz="1050" dirty="0"/>
              <a:t>26 						@Override</a:t>
            </a:r>
          </a:p>
          <a:p>
            <a:r>
              <a:rPr lang="zh-CN" altLang="en-US" sz="1050" dirty="0"/>
              <a:t>27 						public void failed(Throwable throwable) {</a:t>
            </a:r>
          </a:p>
          <a:p>
            <a:r>
              <a:rPr lang="zh-CN" altLang="en-US" sz="1050" dirty="0"/>
              <a:t>28 							throwable.printStackTrace();</a:t>
            </a:r>
          </a:p>
          <a:p>
            <a:r>
              <a:rPr lang="zh-CN" altLang="en-US" sz="1050" dirty="0"/>
              <a:t>29 						}</a:t>
            </a:r>
          </a:p>
          <a:p>
            <a:r>
              <a:rPr lang="zh-CN" altLang="en-US" sz="1050" dirty="0"/>
              <a:t>30 					}</a:t>
            </a:r>
          </a:p>
          <a:p>
            <a:r>
              <a:rPr lang="zh-CN" altLang="en-US" sz="1050" dirty="0"/>
              <a:t>31 			);</a:t>
            </a:r>
          </a:p>
          <a:p>
            <a:r>
              <a:rPr lang="zh-CN" altLang="en-US" sz="1050" dirty="0"/>
              <a:t>32 	Response response = null;</a:t>
            </a:r>
          </a:p>
          <a:p>
            <a:r>
              <a:rPr lang="zh-CN" altLang="en-US" sz="1050" dirty="0"/>
              <a:t>33 	Student stu = null;</a:t>
            </a:r>
          </a:p>
          <a:p>
            <a:r>
              <a:rPr lang="zh-CN" altLang="en-US" sz="1050" dirty="0"/>
              <a:t>34 	try{</a:t>
            </a:r>
          </a:p>
          <a:p>
            <a:r>
              <a:rPr lang="zh-CN" altLang="en-US" sz="1050" dirty="0"/>
              <a:t>35 		response = responseFuture.get();</a:t>
            </a:r>
          </a:p>
          <a:p>
            <a:r>
              <a:rPr lang="zh-CN" altLang="en-US" sz="1050" dirty="0"/>
              <a:t>36 	}catch (Exception e){</a:t>
            </a:r>
          </a:p>
          <a:p>
            <a:r>
              <a:rPr lang="zh-CN" altLang="en-US" sz="1050" dirty="0"/>
              <a:t>37 		e.printStackTrace();</a:t>
            </a:r>
          </a:p>
          <a:p>
            <a:r>
              <a:rPr lang="zh-CN" altLang="en-US" sz="1050" dirty="0"/>
              <a:t>38 	}</a:t>
            </a:r>
          </a:p>
          <a:p>
            <a:r>
              <a:rPr lang="zh-CN" altLang="en-US" sz="1050" dirty="0"/>
              <a:t>39 	if (response.getStatus()==Response.Status.OK.getStatusCode()){</a:t>
            </a:r>
          </a:p>
          <a:p>
            <a:r>
              <a:rPr lang="zh-CN" altLang="en-US" sz="1050" dirty="0"/>
              <a:t>40 		stu = response.readEntity(Student.class);</a:t>
            </a:r>
          </a:p>
          <a:p>
            <a:r>
              <a:rPr lang="zh-CN" altLang="en-US" sz="1050" dirty="0"/>
              <a:t>41 	}</a:t>
            </a:r>
          </a:p>
          <a:p>
            <a:r>
              <a:rPr lang="zh-CN" altLang="en-US" sz="1050" dirty="0"/>
              <a:t>42 	return stu;</a:t>
            </a:r>
          </a:p>
          <a:p>
            <a:r>
              <a:rPr lang="zh-CN" altLang="en-US" sz="1050" dirty="0"/>
              <a:t>43 }</a:t>
            </a:r>
          </a:p>
        </p:txBody>
      </p:sp>
    </p:spTree>
    <p:extLst>
      <p:ext uri="{BB962C8B-B14F-4D97-AF65-F5344CB8AC3E}">
        <p14:creationId xmlns:p14="http://schemas.microsoft.com/office/powerpoint/2010/main" val="1935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30182" y="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DELETE /stu/2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63770" y="722708"/>
            <a:ext cx="115706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@DELETE</a:t>
            </a:r>
          </a:p>
          <a:p>
            <a:r>
              <a:rPr lang="zh-CN" altLang="en-US" dirty="0"/>
              <a:t>2  @Path("{id}")</a:t>
            </a:r>
          </a:p>
          <a:p>
            <a:r>
              <a:rPr lang="zh-CN" altLang="en-US" dirty="0"/>
              <a:t>3  public void eraseStudent_Asyn</a:t>
            </a:r>
            <a:r>
              <a:rPr lang="zh-CN" altLang="en-US" dirty="0" smtClean="0"/>
              <a:t>(@</a:t>
            </a:r>
            <a:r>
              <a:rPr lang="zh-CN" altLang="en-US" dirty="0"/>
              <a:t>Suspended final AsyncResponse asyncResponse, </a:t>
            </a:r>
            <a:r>
              <a:rPr lang="zh-CN" altLang="en-US" dirty="0" smtClean="0"/>
              <a:t>@</a:t>
            </a:r>
            <a:r>
              <a:rPr lang="zh-CN" altLang="en-US" dirty="0"/>
              <a:t>PathParam("id") Integer id) {</a:t>
            </a:r>
          </a:p>
          <a:p>
            <a:r>
              <a:rPr lang="zh-CN" altLang="en-US" dirty="0"/>
              <a:t>4  	Server.pool.submit(</a:t>
            </a:r>
          </a:p>
          <a:p>
            <a:r>
              <a:rPr lang="zh-CN" altLang="en-US" dirty="0"/>
              <a:t>5  			()-&gt;{</a:t>
            </a:r>
          </a:p>
          <a:p>
            <a:r>
              <a:rPr lang="zh-CN" altLang="en-US" dirty="0"/>
              <a:t>6  				asyncResponse.resume(eraseStudent(id));</a:t>
            </a:r>
          </a:p>
          <a:p>
            <a:r>
              <a:rPr lang="zh-CN" altLang="en-US" dirty="0"/>
              <a:t>7  			}</a:t>
            </a:r>
          </a:p>
          <a:p>
            <a:r>
              <a:rPr lang="zh-CN" altLang="en-US" dirty="0"/>
              <a:t>8  	);</a:t>
            </a:r>
          </a:p>
          <a:p>
            <a:r>
              <a:rPr lang="zh-CN" altLang="en-US" dirty="0"/>
              <a:t>9  }</a:t>
            </a:r>
          </a:p>
          <a:p>
            <a:r>
              <a:rPr lang="zh-CN" altLang="en-US" dirty="0"/>
              <a:t>10 private Response eraseStudent(Integer id){</a:t>
            </a:r>
          </a:p>
          <a:p>
            <a:r>
              <a:rPr lang="zh-CN" altLang="en-US" dirty="0"/>
              <a:t>11 	if (StuRepository.deleteStudent(id)){</a:t>
            </a:r>
          </a:p>
          <a:p>
            <a:r>
              <a:rPr lang="zh-CN" altLang="en-US" dirty="0"/>
              <a:t>12 		return Response.ok(id.toString()).build();</a:t>
            </a:r>
          </a:p>
          <a:p>
            <a:r>
              <a:rPr lang="zh-CN" altLang="en-US" dirty="0"/>
              <a:t>13 	}</a:t>
            </a:r>
          </a:p>
          <a:p>
            <a:r>
              <a:rPr lang="zh-CN" altLang="en-US" dirty="0"/>
              <a:t>14 	return Response.status(Response.Status.NOT_FOUND)</a:t>
            </a:r>
          </a:p>
          <a:p>
            <a:r>
              <a:rPr lang="zh-CN" altLang="en-US" dirty="0"/>
              <a:t>15 			.entity(id.toString())</a:t>
            </a:r>
          </a:p>
          <a:p>
            <a:r>
              <a:rPr lang="zh-CN" altLang="en-US" dirty="0"/>
              <a:t>16 			.type(randomMediaType())</a:t>
            </a:r>
          </a:p>
          <a:p>
            <a:r>
              <a:rPr lang="zh-CN" altLang="en-US" dirty="0"/>
              <a:t>17 			.build();</a:t>
            </a:r>
          </a:p>
          <a:p>
            <a:r>
              <a:rPr lang="zh-CN" altLang="en-US" dirty="0"/>
              <a:t>18 }</a:t>
            </a:r>
          </a:p>
        </p:txBody>
      </p:sp>
    </p:spTree>
    <p:extLst>
      <p:ext uri="{BB962C8B-B14F-4D97-AF65-F5344CB8AC3E}">
        <p14:creationId xmlns:p14="http://schemas.microsoft.com/office/powerpoint/2010/main" val="15861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70338" y="416660"/>
            <a:ext cx="125466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1  private boolean deleteStudent_Asyn(int id){</a:t>
            </a:r>
          </a:p>
          <a:p>
            <a:r>
              <a:rPr lang="zh-CN" altLang="en-US" sz="1200" dirty="0"/>
              <a:t>2  	MediaType mediaType = randomMediaType();</a:t>
            </a:r>
          </a:p>
          <a:p>
            <a:r>
              <a:rPr lang="zh-CN" altLang="en-US" sz="1200" dirty="0"/>
              <a:t>3  	final AsyncInvoker async = target</a:t>
            </a:r>
          </a:p>
          <a:p>
            <a:r>
              <a:rPr lang="zh-CN" altLang="en-US" sz="1200" dirty="0"/>
              <a:t>4  			.path("stu")</a:t>
            </a:r>
          </a:p>
          <a:p>
            <a:r>
              <a:rPr lang="zh-CN" altLang="en-US" sz="1200" dirty="0"/>
              <a:t>5  			.path(String.valueOf(id))</a:t>
            </a:r>
          </a:p>
          <a:p>
            <a:r>
              <a:rPr lang="zh-CN" altLang="en-US" sz="1200" dirty="0"/>
              <a:t>6  			.request(mediaType)</a:t>
            </a:r>
          </a:p>
          <a:p>
            <a:r>
              <a:rPr lang="zh-CN" altLang="en-US" sz="1200" dirty="0"/>
              <a:t>7  			.async();</a:t>
            </a:r>
          </a:p>
          <a:p>
            <a:r>
              <a:rPr lang="zh-CN" altLang="en-US" sz="1200" dirty="0"/>
              <a:t>8  	final Future&lt;Response&gt; responseFuture = async</a:t>
            </a:r>
          </a:p>
          <a:p>
            <a:r>
              <a:rPr lang="zh-CN" altLang="en-US" sz="1200" dirty="0"/>
              <a:t>9  			.delete(</a:t>
            </a:r>
          </a:p>
          <a:p>
            <a:r>
              <a:rPr lang="zh-CN" altLang="en-US" sz="1200" dirty="0"/>
              <a:t>10 					new InvocationCallback&lt;Response&gt;() {</a:t>
            </a:r>
          </a:p>
          <a:p>
            <a:r>
              <a:rPr lang="zh-CN" altLang="en-US" sz="1200" dirty="0"/>
              <a:t>11 						@Override</a:t>
            </a:r>
          </a:p>
          <a:p>
            <a:r>
              <a:rPr lang="zh-CN" altLang="en-US" sz="1200" dirty="0"/>
              <a:t>12 						public void completed(Response response) {</a:t>
            </a:r>
          </a:p>
          <a:p>
            <a:r>
              <a:rPr lang="zh-CN" altLang="en-US" sz="1200" dirty="0"/>
              <a:t>13 							//根据响应的状态码作不同处理</a:t>
            </a:r>
          </a:p>
          <a:p>
            <a:r>
              <a:rPr lang="zh-CN" altLang="en-US" sz="1200" dirty="0"/>
              <a:t>14 							if (response.getStatus()==200){</a:t>
            </a:r>
          </a:p>
          <a:p>
            <a:r>
              <a:rPr lang="zh-CN" altLang="en-US" sz="1200" dirty="0"/>
              <a:t>15 								System.out.println</a:t>
            </a:r>
            <a:r>
              <a:rPr lang="zh-CN" altLang="en-US" sz="1200" dirty="0" smtClean="0"/>
              <a:t>(“删</a:t>
            </a:r>
            <a:r>
              <a:rPr lang="zh-CN" altLang="en-US" sz="1200" dirty="0"/>
              <a:t>除成功，编号</a:t>
            </a:r>
            <a:r>
              <a:rPr lang="zh-CN" altLang="en-US" sz="1200" dirty="0" smtClean="0"/>
              <a:t>：” + r</a:t>
            </a:r>
            <a:r>
              <a:rPr lang="zh-CN" altLang="en-US" sz="1200" dirty="0"/>
              <a:t>esponse.readEntity(String.class));</a:t>
            </a:r>
          </a:p>
          <a:p>
            <a:r>
              <a:rPr lang="zh-CN" altLang="en-US" sz="1200" dirty="0"/>
              <a:t>16 							}else{</a:t>
            </a:r>
          </a:p>
          <a:p>
            <a:r>
              <a:rPr lang="zh-CN" altLang="en-US" sz="1200" dirty="0"/>
              <a:t>17 								System.out.println</a:t>
            </a:r>
            <a:r>
              <a:rPr lang="zh-CN" altLang="en-US" sz="1200" dirty="0" smtClean="0"/>
              <a:t>(“删</a:t>
            </a:r>
            <a:r>
              <a:rPr lang="zh-CN" altLang="en-US" sz="1200" dirty="0"/>
              <a:t>除失败，编号</a:t>
            </a:r>
            <a:r>
              <a:rPr lang="zh-CN" altLang="en-US" sz="1200" dirty="0" smtClean="0"/>
              <a:t>：” + r</a:t>
            </a:r>
            <a:r>
              <a:rPr lang="zh-CN" altLang="en-US" sz="1200" dirty="0"/>
              <a:t>esponse.readEntity(String.class));</a:t>
            </a:r>
          </a:p>
          <a:p>
            <a:r>
              <a:rPr lang="zh-CN" altLang="en-US" sz="1200" dirty="0"/>
              <a:t>18 							}</a:t>
            </a:r>
          </a:p>
          <a:p>
            <a:r>
              <a:rPr lang="zh-CN" altLang="en-US" sz="1200" dirty="0"/>
              <a:t>19 						}</a:t>
            </a:r>
          </a:p>
          <a:p>
            <a:r>
              <a:rPr lang="zh-CN" altLang="en-US" sz="1200" dirty="0"/>
              <a:t>20 						@Override</a:t>
            </a:r>
          </a:p>
          <a:p>
            <a:r>
              <a:rPr lang="zh-CN" altLang="en-US" sz="1200" dirty="0"/>
              <a:t>21 						public void failed(Throwable throwable) {</a:t>
            </a:r>
          </a:p>
          <a:p>
            <a:r>
              <a:rPr lang="zh-CN" altLang="en-US" sz="1200" dirty="0"/>
              <a:t>22 							throwable.printStackTrace();</a:t>
            </a:r>
          </a:p>
          <a:p>
            <a:r>
              <a:rPr lang="zh-CN" altLang="en-US" sz="1200" dirty="0"/>
              <a:t>23 						}</a:t>
            </a:r>
          </a:p>
          <a:p>
            <a:r>
              <a:rPr lang="zh-CN" altLang="en-US" sz="1200" dirty="0"/>
              <a:t>24 					}</a:t>
            </a:r>
          </a:p>
          <a:p>
            <a:r>
              <a:rPr lang="zh-CN" altLang="en-US" sz="1200" dirty="0"/>
              <a:t>25 			);</a:t>
            </a:r>
          </a:p>
          <a:p>
            <a:r>
              <a:rPr lang="zh-CN" altLang="en-US" sz="1200" dirty="0"/>
              <a:t>26 	Response response = null;</a:t>
            </a:r>
          </a:p>
          <a:p>
            <a:r>
              <a:rPr lang="zh-CN" altLang="en-US" sz="1200" dirty="0"/>
              <a:t>27 	try{</a:t>
            </a:r>
          </a:p>
          <a:p>
            <a:r>
              <a:rPr lang="zh-CN" altLang="en-US" sz="1200" dirty="0"/>
              <a:t>28 		response = responseFuture.get();</a:t>
            </a:r>
          </a:p>
          <a:p>
            <a:r>
              <a:rPr lang="zh-CN" altLang="en-US" sz="1200" dirty="0"/>
              <a:t>29 	}catch (Exception e){</a:t>
            </a:r>
          </a:p>
          <a:p>
            <a:r>
              <a:rPr lang="zh-CN" altLang="en-US" sz="1200" dirty="0"/>
              <a:t>30 		e.printStackTrace();</a:t>
            </a:r>
          </a:p>
          <a:p>
            <a:r>
              <a:rPr lang="zh-CN" altLang="en-US" sz="1200" dirty="0"/>
              <a:t>31 	}</a:t>
            </a:r>
          </a:p>
          <a:p>
            <a:r>
              <a:rPr lang="zh-CN" altLang="en-US" sz="1200" dirty="0"/>
              <a:t>32 	return (response.getStatus()==200);</a:t>
            </a:r>
          </a:p>
          <a:p>
            <a:r>
              <a:rPr lang="zh-CN" altLang="en-US" sz="1200" dirty="0"/>
              <a:t>33 }</a:t>
            </a:r>
          </a:p>
        </p:txBody>
      </p:sp>
    </p:spTree>
    <p:extLst>
      <p:ext uri="{BB962C8B-B14F-4D97-AF65-F5344CB8AC3E}">
        <p14:creationId xmlns:p14="http://schemas.microsoft.com/office/powerpoint/2010/main" val="19421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62480" y="0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GET /file/abc.pdf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39615" y="438930"/>
            <a:ext cx="1140362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@GET</a:t>
            </a:r>
          </a:p>
          <a:p>
            <a:r>
              <a:rPr lang="zh-CN" altLang="en-US" sz="1600" dirty="0"/>
              <a:t>2  @Path("/{name}")</a:t>
            </a:r>
          </a:p>
          <a:p>
            <a:r>
              <a:rPr lang="zh-CN" altLang="en-US" sz="1600" dirty="0"/>
              <a:t>3  public void download_Asyn</a:t>
            </a:r>
            <a:r>
              <a:rPr lang="zh-CN" altLang="en-US" sz="1600" dirty="0" smtClean="0"/>
              <a:t>(@</a:t>
            </a:r>
            <a:r>
              <a:rPr lang="zh-CN" altLang="en-US" sz="1600" dirty="0"/>
              <a:t>Suspended final AsyncResponse asyncResponse, </a:t>
            </a:r>
            <a:r>
              <a:rPr lang="zh-CN" altLang="en-US" sz="1600" dirty="0" smtClean="0"/>
              <a:t>@</a:t>
            </a:r>
            <a:r>
              <a:rPr lang="zh-CN" altLang="en-US" sz="1600" dirty="0"/>
              <a:t>PathParam("name") String fileName){</a:t>
            </a:r>
          </a:p>
          <a:p>
            <a:r>
              <a:rPr lang="zh-CN" altLang="en-US" sz="1600" dirty="0"/>
              <a:t>4  	Server.pool.submit(</a:t>
            </a:r>
          </a:p>
          <a:p>
            <a:r>
              <a:rPr lang="zh-CN" altLang="en-US" sz="1600" dirty="0"/>
              <a:t>5  			()-&gt;{</a:t>
            </a:r>
          </a:p>
          <a:p>
            <a:r>
              <a:rPr lang="zh-CN" altLang="en-US" sz="1600" dirty="0"/>
              <a:t>6  				try {</a:t>
            </a:r>
          </a:p>
          <a:p>
            <a:r>
              <a:rPr lang="zh-CN" altLang="en-US" sz="1600" dirty="0"/>
              <a:t>7  					asyncResponse.resume(download(fileName));</a:t>
            </a:r>
          </a:p>
          <a:p>
            <a:r>
              <a:rPr lang="zh-CN" altLang="en-US" sz="1600" dirty="0"/>
              <a:t>8  				}catch (Exception e){</a:t>
            </a:r>
          </a:p>
          <a:p>
            <a:r>
              <a:rPr lang="zh-CN" altLang="en-US" sz="1600" dirty="0"/>
              <a:t>9  					e.printStackTrace();</a:t>
            </a:r>
          </a:p>
          <a:p>
            <a:r>
              <a:rPr lang="zh-CN" altLang="en-US" sz="1600" dirty="0"/>
              <a:t>10 				}</a:t>
            </a:r>
          </a:p>
          <a:p>
            <a:r>
              <a:rPr lang="zh-CN" altLang="en-US" sz="1600" dirty="0"/>
              <a:t>11 			}</a:t>
            </a:r>
          </a:p>
          <a:p>
            <a:r>
              <a:rPr lang="zh-CN" altLang="en-US" sz="1600" dirty="0"/>
              <a:t>12 	);</a:t>
            </a:r>
          </a:p>
          <a:p>
            <a:r>
              <a:rPr lang="zh-CN" altLang="en-US" sz="1600" dirty="0"/>
              <a:t>13 }</a:t>
            </a:r>
          </a:p>
          <a:p>
            <a:r>
              <a:rPr lang="zh-CN" altLang="en-US" sz="1600" dirty="0"/>
              <a:t>14 private Response download(String fileName) throws IOException {</a:t>
            </a:r>
          </a:p>
          <a:p>
            <a:r>
              <a:rPr lang="zh-CN" altLang="en-US" sz="1600" dirty="0"/>
              <a:t>15 	File f = new File(this.folderOnServer + fileName);</a:t>
            </a:r>
          </a:p>
          <a:p>
            <a:r>
              <a:rPr lang="zh-CN" altLang="en-US" sz="1600" dirty="0"/>
              <a:t>16 	if (!f.exists()) {</a:t>
            </a:r>
          </a:p>
          <a:p>
            <a:r>
              <a:rPr lang="zh-CN" altLang="en-US" sz="1600" dirty="0"/>
              <a:t>17 		return Response.status(Response.Status.NOT_FOUND).build();</a:t>
            </a:r>
          </a:p>
          <a:p>
            <a:r>
              <a:rPr lang="zh-CN" altLang="en-US" sz="1600" dirty="0"/>
              <a:t>18 	} else {</a:t>
            </a:r>
          </a:p>
          <a:p>
            <a:r>
              <a:rPr lang="zh-CN" altLang="en-US" sz="1600" dirty="0"/>
              <a:t>19 		return Response</a:t>
            </a:r>
          </a:p>
          <a:p>
            <a:r>
              <a:rPr lang="zh-CN" altLang="en-US" sz="1600" dirty="0"/>
              <a:t>20 				.ok(f)</a:t>
            </a:r>
          </a:p>
          <a:p>
            <a:r>
              <a:rPr lang="zh-CN" altLang="en-US" sz="1600" dirty="0"/>
              <a:t>21 				.header("Content-disposition", "attachment;filename=" + fileName)</a:t>
            </a:r>
          </a:p>
          <a:p>
            <a:r>
              <a:rPr lang="zh-CN" altLang="en-US" sz="1600" dirty="0"/>
              <a:t>22 				.header("Cache-Control", "no-cache")</a:t>
            </a:r>
          </a:p>
          <a:p>
            <a:r>
              <a:rPr lang="zh-CN" altLang="en-US" sz="1600" dirty="0"/>
              <a:t>23 				.build();</a:t>
            </a:r>
          </a:p>
          <a:p>
            <a:r>
              <a:rPr lang="zh-CN" altLang="en-US" sz="1600" dirty="0"/>
              <a:t>24 	}</a:t>
            </a:r>
          </a:p>
          <a:p>
            <a:r>
              <a:rPr lang="zh-CN" altLang="en-US" sz="1600" dirty="0"/>
              <a:t>25 }</a:t>
            </a:r>
          </a:p>
        </p:txBody>
      </p:sp>
    </p:spTree>
    <p:extLst>
      <p:ext uri="{BB962C8B-B14F-4D97-AF65-F5344CB8AC3E}">
        <p14:creationId xmlns:p14="http://schemas.microsoft.com/office/powerpoint/2010/main" val="6390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1  private void download_Asyn(String remoteFileName){</a:t>
            </a:r>
          </a:p>
          <a:p>
            <a:r>
              <a:rPr lang="zh-CN" altLang="en-US" sz="1200" dirty="0"/>
              <a:t>2  	final AsyncInvoker async = target</a:t>
            </a:r>
          </a:p>
          <a:p>
            <a:r>
              <a:rPr lang="zh-CN" altLang="en-US" sz="1200" dirty="0"/>
              <a:t>3  			.path("file")</a:t>
            </a:r>
          </a:p>
          <a:p>
            <a:r>
              <a:rPr lang="zh-CN" altLang="en-US" sz="1200" dirty="0"/>
              <a:t>4  			.path(remoteFileName)</a:t>
            </a:r>
          </a:p>
          <a:p>
            <a:r>
              <a:rPr lang="zh-CN" altLang="en-US" sz="1200" dirty="0"/>
              <a:t>5  			.request(MediaType.APPLICATION_OCTET_STREAM_TYPE)</a:t>
            </a:r>
          </a:p>
          <a:p>
            <a:r>
              <a:rPr lang="zh-CN" altLang="en-US" sz="1200" dirty="0"/>
              <a:t>6  			.async();</a:t>
            </a:r>
          </a:p>
          <a:p>
            <a:r>
              <a:rPr lang="zh-CN" altLang="en-US" sz="1200" dirty="0"/>
              <a:t>7  	final Future&lt;Response&gt; responseFuture = async</a:t>
            </a:r>
          </a:p>
          <a:p>
            <a:r>
              <a:rPr lang="zh-CN" altLang="en-US" sz="1200" dirty="0"/>
              <a:t>8  			.get(</a:t>
            </a:r>
          </a:p>
          <a:p>
            <a:r>
              <a:rPr lang="zh-CN" altLang="en-US" sz="1200" dirty="0"/>
              <a:t>9  					new InvocationCallback&lt;Response&gt;() {</a:t>
            </a:r>
          </a:p>
          <a:p>
            <a:r>
              <a:rPr lang="zh-CN" altLang="en-US" sz="1200" dirty="0"/>
              <a:t>10 						@Override</a:t>
            </a:r>
          </a:p>
          <a:p>
            <a:r>
              <a:rPr lang="zh-CN" altLang="en-US" sz="1200" dirty="0"/>
              <a:t>11 						public void completed(Response response) {</a:t>
            </a:r>
          </a:p>
          <a:p>
            <a:r>
              <a:rPr lang="zh-CN" altLang="en-US" sz="1200" dirty="0"/>
              <a:t>12 							if (response.getStatus()=</a:t>
            </a:r>
            <a:r>
              <a:rPr lang="zh-CN" altLang="en-US" sz="1200" dirty="0" smtClean="0"/>
              <a:t>=R</a:t>
            </a:r>
            <a:r>
              <a:rPr lang="zh-CN" altLang="en-US" sz="1200" dirty="0"/>
              <a:t>esponse.Status.NOT_FOUND.getStatusCode()){</a:t>
            </a:r>
          </a:p>
          <a:p>
            <a:r>
              <a:rPr lang="zh-CN" altLang="en-US" sz="1200" dirty="0"/>
              <a:t>13 								System.out.println("远端文件不存在：" </a:t>
            </a:r>
            <a:r>
              <a:rPr lang="zh-CN" altLang="en-US" sz="1200" dirty="0" smtClean="0"/>
              <a:t>+ </a:t>
            </a:r>
            <a:r>
              <a:rPr lang="zh-CN" altLang="en-US" sz="1200" dirty="0"/>
              <a:t>remoteFileName);</a:t>
            </a:r>
          </a:p>
          <a:p>
            <a:r>
              <a:rPr lang="zh-CN" altLang="en-US" sz="1200" dirty="0"/>
              <a:t>14 							}</a:t>
            </a:r>
          </a:p>
          <a:p>
            <a:r>
              <a:rPr lang="zh-CN" altLang="en-US" sz="1200" dirty="0"/>
              <a:t>15 							if (response.getStatus()=</a:t>
            </a:r>
            <a:r>
              <a:rPr lang="zh-CN" altLang="en-US" sz="1200" dirty="0" smtClean="0"/>
              <a:t>=R</a:t>
            </a:r>
            <a:r>
              <a:rPr lang="zh-CN" altLang="en-US" sz="1200" dirty="0"/>
              <a:t>esponse.Status.OK.getStatusCode()){</a:t>
            </a:r>
          </a:p>
          <a:p>
            <a:r>
              <a:rPr lang="zh-CN" altLang="en-US" sz="1200" dirty="0"/>
              <a:t>16 								String localFilePath = folderOnClient + </a:t>
            </a:r>
            <a:r>
              <a:rPr lang="zh-CN" altLang="en-US" sz="1200" dirty="0" smtClean="0"/>
              <a:t>U</a:t>
            </a:r>
            <a:r>
              <a:rPr lang="zh-CN" altLang="en-US" sz="1200" dirty="0"/>
              <a:t>UID.randomUUID().toString() + </a:t>
            </a:r>
          </a:p>
          <a:p>
            <a:r>
              <a:rPr lang="zh-CN" altLang="en-US" sz="12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"</a:t>
            </a:r>
            <a:r>
              <a:rPr lang="zh-CN" altLang="en-US" sz="1200" dirty="0"/>
              <a:t>-" + remoteFileName;</a:t>
            </a:r>
          </a:p>
          <a:p>
            <a:r>
              <a:rPr lang="zh-CN" altLang="en-US" sz="1200" dirty="0"/>
              <a:t>17 								File localFile = new File(localFilePath);</a:t>
            </a:r>
          </a:p>
          <a:p>
            <a:r>
              <a:rPr lang="zh-CN" altLang="en-US" sz="1200" dirty="0"/>
              <a:t>18 								byte[ ] bytes = response.readEntity(byte[ ].class);</a:t>
            </a:r>
          </a:p>
          <a:p>
            <a:r>
              <a:rPr lang="zh-CN" altLang="en-US" sz="1200" dirty="0"/>
              <a:t>19 								try {</a:t>
            </a:r>
          </a:p>
          <a:p>
            <a:r>
              <a:rPr lang="zh-CN" altLang="en-US" sz="1200" dirty="0"/>
              <a:t>20 									OutputStream fos = </a:t>
            </a:r>
            <a:r>
              <a:rPr lang="zh-CN" altLang="en-US" sz="1200" dirty="0" smtClean="0"/>
              <a:t>n</a:t>
            </a:r>
            <a:r>
              <a:rPr lang="zh-CN" altLang="en-US" sz="1200" dirty="0"/>
              <a:t>ew FileOutputStream(localFile);</a:t>
            </a:r>
          </a:p>
          <a:p>
            <a:r>
              <a:rPr lang="zh-CN" altLang="en-US" sz="1200" dirty="0"/>
              <a:t>21 									fos.write(bytes);</a:t>
            </a:r>
          </a:p>
          <a:p>
            <a:r>
              <a:rPr lang="zh-CN" altLang="en-US" sz="1200" dirty="0"/>
              <a:t>22 									fos.flush();</a:t>
            </a:r>
          </a:p>
          <a:p>
            <a:r>
              <a:rPr lang="zh-CN" altLang="en-US" sz="1200" dirty="0"/>
              <a:t>23 									fos.close();</a:t>
            </a:r>
          </a:p>
          <a:p>
            <a:r>
              <a:rPr lang="zh-CN" altLang="en-US" sz="1200" dirty="0"/>
              <a:t>24 								} catch (Exception e) {</a:t>
            </a:r>
          </a:p>
          <a:p>
            <a:r>
              <a:rPr lang="zh-CN" altLang="en-US" sz="1200" dirty="0"/>
              <a:t>25 									e.printStackTrace();</a:t>
            </a:r>
          </a:p>
          <a:p>
            <a:r>
              <a:rPr lang="zh-CN" altLang="en-US" sz="1200" dirty="0"/>
              <a:t>26 								}</a:t>
            </a:r>
          </a:p>
          <a:p>
            <a:r>
              <a:rPr lang="zh-CN" altLang="en-US" sz="1200" dirty="0"/>
              <a:t>27 								System.out.println("保存文件成功：" + localFilePath);</a:t>
            </a:r>
          </a:p>
          <a:p>
            <a:r>
              <a:rPr lang="zh-CN" altLang="en-US" sz="1200" dirty="0"/>
              <a:t>28 							}</a:t>
            </a:r>
          </a:p>
          <a:p>
            <a:r>
              <a:rPr lang="zh-CN" altLang="en-US" sz="1200" dirty="0"/>
              <a:t>29 						}</a:t>
            </a:r>
          </a:p>
          <a:p>
            <a:r>
              <a:rPr lang="zh-CN" altLang="en-US" sz="1200" dirty="0"/>
              <a:t>30 						@Override</a:t>
            </a:r>
          </a:p>
          <a:p>
            <a:r>
              <a:rPr lang="zh-CN" altLang="en-US" sz="1200" dirty="0"/>
              <a:t>31 						public void failed(Throwable throwable) {</a:t>
            </a:r>
          </a:p>
          <a:p>
            <a:r>
              <a:rPr lang="zh-CN" altLang="en-US" sz="1200" dirty="0"/>
              <a:t>32 							throwable.printStackTrace();</a:t>
            </a:r>
          </a:p>
          <a:p>
            <a:r>
              <a:rPr lang="zh-CN" altLang="en-US" sz="1200" dirty="0"/>
              <a:t>33 						}</a:t>
            </a:r>
          </a:p>
          <a:p>
            <a:r>
              <a:rPr lang="zh-CN" altLang="en-US" sz="1200" dirty="0"/>
              <a:t>34 					}</a:t>
            </a:r>
          </a:p>
          <a:p>
            <a:r>
              <a:rPr lang="zh-CN" altLang="en-US" sz="1200" dirty="0"/>
              <a:t>35 			);</a:t>
            </a:r>
          </a:p>
          <a:p>
            <a:r>
              <a:rPr lang="zh-CN" altLang="en-US" sz="1200" dirty="0"/>
              <a:t>36 }</a:t>
            </a:r>
          </a:p>
        </p:txBody>
      </p:sp>
    </p:spTree>
    <p:extLst>
      <p:ext uri="{BB962C8B-B14F-4D97-AF65-F5344CB8AC3E}">
        <p14:creationId xmlns:p14="http://schemas.microsoft.com/office/powerpoint/2010/main" val="40523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36457" y="0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逐项添加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POST /file/xyz.mp4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30821" y="80319"/>
            <a:ext cx="11087101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1  @POST</a:t>
            </a:r>
          </a:p>
          <a:p>
            <a:r>
              <a:rPr lang="zh-CN" altLang="en-US" sz="1500" dirty="0"/>
              <a:t>2  @Consumes(MediaType.MULTIPART_FORM_DATA)</a:t>
            </a:r>
          </a:p>
          <a:p>
            <a:r>
              <a:rPr lang="zh-CN" altLang="en-US" sz="1500" dirty="0"/>
              <a:t>3  public void upload_Asyn</a:t>
            </a:r>
            <a:r>
              <a:rPr lang="zh-CN" altLang="en-US" sz="1500" dirty="0" smtClean="0"/>
              <a:t>(@</a:t>
            </a:r>
            <a:r>
              <a:rPr lang="zh-CN" altLang="en-US" sz="1500" dirty="0"/>
              <a:t>Suspended final AsyncResponse asyncResponse, </a:t>
            </a:r>
            <a:r>
              <a:rPr lang="zh-CN" altLang="en-US" sz="1500" dirty="0" smtClean="0"/>
              <a:t>@</a:t>
            </a:r>
            <a:r>
              <a:rPr lang="zh-CN" altLang="en-US" sz="1500" dirty="0"/>
              <a:t>FormDataParam("file") FormDataBodyPart bp) {</a:t>
            </a:r>
          </a:p>
          <a:p>
            <a:r>
              <a:rPr lang="zh-CN" altLang="en-US" sz="1500" dirty="0"/>
              <a:t>4  	Server.pool.submit(</a:t>
            </a:r>
          </a:p>
          <a:p>
            <a:r>
              <a:rPr lang="zh-CN" altLang="en-US" sz="1500" dirty="0"/>
              <a:t>5  			()-&gt;{</a:t>
            </a:r>
          </a:p>
          <a:p>
            <a:r>
              <a:rPr lang="zh-CN" altLang="en-US" sz="1500" dirty="0"/>
              <a:t>6  				asyncResponse.resume(upload(bp));</a:t>
            </a:r>
          </a:p>
          <a:p>
            <a:r>
              <a:rPr lang="zh-CN" altLang="en-US" sz="1500" dirty="0"/>
              <a:t>7  			}</a:t>
            </a:r>
          </a:p>
          <a:p>
            <a:r>
              <a:rPr lang="zh-CN" altLang="en-US" sz="1500" dirty="0"/>
              <a:t>8  	);</a:t>
            </a:r>
          </a:p>
          <a:p>
            <a:r>
              <a:rPr lang="zh-CN" altLang="en-US" sz="1500" dirty="0"/>
              <a:t>9  }</a:t>
            </a:r>
          </a:p>
          <a:p>
            <a:r>
              <a:rPr lang="zh-CN" altLang="en-US" sz="1500" dirty="0"/>
              <a:t>10 private Response upload(FormDataBodyPart bp) {</a:t>
            </a:r>
          </a:p>
          <a:p>
            <a:r>
              <a:rPr lang="zh-CN" altLang="en-US" sz="1500" dirty="0"/>
              <a:t>11 	FormDataContentDisposition disposition = bp.getFormDataContentDisposition();</a:t>
            </a:r>
          </a:p>
          <a:p>
            <a:r>
              <a:rPr lang="zh-CN" altLang="en-US" sz="1500" dirty="0"/>
              <a:t>12 	String fileName = disposition.getFileName();</a:t>
            </a:r>
          </a:p>
          <a:p>
            <a:r>
              <a:rPr lang="zh-CN" altLang="en-US" sz="1500" dirty="0"/>
              <a:t>13 	File file = new File(this.folderOnServer + </a:t>
            </a:r>
            <a:r>
              <a:rPr lang="zh-CN" altLang="en-US" sz="1500" dirty="0" smtClean="0"/>
              <a:t>U</a:t>
            </a:r>
            <a:r>
              <a:rPr lang="zh-CN" altLang="en-US" sz="1500" dirty="0"/>
              <a:t>UID.randomUUID().toString() + "-" + fileName);</a:t>
            </a:r>
          </a:p>
          <a:p>
            <a:r>
              <a:rPr lang="zh-CN" altLang="en-US" sz="1500" dirty="0"/>
              <a:t>14 	try {</a:t>
            </a:r>
          </a:p>
          <a:p>
            <a:r>
              <a:rPr lang="zh-CN" altLang="en-US" sz="1500" dirty="0"/>
              <a:t>15 		InputStream is = bp.getValueAs(InputStream.class);</a:t>
            </a:r>
          </a:p>
          <a:p>
            <a:r>
              <a:rPr lang="zh-CN" altLang="en-US" sz="1500" dirty="0"/>
              <a:t>16 		OutputStream fos = new FileOutputStream(file);</a:t>
            </a:r>
          </a:p>
          <a:p>
            <a:r>
              <a:rPr lang="zh-CN" altLang="en-US" sz="1500" dirty="0"/>
              <a:t>17 		byte[ ] buffer = new byte[1024*1024];</a:t>
            </a:r>
          </a:p>
          <a:p>
            <a:r>
              <a:rPr lang="zh-CN" altLang="en-US" sz="1500" dirty="0"/>
              <a:t>18 		int len = 0;</a:t>
            </a:r>
          </a:p>
          <a:p>
            <a:r>
              <a:rPr lang="zh-CN" altLang="en-US" sz="1500" dirty="0"/>
              <a:t>19 		while( (len=is.read(buffer)) != -1 ){</a:t>
            </a:r>
          </a:p>
          <a:p>
            <a:r>
              <a:rPr lang="zh-CN" altLang="en-US" sz="1500" dirty="0"/>
              <a:t>20 			fos.write(buffer, 0, len);</a:t>
            </a:r>
          </a:p>
          <a:p>
            <a:r>
              <a:rPr lang="zh-CN" altLang="en-US" sz="1500" dirty="0"/>
              <a:t>21 			fos.flush();</a:t>
            </a:r>
          </a:p>
          <a:p>
            <a:r>
              <a:rPr lang="zh-CN" altLang="en-US" sz="1500" dirty="0"/>
              <a:t>22 		}</a:t>
            </a:r>
          </a:p>
          <a:p>
            <a:r>
              <a:rPr lang="zh-CN" altLang="en-US" sz="1500" dirty="0"/>
              <a:t>23 		fos.close();</a:t>
            </a:r>
          </a:p>
          <a:p>
            <a:r>
              <a:rPr lang="zh-CN" altLang="en-US" sz="1500" dirty="0"/>
              <a:t>24 	} catch (IOException e) {</a:t>
            </a:r>
          </a:p>
          <a:p>
            <a:r>
              <a:rPr lang="zh-CN" altLang="en-US" sz="1500" dirty="0"/>
              <a:t>25 		e.printStackTrace();</a:t>
            </a:r>
          </a:p>
          <a:p>
            <a:r>
              <a:rPr lang="zh-CN" altLang="en-US" sz="1500" dirty="0"/>
              <a:t>26 		return Response.notModified().build();</a:t>
            </a:r>
          </a:p>
          <a:p>
            <a:r>
              <a:rPr lang="zh-CN" altLang="en-US" sz="1500" dirty="0"/>
              <a:t>27 	}</a:t>
            </a:r>
          </a:p>
          <a:p>
            <a:r>
              <a:rPr lang="zh-CN" altLang="en-US" sz="1500" dirty="0"/>
              <a:t>28  return Response.ok().build();</a:t>
            </a:r>
          </a:p>
          <a:p>
            <a:r>
              <a:rPr lang="zh-CN" altLang="en-US" sz="1500" dirty="0"/>
              <a:t>29 }</a:t>
            </a:r>
          </a:p>
        </p:txBody>
      </p:sp>
    </p:spTree>
    <p:extLst>
      <p:ext uri="{BB962C8B-B14F-4D97-AF65-F5344CB8AC3E}">
        <p14:creationId xmlns:p14="http://schemas.microsoft.com/office/powerpoint/2010/main" val="21486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Jersey</a:t>
            </a:r>
            <a:r>
              <a:rPr lang="zh-CN" altLang="zh-CN" dirty="0"/>
              <a:t>开发服务端时基本的开发步骤为：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/>
              <a:t>导入依赖</a:t>
            </a:r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创建实体类</a:t>
            </a:r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创建资源类，设置资源</a:t>
            </a:r>
            <a:r>
              <a:rPr lang="en-US" altLang="zh-CN" dirty="0"/>
              <a:t>URI</a:t>
            </a:r>
            <a:endParaRPr lang="zh-CN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zh-CN" dirty="0"/>
              <a:t>注册资源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r>
              <a:rPr lang="zh-CN" altLang="zh-CN" dirty="0"/>
              <a:t>使用</a:t>
            </a:r>
            <a:r>
              <a:rPr lang="en-US" altLang="zh-CN" dirty="0"/>
              <a:t>Jersey</a:t>
            </a:r>
            <a:r>
              <a:rPr lang="zh-CN" altLang="zh-CN" dirty="0"/>
              <a:t>开发客户端时基本的开发步骤为：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/>
              <a:t>导入依赖</a:t>
            </a:r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创建实体类</a:t>
            </a:r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访问服务</a:t>
            </a:r>
            <a:r>
              <a:rPr lang="zh-CN" altLang="zh-CN" dirty="0" smtClean="0"/>
              <a:t>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263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2389"/>
            <a:ext cx="12191999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/>
              <a:t>1  private void upload_Asyn(String localFileName){</a:t>
            </a:r>
          </a:p>
          <a:p>
            <a:r>
              <a:rPr lang="zh-CN" altLang="en-US" sz="1300" dirty="0"/>
              <a:t>2  	String localFilePath = folderOnClient + localFileName;</a:t>
            </a:r>
          </a:p>
          <a:p>
            <a:r>
              <a:rPr lang="zh-CN" altLang="en-US" sz="1300" dirty="0"/>
              <a:t>3  	File localFile =  new File(localFilePath);</a:t>
            </a:r>
          </a:p>
          <a:p>
            <a:r>
              <a:rPr lang="zh-CN" altLang="en-US" sz="1300" dirty="0"/>
              <a:t>4  	if (!localFile.exists()){</a:t>
            </a:r>
          </a:p>
          <a:p>
            <a:r>
              <a:rPr lang="zh-CN" altLang="en-US" sz="1300" dirty="0"/>
              <a:t>5  		System.out.println("本地文件不存在：" + localFilePath);</a:t>
            </a:r>
          </a:p>
          <a:p>
            <a:r>
              <a:rPr lang="zh-CN" altLang="en-US" sz="1300" dirty="0"/>
              <a:t>6  		return;</a:t>
            </a:r>
          </a:p>
          <a:p>
            <a:r>
              <a:rPr lang="zh-CN" altLang="en-US" sz="1300" dirty="0"/>
              <a:t>7  	}</a:t>
            </a:r>
          </a:p>
          <a:p>
            <a:r>
              <a:rPr lang="zh-CN" altLang="en-US" sz="1300" dirty="0"/>
              <a:t>8  	FormDataMultiPart part = new FormDataMultiPart();</a:t>
            </a:r>
          </a:p>
          <a:p>
            <a:r>
              <a:rPr lang="zh-CN" altLang="en-US" sz="1300" dirty="0"/>
              <a:t>9  	//"file"是控件命名，与服务端的@FormDataParam("file")一致</a:t>
            </a:r>
          </a:p>
          <a:p>
            <a:r>
              <a:rPr lang="zh-CN" altLang="en-US" sz="1300" dirty="0"/>
              <a:t>10 	part.bodyPart(new FileDataBodyPart("file",localFile));</a:t>
            </a:r>
          </a:p>
          <a:p>
            <a:r>
              <a:rPr lang="zh-CN" altLang="en-US" sz="1300" dirty="0"/>
              <a:t>11 	final AsyncInvoker async = target</a:t>
            </a:r>
          </a:p>
          <a:p>
            <a:r>
              <a:rPr lang="zh-CN" altLang="en-US" sz="1300" dirty="0"/>
              <a:t>12 			.path("file")</a:t>
            </a:r>
          </a:p>
          <a:p>
            <a:r>
              <a:rPr lang="zh-CN" altLang="en-US" sz="1300" dirty="0"/>
              <a:t>13 			.request(MediaType.APPLICATION_JSON_TYPE)</a:t>
            </a:r>
          </a:p>
          <a:p>
            <a:r>
              <a:rPr lang="zh-CN" altLang="en-US" sz="1300" dirty="0"/>
              <a:t>14 			.async();</a:t>
            </a:r>
          </a:p>
          <a:p>
            <a:r>
              <a:rPr lang="zh-CN" altLang="en-US" sz="1300" dirty="0"/>
              <a:t>15 	final Future&lt;Response&gt; responseFuture = async</a:t>
            </a:r>
          </a:p>
          <a:p>
            <a:r>
              <a:rPr lang="zh-CN" altLang="en-US" sz="1300" dirty="0"/>
              <a:t>16 			.post(</a:t>
            </a:r>
          </a:p>
          <a:p>
            <a:r>
              <a:rPr lang="zh-CN" altLang="en-US" sz="1300" dirty="0"/>
              <a:t>17 					Entity.entity(part, MediaType.MULTIPART_FORM_DATA_TYPE),</a:t>
            </a:r>
          </a:p>
          <a:p>
            <a:r>
              <a:rPr lang="zh-CN" altLang="en-US" sz="1300" dirty="0"/>
              <a:t>18 					new InvocationCallback&lt;Response&gt;() {</a:t>
            </a:r>
          </a:p>
          <a:p>
            <a:r>
              <a:rPr lang="zh-CN" altLang="en-US" sz="1300" dirty="0"/>
              <a:t>19 						@Override</a:t>
            </a:r>
          </a:p>
          <a:p>
            <a:r>
              <a:rPr lang="zh-CN" altLang="en-US" sz="1300" dirty="0"/>
              <a:t>20 						public void completed(Response response) {</a:t>
            </a:r>
          </a:p>
          <a:p>
            <a:r>
              <a:rPr lang="zh-CN" altLang="en-US" sz="1300" dirty="0"/>
              <a:t>21 							if (response.getStatus()=</a:t>
            </a:r>
            <a:r>
              <a:rPr lang="zh-CN" altLang="en-US" sz="1300" dirty="0" smtClean="0"/>
              <a:t>=R</a:t>
            </a:r>
            <a:r>
              <a:rPr lang="zh-CN" altLang="en-US" sz="1300" dirty="0"/>
              <a:t>esponse.Status.OK.getStatusCode()){</a:t>
            </a:r>
          </a:p>
          <a:p>
            <a:r>
              <a:rPr lang="zh-CN" altLang="en-US" sz="1300" dirty="0"/>
              <a:t>22 								System.out.println("上传文件成功：" + localFilePath);</a:t>
            </a:r>
          </a:p>
          <a:p>
            <a:r>
              <a:rPr lang="zh-CN" altLang="en-US" sz="1300" dirty="0"/>
              <a:t>23 							}else{</a:t>
            </a:r>
          </a:p>
          <a:p>
            <a:r>
              <a:rPr lang="zh-CN" altLang="en-US" sz="1300" dirty="0"/>
              <a:t>24 								System.out.println("上传文件失败：" + localFilePath);</a:t>
            </a:r>
          </a:p>
          <a:p>
            <a:r>
              <a:rPr lang="zh-CN" altLang="en-US" sz="1300" dirty="0"/>
              <a:t>25 							}</a:t>
            </a:r>
          </a:p>
          <a:p>
            <a:r>
              <a:rPr lang="zh-CN" altLang="en-US" sz="1300" dirty="0"/>
              <a:t>26 						}</a:t>
            </a:r>
          </a:p>
          <a:p>
            <a:r>
              <a:rPr lang="zh-CN" altLang="en-US" sz="1300" dirty="0"/>
              <a:t>27 						@Override</a:t>
            </a:r>
          </a:p>
          <a:p>
            <a:r>
              <a:rPr lang="zh-CN" altLang="en-US" sz="1300" dirty="0"/>
              <a:t>28 						public void failed(Throwable throwable) {</a:t>
            </a:r>
          </a:p>
          <a:p>
            <a:r>
              <a:rPr lang="zh-CN" altLang="en-US" sz="1300" dirty="0"/>
              <a:t>29 							throwable.printStackTrace();</a:t>
            </a:r>
          </a:p>
          <a:p>
            <a:r>
              <a:rPr lang="zh-CN" altLang="en-US" sz="1300" dirty="0"/>
              <a:t>30 						}</a:t>
            </a:r>
          </a:p>
          <a:p>
            <a:r>
              <a:rPr lang="zh-CN" altLang="en-US" sz="1300" dirty="0"/>
              <a:t>31 					}</a:t>
            </a:r>
          </a:p>
          <a:p>
            <a:r>
              <a:rPr lang="zh-CN" altLang="en-US" sz="1300" dirty="0"/>
              <a:t>32 			);</a:t>
            </a:r>
          </a:p>
          <a:p>
            <a:r>
              <a:rPr lang="zh-CN" altLang="en-US" sz="1300" dirty="0"/>
              <a:t>33 }</a:t>
            </a:r>
          </a:p>
        </p:txBody>
      </p:sp>
    </p:spTree>
    <p:extLst>
      <p:ext uri="{BB962C8B-B14F-4D97-AF65-F5344CB8AC3E}">
        <p14:creationId xmlns:p14="http://schemas.microsoft.com/office/powerpoint/2010/main" val="13455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案例三：基本认证和授权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案例三：基本认证和授权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</a:t>
            </a:r>
            <a:r>
              <a:rPr lang="zh-CN" altLang="en-US" dirty="0"/>
              <a:t>务端基本框架	</a:t>
            </a:r>
            <a:endParaRPr lang="en-US" altLang="zh-CN" dirty="0"/>
          </a:p>
          <a:p>
            <a:r>
              <a:rPr lang="zh-CN" altLang="en-US" dirty="0" smtClean="0"/>
              <a:t>客</a:t>
            </a:r>
            <a:r>
              <a:rPr lang="zh-CN" altLang="en-US" dirty="0"/>
              <a:t>户端基本框架	</a:t>
            </a:r>
            <a:endParaRPr lang="en-US" altLang="zh-CN" dirty="0"/>
          </a:p>
          <a:p>
            <a:r>
              <a:rPr lang="zh-CN" altLang="en-US" dirty="0" smtClean="0"/>
              <a:t>服</a:t>
            </a:r>
            <a:r>
              <a:rPr lang="zh-CN" altLang="en-US" dirty="0"/>
              <a:t>务端认证项	</a:t>
            </a:r>
            <a:endParaRPr lang="en-US" altLang="zh-CN" dirty="0"/>
          </a:p>
          <a:p>
            <a:r>
              <a:rPr lang="zh-CN" altLang="en-US" dirty="0" smtClean="0"/>
              <a:t>客</a:t>
            </a:r>
            <a:r>
              <a:rPr lang="zh-CN" altLang="en-US" dirty="0"/>
              <a:t>户端认证</a:t>
            </a:r>
            <a:r>
              <a:rPr lang="zh-CN" altLang="en-US" dirty="0" smtClean="0"/>
              <a:t>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725" y="1818412"/>
            <a:ext cx="60420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&lt;dependencies&gt;</a:t>
            </a:r>
          </a:p>
          <a:p>
            <a:r>
              <a:rPr lang="en-US" altLang="zh-CN" sz="1400" dirty="0"/>
              <a:t>2  	&lt;!--Spring</a:t>
            </a:r>
            <a:r>
              <a:rPr lang="zh-CN" altLang="en-US" sz="1400" dirty="0"/>
              <a:t>的自动配置功能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  	&lt;dependency&gt;</a:t>
            </a:r>
          </a:p>
          <a:p>
            <a:r>
              <a:rPr lang="en-US" altLang="zh-CN" sz="1400" dirty="0"/>
              <a:t>4  		&lt;groupId&gt;org.springframework.boot&lt;/groupId&gt;</a:t>
            </a:r>
          </a:p>
          <a:p>
            <a:r>
              <a:rPr lang="en-US" altLang="zh-CN" sz="1400" dirty="0"/>
              <a:t>5  		&lt;artifactId&gt;spring-boot-autoconfigure&lt;/artifactId&gt;</a:t>
            </a:r>
          </a:p>
          <a:p>
            <a:r>
              <a:rPr lang="en-US" altLang="zh-CN" sz="1400" dirty="0"/>
              <a:t>6  		&lt;version&gt;2.2.6.RELEASE&lt;/version&gt;</a:t>
            </a:r>
          </a:p>
          <a:p>
            <a:r>
              <a:rPr lang="en-US" altLang="zh-CN" sz="1400" dirty="0"/>
              <a:t>7  	&lt;/dependency&gt;</a:t>
            </a:r>
          </a:p>
          <a:p>
            <a:r>
              <a:rPr lang="en-US" altLang="zh-CN" sz="1400" dirty="0"/>
              <a:t>8  	&lt;!--</a:t>
            </a:r>
            <a:r>
              <a:rPr lang="zh-CN" altLang="en-US" sz="1400" dirty="0"/>
              <a:t>提供</a:t>
            </a:r>
            <a:r>
              <a:rPr lang="en-US" altLang="zh-CN" sz="1400" dirty="0"/>
              <a:t>Jersey</a:t>
            </a:r>
            <a:r>
              <a:rPr lang="zh-CN" altLang="en-US" sz="1400" dirty="0"/>
              <a:t>框架，内置</a:t>
            </a:r>
            <a:r>
              <a:rPr lang="en-US" altLang="zh-CN" sz="1400" dirty="0"/>
              <a:t>Tomcat--&gt;</a:t>
            </a:r>
          </a:p>
          <a:p>
            <a:r>
              <a:rPr lang="en-US" altLang="zh-CN" sz="1400" dirty="0"/>
              <a:t>9  	&lt;dependency&gt;</a:t>
            </a:r>
          </a:p>
          <a:p>
            <a:r>
              <a:rPr lang="en-US" altLang="zh-CN" sz="1400" dirty="0"/>
              <a:t>10 		&lt;groupId&gt;org.springframework.boot&lt;/groupId&gt;</a:t>
            </a:r>
          </a:p>
          <a:p>
            <a:r>
              <a:rPr lang="en-US" altLang="zh-CN" sz="1400" dirty="0"/>
              <a:t>11 		&lt;artifactId&gt;spring-boot-starter-jersey&lt;/artifactId&gt;</a:t>
            </a:r>
          </a:p>
          <a:p>
            <a:r>
              <a:rPr lang="en-US" altLang="zh-CN" sz="1400" dirty="0"/>
              <a:t>12 		&lt;version&gt;2.2.6.RELEASE&lt;/version&gt;</a:t>
            </a:r>
          </a:p>
          <a:p>
            <a:r>
              <a:rPr lang="en-US" altLang="zh-CN" sz="1400" dirty="0"/>
              <a:t>13 	&lt;/dependency&gt;</a:t>
            </a:r>
          </a:p>
          <a:p>
            <a:r>
              <a:rPr lang="en-US" altLang="zh-CN" sz="1400" dirty="0"/>
              <a:t>14 	&lt;dependency&gt;</a:t>
            </a:r>
          </a:p>
          <a:p>
            <a:r>
              <a:rPr lang="en-US" altLang="zh-CN" sz="1400" dirty="0"/>
              <a:t>15 		&lt;groupId&gt;org.projectlombok&lt;/groupId&gt;</a:t>
            </a:r>
          </a:p>
          <a:p>
            <a:r>
              <a:rPr lang="en-US" altLang="zh-CN" sz="1400" dirty="0"/>
              <a:t>16 		&lt;artifactId&gt;lombok&lt;/artifactId&gt;</a:t>
            </a:r>
          </a:p>
          <a:p>
            <a:r>
              <a:rPr lang="en-US" altLang="zh-CN" sz="1400" dirty="0"/>
              <a:t>17 		&lt;version&gt;1.18.12&lt;/version&gt;</a:t>
            </a:r>
          </a:p>
          <a:p>
            <a:r>
              <a:rPr lang="en-US" altLang="zh-CN" sz="1400" dirty="0"/>
              <a:t>18 	&lt;/dependency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213764" y="1818412"/>
            <a:ext cx="5763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19 	&lt;!--</a:t>
            </a:r>
            <a:r>
              <a:rPr lang="zh-CN" altLang="en-US" sz="1400" dirty="0"/>
              <a:t>下面两个依赖用来支持 </a:t>
            </a:r>
            <a:r>
              <a:rPr lang="en-US" altLang="zh-CN" sz="1400" dirty="0"/>
              <a:t>XML </a:t>
            </a:r>
            <a:r>
              <a:rPr lang="zh-CN" altLang="en-US" sz="1400" dirty="0"/>
              <a:t>数据格式 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20 	&lt;dependency&gt;</a:t>
            </a:r>
          </a:p>
          <a:p>
            <a:r>
              <a:rPr lang="en-US" altLang="zh-CN" sz="1400" dirty="0"/>
              <a:t>21 		&lt;groupId&gt;org.glassfish.jersey.media&lt;/groupId&gt;</a:t>
            </a:r>
          </a:p>
          <a:p>
            <a:r>
              <a:rPr lang="en-US" altLang="zh-CN" sz="1400" dirty="0"/>
              <a:t>22 		&lt;artifactId&gt;jersey-media-moxy&lt;/artifactId&gt;</a:t>
            </a:r>
          </a:p>
          <a:p>
            <a:r>
              <a:rPr lang="en-US" altLang="zh-CN" sz="1400" dirty="0"/>
              <a:t>23 		&lt;version&gt;2.30.1&lt;/version&gt;</a:t>
            </a:r>
          </a:p>
          <a:p>
            <a:r>
              <a:rPr lang="en-US" altLang="zh-CN" sz="1400" dirty="0"/>
              <a:t>24 	&lt;/dependency&gt;</a:t>
            </a:r>
          </a:p>
          <a:p>
            <a:r>
              <a:rPr lang="en-US" altLang="zh-CN" sz="1400" dirty="0"/>
              <a:t>25 	&lt;dependency&gt;</a:t>
            </a:r>
          </a:p>
          <a:p>
            <a:r>
              <a:rPr lang="en-US" altLang="zh-CN" sz="1400" dirty="0"/>
              <a:t>26 		&lt;groupId&gt;org.glassfish.jersey.media&lt;/groupId&gt;</a:t>
            </a:r>
          </a:p>
          <a:p>
            <a:r>
              <a:rPr lang="en-US" altLang="zh-CN" sz="1400" dirty="0"/>
              <a:t>27 		&lt;artifactId&gt;jersey-media-jaxb&lt;/artifactId&gt;</a:t>
            </a:r>
          </a:p>
          <a:p>
            <a:r>
              <a:rPr lang="en-US" altLang="zh-CN" sz="1400" dirty="0"/>
              <a:t>28 		&lt;version&gt;2.30.1&lt;/version&gt;</a:t>
            </a:r>
          </a:p>
          <a:p>
            <a:r>
              <a:rPr lang="en-US" altLang="zh-CN" sz="1400" dirty="0"/>
              <a:t>29 	&lt;/dependency&gt;</a:t>
            </a:r>
          </a:p>
          <a:p>
            <a:r>
              <a:rPr lang="en-US" altLang="zh-CN" sz="1400" dirty="0"/>
              <a:t>30 	&lt;!--</a:t>
            </a:r>
            <a:r>
              <a:rPr lang="zh-CN" altLang="en-US" sz="1400" dirty="0"/>
              <a:t>支持文件上传和下载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31 	&lt;dependency&gt;</a:t>
            </a:r>
          </a:p>
          <a:p>
            <a:r>
              <a:rPr lang="en-US" altLang="zh-CN" sz="1400" dirty="0"/>
              <a:t>32 		&lt;groupId&gt;org.glassfish.jersey.media&lt;/groupId&gt;</a:t>
            </a:r>
          </a:p>
          <a:p>
            <a:r>
              <a:rPr lang="en-US" altLang="zh-CN" sz="1400" dirty="0"/>
              <a:t>33 		&lt;artifactId&gt;jersey-media-multipart&lt;/artifactId&gt;</a:t>
            </a:r>
          </a:p>
          <a:p>
            <a:r>
              <a:rPr lang="en-US" altLang="zh-CN" sz="1400" dirty="0"/>
              <a:t>34 		&lt;version&gt;2.30.1&lt;/version&gt;</a:t>
            </a:r>
          </a:p>
          <a:p>
            <a:r>
              <a:rPr lang="en-US" altLang="zh-CN" sz="1400" dirty="0"/>
              <a:t>35 	&lt;/dependency&gt;</a:t>
            </a:r>
          </a:p>
          <a:p>
            <a:r>
              <a:rPr lang="en-US" altLang="zh-CN" sz="1400" dirty="0"/>
              <a:t>36 &lt;/dependencies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服务端依赖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3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空的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2183058"/>
            <a:ext cx="90648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@Component</a:t>
            </a:r>
          </a:p>
          <a:p>
            <a:r>
              <a:rPr lang="en-US" altLang="zh-CN" dirty="0"/>
              <a:t>2  @Path("stu")</a:t>
            </a:r>
          </a:p>
          <a:p>
            <a:r>
              <a:rPr lang="en-US" altLang="zh-CN" dirty="0"/>
              <a:t>3  public class StudentResource {</a:t>
            </a:r>
          </a:p>
          <a:p>
            <a:r>
              <a:rPr lang="en-US" altLang="zh-CN" dirty="0"/>
              <a:t>4      //</a:t>
            </a:r>
            <a:r>
              <a:rPr lang="zh-CN" altLang="en-US" dirty="0"/>
              <a:t>用于自增学号</a:t>
            </a:r>
          </a:p>
          <a:p>
            <a:r>
              <a:rPr lang="en-US" altLang="zh-CN" dirty="0"/>
              <a:t>5      private static AtomicInteger idCounter = new AtomicInteger(1000);</a:t>
            </a:r>
          </a:p>
          <a:p>
            <a:r>
              <a:rPr lang="en-US" altLang="zh-CN" dirty="0"/>
              <a:t>6      //</a:t>
            </a:r>
            <a:r>
              <a:rPr lang="zh-CN" altLang="en-US" dirty="0"/>
              <a:t>将从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中随机选择数据格式来发送应答</a:t>
            </a:r>
          </a:p>
          <a:p>
            <a:r>
              <a:rPr lang="en-US" altLang="zh-CN" dirty="0"/>
              <a:t>7      private final static MediaType[ ] mediaTypes = new MediaType[ ]{</a:t>
            </a:r>
          </a:p>
          <a:p>
            <a:r>
              <a:rPr lang="en-US" altLang="zh-CN" dirty="0" smtClean="0"/>
              <a:t>                                                                       MediaType.APPLICATION_XML_TYPE</a:t>
            </a:r>
            <a:r>
              <a:rPr lang="en-US" altLang="zh-CN" dirty="0"/>
              <a:t>, </a:t>
            </a:r>
          </a:p>
          <a:p>
            <a:r>
              <a:rPr lang="en-US" altLang="zh-CN" dirty="0" smtClean="0"/>
              <a:t>                                                                       MediaType.APPLICATION_JSON_TYPE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8      private MediaType randomMediaType(){</a:t>
            </a:r>
          </a:p>
          <a:p>
            <a:r>
              <a:rPr lang="en-US" altLang="zh-CN" dirty="0"/>
              <a:t>9          return mediaTypes[new Random().nextInt(mediaTypes.length)];</a:t>
            </a:r>
          </a:p>
          <a:p>
            <a:r>
              <a:rPr lang="en-US" altLang="zh-CN" dirty="0"/>
              <a:t>10     }</a:t>
            </a:r>
          </a:p>
          <a:p>
            <a:r>
              <a:rPr lang="en-US" altLang="zh-CN" dirty="0"/>
              <a:t>11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271686" y="365125"/>
            <a:ext cx="6082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@Component</a:t>
            </a:r>
          </a:p>
          <a:p>
            <a:r>
              <a:rPr lang="en-US" altLang="zh-CN" dirty="0"/>
              <a:t>2 @Path("file")</a:t>
            </a:r>
          </a:p>
          <a:p>
            <a:r>
              <a:rPr lang="en-US" altLang="zh-CN" dirty="0"/>
              <a:t>3 public class FileResource {</a:t>
            </a:r>
          </a:p>
          <a:p>
            <a:r>
              <a:rPr lang="en-US" altLang="zh-CN" dirty="0"/>
              <a:t>4     private final String folderOnServer = "D:\\ServerFiles\\";</a:t>
            </a:r>
          </a:p>
          <a:p>
            <a:r>
              <a:rPr lang="en-US" altLang="zh-CN" dirty="0"/>
              <a:t>5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册资源类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87915" y="1690688"/>
            <a:ext cx="84161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 @Component</a:t>
            </a:r>
          </a:p>
          <a:p>
            <a:r>
              <a:rPr lang="zh-CN" altLang="en-US" sz="2400" dirty="0"/>
              <a:t>2  @ApplicationPath("/jersey")</a:t>
            </a:r>
          </a:p>
          <a:p>
            <a:r>
              <a:rPr lang="zh-CN" altLang="en-US" sz="2400" dirty="0"/>
              <a:t>3  public class JerseyConfig extends ResourceConfig {</a:t>
            </a:r>
          </a:p>
          <a:p>
            <a:r>
              <a:rPr lang="zh-CN" altLang="en-US" sz="2400" dirty="0"/>
              <a:t>4      public JerseyConfig(){</a:t>
            </a:r>
          </a:p>
          <a:p>
            <a:r>
              <a:rPr lang="zh-CN" altLang="en-US" sz="2400" dirty="0"/>
              <a:t>5          register(StudentResource.class);</a:t>
            </a:r>
          </a:p>
          <a:p>
            <a:r>
              <a:rPr lang="zh-CN" altLang="en-US" sz="2400" dirty="0"/>
              <a:t>6          register(FileResource.class);</a:t>
            </a:r>
          </a:p>
          <a:p>
            <a:r>
              <a:rPr lang="zh-CN" altLang="en-US" sz="2400" dirty="0"/>
              <a:t>7          register(UserAuthFilter.class);</a:t>
            </a:r>
          </a:p>
          <a:p>
            <a:r>
              <a:rPr lang="zh-CN" altLang="en-US" sz="2400" dirty="0"/>
              <a:t>8          register(RolesAllowedDynamicFeature.class);</a:t>
            </a:r>
          </a:p>
          <a:p>
            <a:r>
              <a:rPr lang="zh-CN" altLang="en-US" sz="2400" dirty="0"/>
              <a:t>9          register(MoxyXmlFeature.class);</a:t>
            </a:r>
          </a:p>
          <a:p>
            <a:r>
              <a:rPr lang="zh-CN" altLang="en-US" sz="2400" dirty="0"/>
              <a:t>10         register(JacksonFeature.class);</a:t>
            </a:r>
          </a:p>
          <a:p>
            <a:r>
              <a:rPr lang="zh-CN" altLang="en-US" sz="2400" dirty="0"/>
              <a:t>11         register(MultiPartFeature.class);</a:t>
            </a:r>
          </a:p>
          <a:p>
            <a:r>
              <a:rPr lang="zh-CN" altLang="en-US" sz="2400" dirty="0"/>
              <a:t>12     }</a:t>
            </a:r>
          </a:p>
          <a:p>
            <a:r>
              <a:rPr lang="zh-CN" altLang="en-US" sz="2400" dirty="0"/>
              <a:t>13 }</a:t>
            </a:r>
          </a:p>
        </p:txBody>
      </p:sp>
    </p:spTree>
    <p:extLst>
      <p:ext uri="{BB962C8B-B14F-4D97-AF65-F5344CB8AC3E}">
        <p14:creationId xmlns:p14="http://schemas.microsoft.com/office/powerpoint/2010/main" val="29438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服务启动类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93984" y="22441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 @SpringBootApplication</a:t>
            </a:r>
          </a:p>
          <a:p>
            <a:r>
              <a:rPr lang="zh-CN" altLang="en-US" dirty="0"/>
              <a:t>2 public class Server {</a:t>
            </a:r>
          </a:p>
          <a:p>
            <a:r>
              <a:rPr lang="zh-CN" altLang="en-US" dirty="0"/>
              <a:t>3     public static void main(String[ ] args) {</a:t>
            </a:r>
          </a:p>
          <a:p>
            <a:r>
              <a:rPr lang="zh-CN" altLang="en-US" dirty="0"/>
              <a:t>4         SpringApplication.run(Server.class, args);</a:t>
            </a:r>
          </a:p>
          <a:p>
            <a:r>
              <a:rPr lang="zh-CN" altLang="en-US" dirty="0"/>
              <a:t>5     }</a:t>
            </a:r>
          </a:p>
          <a:p>
            <a:r>
              <a:rPr lang="zh-CN" altLang="en-US" dirty="0"/>
              <a:t>6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91507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2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1507" y="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zh-CN" altLang="en-US" dirty="0" smtClean="0"/>
              <a:t>端</a:t>
            </a:r>
            <a:r>
              <a:rPr lang="zh-CN" altLang="en-US" dirty="0"/>
              <a:t>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46285"/>
            <a:ext cx="623760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&lt;dependencies&gt;</a:t>
            </a:r>
          </a:p>
          <a:p>
            <a:r>
              <a:rPr lang="en-US" altLang="zh-CN" sz="1400" dirty="0"/>
              <a:t>2  	&lt;dependency&gt;</a:t>
            </a:r>
          </a:p>
          <a:p>
            <a:r>
              <a:rPr lang="en-US" altLang="zh-CN" sz="1400" dirty="0"/>
              <a:t>3  		&lt;groupId&gt;org.projectlombok&lt;/groupId&gt;</a:t>
            </a:r>
          </a:p>
          <a:p>
            <a:r>
              <a:rPr lang="en-US" altLang="zh-CN" sz="1400" dirty="0"/>
              <a:t>4  		&lt;artifactId&gt;lombok&lt;/artifactId&gt;</a:t>
            </a:r>
          </a:p>
          <a:p>
            <a:r>
              <a:rPr lang="en-US" altLang="zh-CN" sz="1400" dirty="0"/>
              <a:t>5  		&lt;version&gt;1.18.10&lt;/version&gt;</a:t>
            </a:r>
          </a:p>
          <a:p>
            <a:r>
              <a:rPr lang="en-US" altLang="zh-CN" sz="1400" dirty="0"/>
              <a:t>6  	&lt;/dependency&gt;</a:t>
            </a:r>
          </a:p>
          <a:p>
            <a:r>
              <a:rPr lang="en-US" altLang="zh-CN" sz="1400" dirty="0"/>
              <a:t>7  	&lt;dependency&gt;</a:t>
            </a:r>
          </a:p>
          <a:p>
            <a:r>
              <a:rPr lang="en-US" altLang="zh-CN" sz="1400" dirty="0"/>
              <a:t>8  		&lt;groupId&gt;org.glassfish.jersey.core&lt;/groupId&gt;</a:t>
            </a:r>
          </a:p>
          <a:p>
            <a:r>
              <a:rPr lang="en-US" altLang="zh-CN" sz="1400" dirty="0"/>
              <a:t>9  		&lt;artifactId&gt;jersey-client&lt;/artifactId&gt;</a:t>
            </a:r>
          </a:p>
          <a:p>
            <a:r>
              <a:rPr lang="en-US" altLang="zh-CN" sz="1400" dirty="0"/>
              <a:t>10 		&lt;version&gt;2.30.1&lt;/version&gt;</a:t>
            </a:r>
          </a:p>
          <a:p>
            <a:r>
              <a:rPr lang="en-US" altLang="zh-CN" sz="1400" dirty="0"/>
              <a:t>11 	&lt;/dependency&gt;</a:t>
            </a:r>
          </a:p>
          <a:p>
            <a:r>
              <a:rPr lang="en-US" altLang="zh-CN" sz="1400" dirty="0"/>
              <a:t>12 	&lt;!--</a:t>
            </a:r>
          </a:p>
          <a:p>
            <a:r>
              <a:rPr lang="en-US" altLang="zh-CN" sz="1400" dirty="0"/>
              <a:t>13 		</a:t>
            </a:r>
            <a:r>
              <a:rPr lang="zh-CN" altLang="en-US" sz="1400" dirty="0"/>
              <a:t>下面这三个依赖用来支持 </a:t>
            </a:r>
            <a:r>
              <a:rPr lang="en-US" altLang="zh-CN" sz="1400" dirty="0"/>
              <a:t>JSON </a:t>
            </a:r>
            <a:r>
              <a:rPr lang="zh-CN" altLang="en-US" sz="1400" dirty="0"/>
              <a:t>数据格式</a:t>
            </a:r>
          </a:p>
          <a:p>
            <a:r>
              <a:rPr lang="en-US" altLang="zh-CN" sz="1400" dirty="0"/>
              <a:t>14 		spring-boot-starter-jersey</a:t>
            </a:r>
            <a:r>
              <a:rPr lang="zh-CN" altLang="en-US" sz="1400" dirty="0"/>
              <a:t>已经包括下列这三个依赖，</a:t>
            </a:r>
          </a:p>
          <a:p>
            <a:r>
              <a:rPr lang="en-US" altLang="zh-CN" sz="1400" dirty="0"/>
              <a:t>15 		</a:t>
            </a:r>
            <a:r>
              <a:rPr lang="zh-CN" altLang="en-US" sz="1400" dirty="0"/>
              <a:t>故服务端不需要导入这三个依赖。</a:t>
            </a:r>
          </a:p>
          <a:p>
            <a:r>
              <a:rPr lang="en-US" altLang="zh-CN" sz="1400" dirty="0"/>
              <a:t>16 	--&gt;</a:t>
            </a:r>
          </a:p>
          <a:p>
            <a:r>
              <a:rPr lang="en-US" altLang="zh-CN" sz="1400" dirty="0"/>
              <a:t>17 	&lt;dependency&gt;</a:t>
            </a:r>
          </a:p>
          <a:p>
            <a:r>
              <a:rPr lang="en-US" altLang="zh-CN" sz="1400" dirty="0"/>
              <a:t>18 		&lt;groupId&gt;org.glassfish.jersey.inject&lt;/groupId&gt;</a:t>
            </a:r>
          </a:p>
          <a:p>
            <a:r>
              <a:rPr lang="en-US" altLang="zh-CN" sz="1400" dirty="0"/>
              <a:t>19 		&lt;artifactId&gt;jersey-hk2&lt;/artifactId&gt;</a:t>
            </a:r>
          </a:p>
          <a:p>
            <a:r>
              <a:rPr lang="en-US" altLang="zh-CN" sz="1400" dirty="0"/>
              <a:t>20 		&lt;version&gt;2.30.1&lt;/version&gt;</a:t>
            </a:r>
          </a:p>
          <a:p>
            <a:r>
              <a:rPr lang="en-US" altLang="zh-CN" sz="1400" dirty="0"/>
              <a:t>21 	&lt;/dependency&gt;</a:t>
            </a:r>
          </a:p>
          <a:p>
            <a:r>
              <a:rPr lang="en-US" altLang="zh-CN" sz="1400" dirty="0"/>
              <a:t>22 	&lt;dependency&gt;</a:t>
            </a:r>
          </a:p>
          <a:p>
            <a:r>
              <a:rPr lang="en-US" altLang="zh-CN" sz="1400" dirty="0"/>
              <a:t>23 		&lt;groupId&gt;org.glassfish.jersey.media&lt;/groupId&gt;</a:t>
            </a:r>
          </a:p>
          <a:p>
            <a:r>
              <a:rPr lang="en-US" altLang="zh-CN" sz="1400" dirty="0"/>
              <a:t>24 		&lt;artifactId&gt;jersey-media-json-jackson&lt;/artifactId&gt;</a:t>
            </a:r>
          </a:p>
          <a:p>
            <a:r>
              <a:rPr lang="en-US" altLang="zh-CN" sz="1400" dirty="0"/>
              <a:t>25 		&lt;version&gt;2.30.1&lt;/version&gt;</a:t>
            </a:r>
          </a:p>
          <a:p>
            <a:r>
              <a:rPr lang="en-US" altLang="zh-CN" sz="1400" dirty="0"/>
              <a:t>26 	&lt;/dependency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6004672" y="1046285"/>
            <a:ext cx="633699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27 	&lt;dependency&gt; </a:t>
            </a:r>
            <a:r>
              <a:rPr lang="en-US" altLang="zh-CN" sz="1400" dirty="0" smtClean="0"/>
              <a:t>&lt;!--</a:t>
            </a:r>
            <a:r>
              <a:rPr lang="zh-CN" altLang="en-US" sz="1400" dirty="0" smtClean="0"/>
              <a:t>解</a:t>
            </a:r>
            <a:r>
              <a:rPr lang="zh-CN" altLang="en-US" sz="1400" dirty="0"/>
              <a:t>决</a:t>
            </a:r>
            <a:r>
              <a:rPr lang="en-US" altLang="zh-CN" sz="1400" dirty="0"/>
              <a:t>LocalDate</a:t>
            </a:r>
            <a:r>
              <a:rPr lang="zh-CN" altLang="en-US" sz="1400" dirty="0"/>
              <a:t>类型与</a:t>
            </a:r>
            <a:r>
              <a:rPr lang="en-US" altLang="zh-CN" sz="1400" dirty="0"/>
              <a:t>JSON</a:t>
            </a:r>
            <a:r>
              <a:rPr lang="zh-CN" altLang="en-US" sz="1400" dirty="0"/>
              <a:t>相互转换的问题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28 		&lt;groupId&gt;com.fasterxml.jackson.datatype&lt;/groupId&gt;</a:t>
            </a:r>
          </a:p>
          <a:p>
            <a:r>
              <a:rPr lang="en-US" altLang="zh-CN" sz="1400" dirty="0"/>
              <a:t>29 		&lt;artifactId&gt;jackson-datatype-jsr310&lt;/artifactId&gt;</a:t>
            </a:r>
          </a:p>
          <a:p>
            <a:r>
              <a:rPr lang="en-US" altLang="zh-CN" sz="1400" dirty="0"/>
              <a:t>30 		&lt;version&gt;2.11.2&lt;/version&gt;</a:t>
            </a:r>
          </a:p>
          <a:p>
            <a:r>
              <a:rPr lang="en-US" altLang="zh-CN" sz="1400" dirty="0"/>
              <a:t>31 	&lt;/dependency&gt;</a:t>
            </a:r>
          </a:p>
          <a:p>
            <a:r>
              <a:rPr lang="en-US" altLang="zh-CN" sz="1400" dirty="0"/>
              <a:t>32 	&lt;!--</a:t>
            </a:r>
          </a:p>
          <a:p>
            <a:r>
              <a:rPr lang="en-US" altLang="zh-CN" sz="1400" dirty="0"/>
              <a:t>33 		</a:t>
            </a:r>
            <a:r>
              <a:rPr lang="zh-CN" altLang="en-US" sz="1400" dirty="0"/>
              <a:t>下面这两个依赖加上前面已经导入的</a:t>
            </a:r>
            <a:r>
              <a:rPr lang="en-US" altLang="zh-CN" sz="1400" dirty="0"/>
              <a:t>jersey-hk2</a:t>
            </a:r>
          </a:p>
          <a:p>
            <a:r>
              <a:rPr lang="en-US" altLang="zh-CN" sz="1400" dirty="0"/>
              <a:t>34                                 </a:t>
            </a:r>
            <a:r>
              <a:rPr lang="zh-CN" altLang="en-US" sz="1400" dirty="0"/>
              <a:t>三个一起用来支持 </a:t>
            </a:r>
            <a:r>
              <a:rPr lang="en-US" altLang="zh-CN" sz="1400" dirty="0"/>
              <a:t>XML </a:t>
            </a:r>
            <a:r>
              <a:rPr lang="zh-CN" altLang="en-US" sz="1400" dirty="0"/>
              <a:t>数据格式</a:t>
            </a:r>
          </a:p>
          <a:p>
            <a:r>
              <a:rPr lang="en-US" altLang="zh-CN" sz="1400" dirty="0"/>
              <a:t>35 	--&gt;</a:t>
            </a:r>
          </a:p>
          <a:p>
            <a:r>
              <a:rPr lang="en-US" altLang="zh-CN" sz="1400" dirty="0"/>
              <a:t>36 	&lt;dependency&gt;</a:t>
            </a:r>
          </a:p>
          <a:p>
            <a:r>
              <a:rPr lang="en-US" altLang="zh-CN" sz="1400" dirty="0"/>
              <a:t>37 		&lt;groupId&gt;org.glassfish.jersey.media&lt;/groupId&gt;</a:t>
            </a:r>
          </a:p>
          <a:p>
            <a:r>
              <a:rPr lang="en-US" altLang="zh-CN" sz="1400" dirty="0"/>
              <a:t>38 		&lt;artifactId&gt;jersey-media-moxy&lt;/artifactId&gt;</a:t>
            </a:r>
          </a:p>
          <a:p>
            <a:r>
              <a:rPr lang="en-US" altLang="zh-CN" sz="1400" dirty="0"/>
              <a:t>39 		&lt;version&gt;2.30.1&lt;/version&gt;</a:t>
            </a:r>
          </a:p>
          <a:p>
            <a:r>
              <a:rPr lang="en-US" altLang="zh-CN" sz="1400" dirty="0"/>
              <a:t>40 	&lt;/dependency&gt;</a:t>
            </a:r>
          </a:p>
          <a:p>
            <a:r>
              <a:rPr lang="en-US" altLang="zh-CN" sz="1400" dirty="0"/>
              <a:t>41 	&lt;dependency&gt;</a:t>
            </a:r>
          </a:p>
          <a:p>
            <a:r>
              <a:rPr lang="en-US" altLang="zh-CN" sz="1400" dirty="0"/>
              <a:t>42 		&lt;groupId&gt;org.glassfish.jersey.media&lt;/groupId&gt;</a:t>
            </a:r>
          </a:p>
          <a:p>
            <a:r>
              <a:rPr lang="en-US" altLang="zh-CN" sz="1400" dirty="0"/>
              <a:t>43 		&lt;artifactId&gt;jersey-media-jaxb&lt;/artifactId&gt;</a:t>
            </a:r>
          </a:p>
          <a:p>
            <a:r>
              <a:rPr lang="en-US" altLang="zh-CN" sz="1400" dirty="0"/>
              <a:t>44 		&lt;version&gt;2.30.1&lt;/version&gt;</a:t>
            </a:r>
          </a:p>
          <a:p>
            <a:r>
              <a:rPr lang="en-US" altLang="zh-CN" sz="1400" dirty="0"/>
              <a:t>45 	&lt;/dependency&gt;</a:t>
            </a:r>
          </a:p>
          <a:p>
            <a:r>
              <a:rPr lang="en-US" altLang="zh-CN" sz="1400" dirty="0"/>
              <a:t>46 	&lt;!--</a:t>
            </a:r>
            <a:r>
              <a:rPr lang="zh-CN" altLang="en-US" sz="1400" dirty="0"/>
              <a:t>支持文件上传和下载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47 	&lt;dependency&gt;</a:t>
            </a:r>
          </a:p>
          <a:p>
            <a:r>
              <a:rPr lang="en-US" altLang="zh-CN" sz="1400" dirty="0"/>
              <a:t>48 		&lt;groupId&gt;org.glassfish.jersey.media&lt;/groupId&gt;</a:t>
            </a:r>
          </a:p>
          <a:p>
            <a:r>
              <a:rPr lang="en-US" altLang="zh-CN" sz="1400" dirty="0"/>
              <a:t>49 		&lt;artifactId&gt;jersey-media-multipart&lt;/artifactId&gt;</a:t>
            </a:r>
          </a:p>
          <a:p>
            <a:r>
              <a:rPr lang="en-US" altLang="zh-CN" sz="1400" dirty="0"/>
              <a:t>50 		&lt;version&gt;2.30.1&lt;/version&gt;</a:t>
            </a:r>
          </a:p>
          <a:p>
            <a:r>
              <a:rPr lang="en-US" altLang="zh-CN" sz="1400" dirty="0"/>
              <a:t>51 	&lt;/dependency&gt;</a:t>
            </a:r>
          </a:p>
          <a:p>
            <a:r>
              <a:rPr lang="en-US" altLang="zh-CN" sz="1400" dirty="0"/>
              <a:t>52 &lt;/dependencies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3561" y="0"/>
            <a:ext cx="5017477" cy="1046285"/>
          </a:xfrm>
        </p:spPr>
        <p:txBody>
          <a:bodyPr/>
          <a:lstStyle/>
          <a:p>
            <a:r>
              <a:rPr lang="zh-CN" altLang="en-US" dirty="0" smtClean="0"/>
              <a:t>客户端依赖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2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客户端启动类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91507" y="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zh-CN" altLang="en-US" dirty="0" smtClean="0"/>
              <a:t>端</a:t>
            </a:r>
            <a:r>
              <a:rPr lang="zh-CN" altLang="en-US" dirty="0"/>
              <a:t>基本框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423031" y="2119074"/>
            <a:ext cx="35550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public void doWork(){</a:t>
            </a:r>
          </a:p>
          <a:p>
            <a:r>
              <a:rPr lang="zh-CN" altLang="en-US" sz="1600" dirty="0"/>
              <a:t>2  	getAllStudents();</a:t>
            </a:r>
          </a:p>
          <a:p>
            <a:r>
              <a:rPr lang="zh-CN" altLang="en-US" sz="1600" dirty="0"/>
              <a:t>3  	getStudentById(102);</a:t>
            </a:r>
          </a:p>
          <a:p>
            <a:r>
              <a:rPr lang="zh-CN" altLang="en-US" sz="1600" dirty="0"/>
              <a:t>4  	queryStudentById(103);</a:t>
            </a:r>
          </a:p>
          <a:p>
            <a:r>
              <a:rPr lang="zh-CN" altLang="en-US" sz="1600" dirty="0"/>
              <a:t>5  	addStudent();</a:t>
            </a:r>
          </a:p>
          <a:p>
            <a:r>
              <a:rPr lang="zh-CN" altLang="en-US" sz="1600" dirty="0"/>
              <a:t>6  	updateStudent(104);</a:t>
            </a:r>
          </a:p>
          <a:p>
            <a:r>
              <a:rPr lang="zh-CN" altLang="en-US" sz="1600" dirty="0"/>
              <a:t>7  	updateStudent(1050);</a:t>
            </a:r>
          </a:p>
          <a:p>
            <a:r>
              <a:rPr lang="zh-CN" altLang="en-US" sz="1600" dirty="0"/>
              <a:t>8  	deleteStudent(103);</a:t>
            </a:r>
          </a:p>
          <a:p>
            <a:r>
              <a:rPr lang="zh-CN" altLang="en-US" sz="1600" dirty="0"/>
              <a:t>9  	deleteStudent(1060);</a:t>
            </a:r>
          </a:p>
          <a:p>
            <a:r>
              <a:rPr lang="zh-CN" altLang="en-US" sz="1600" dirty="0"/>
              <a:t>10 	download("xyz.pdf");</a:t>
            </a:r>
          </a:p>
          <a:p>
            <a:r>
              <a:rPr lang="zh-CN" altLang="en-US" sz="1600" dirty="0"/>
              <a:t>11 	download("xyz.mp4");</a:t>
            </a:r>
          </a:p>
          <a:p>
            <a:r>
              <a:rPr lang="zh-CN" altLang="en-US" sz="1600" dirty="0"/>
              <a:t>12 	download("12345.pdf");</a:t>
            </a:r>
          </a:p>
          <a:p>
            <a:r>
              <a:rPr lang="zh-CN" altLang="en-US" sz="1600" dirty="0"/>
              <a:t>13 	upload("abc.docx");</a:t>
            </a:r>
          </a:p>
          <a:p>
            <a:r>
              <a:rPr lang="zh-CN" altLang="en-US" sz="1600" dirty="0"/>
              <a:t>14 	upload("abc.txt");</a:t>
            </a:r>
          </a:p>
          <a:p>
            <a:r>
              <a:rPr lang="zh-CN" altLang="en-US" sz="1600" dirty="0"/>
              <a:t>15 	upload("12345.mp4");</a:t>
            </a:r>
          </a:p>
          <a:p>
            <a:r>
              <a:rPr lang="zh-CN" altLang="en-US" sz="1600" dirty="0"/>
              <a:t>16 }</a:t>
            </a:r>
          </a:p>
        </p:txBody>
      </p:sp>
      <p:sp>
        <p:nvSpPr>
          <p:cNvPr id="6" name="矩形 5"/>
          <p:cNvSpPr/>
          <p:nvPr/>
        </p:nvSpPr>
        <p:spPr>
          <a:xfrm>
            <a:off x="99645" y="8821"/>
            <a:ext cx="9331569" cy="6948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/>
              <a:t>1  public class Client {</a:t>
            </a:r>
          </a:p>
          <a:p>
            <a:r>
              <a:rPr lang="zh-CN" altLang="en-US" sz="1350" dirty="0"/>
              <a:t>2      public static void main(String[ ] args) {</a:t>
            </a:r>
          </a:p>
          <a:p>
            <a:r>
              <a:rPr lang="zh-CN" altLang="en-US" sz="1350" dirty="0"/>
              <a:t>3          Client client = </a:t>
            </a:r>
            <a:r>
              <a:rPr lang="zh-CN" altLang="en-US" sz="1350" b="1" dirty="0">
                <a:solidFill>
                  <a:srgbClr val="0000FF"/>
                </a:solidFill>
              </a:rPr>
              <a:t>new Client(</a:t>
            </a:r>
            <a:r>
              <a:rPr lang="zh-CN" altLang="en-US" sz="1350" b="1" dirty="0">
                <a:solidFill>
                  <a:srgbClr val="FF0000"/>
                </a:solidFill>
              </a:rPr>
              <a:t>"user"</a:t>
            </a:r>
            <a:r>
              <a:rPr lang="zh-CN" altLang="en-US" sz="1350" b="1" dirty="0">
                <a:solidFill>
                  <a:srgbClr val="0000FF"/>
                </a:solidFill>
              </a:rPr>
              <a:t>, </a:t>
            </a:r>
            <a:r>
              <a:rPr lang="zh-CN" altLang="en-US" sz="1350" b="1" dirty="0">
                <a:solidFill>
                  <a:srgbClr val="FF0000"/>
                </a:solidFill>
              </a:rPr>
              <a:t>"user123"</a:t>
            </a:r>
            <a:r>
              <a:rPr lang="zh-CN" altLang="en-US" sz="1350" b="1" dirty="0">
                <a:solidFill>
                  <a:srgbClr val="0000FF"/>
                </a:solidFill>
              </a:rPr>
              <a:t>);</a:t>
            </a:r>
          </a:p>
          <a:p>
            <a:r>
              <a:rPr lang="zh-CN" altLang="en-US" sz="1350" dirty="0"/>
              <a:t>4          client.doWork();</a:t>
            </a:r>
          </a:p>
          <a:p>
            <a:r>
              <a:rPr lang="zh-CN" altLang="en-US" sz="1350" dirty="0"/>
              <a:t>5      }</a:t>
            </a:r>
          </a:p>
          <a:p>
            <a:r>
              <a:rPr lang="zh-CN" altLang="en-US" sz="1350" dirty="0"/>
              <a:t>6      private String account;</a:t>
            </a:r>
          </a:p>
          <a:p>
            <a:r>
              <a:rPr lang="zh-CN" altLang="en-US" sz="1350" dirty="0"/>
              <a:t>7      private String pwd;</a:t>
            </a:r>
          </a:p>
          <a:p>
            <a:r>
              <a:rPr lang="zh-CN" altLang="en-US" sz="1350" dirty="0"/>
              <a:t>8      private final String folderOnClient = "D:\\ClientFiles\\";</a:t>
            </a:r>
          </a:p>
          <a:p>
            <a:r>
              <a:rPr lang="zh-CN" altLang="en-US" sz="1350" dirty="0"/>
              <a:t>9      //随机选择数据格式来发送服务请求</a:t>
            </a:r>
          </a:p>
          <a:p>
            <a:r>
              <a:rPr lang="zh-CN" altLang="en-US" sz="1350" dirty="0"/>
              <a:t>10     private final static MediaType[ ] mediaTypes = new MediaType[ ]{</a:t>
            </a:r>
          </a:p>
          <a:p>
            <a:r>
              <a:rPr lang="zh-CN" altLang="en-US" sz="1350" dirty="0" smtClean="0"/>
              <a:t>                                                                   M</a:t>
            </a:r>
            <a:r>
              <a:rPr lang="zh-CN" altLang="en-US" sz="1350" dirty="0"/>
              <a:t>ediaType.APPLICATION_XML_TYPE, </a:t>
            </a:r>
          </a:p>
          <a:p>
            <a:r>
              <a:rPr lang="zh-CN" altLang="en-US" sz="1350" dirty="0" smtClean="0"/>
              <a:t>                                                                   M</a:t>
            </a:r>
            <a:r>
              <a:rPr lang="zh-CN" altLang="en-US" sz="1350" dirty="0"/>
              <a:t>ediaType.APPLICATION_JSON_TYPE};</a:t>
            </a:r>
          </a:p>
          <a:p>
            <a:r>
              <a:rPr lang="zh-CN" altLang="en-US" sz="1350" dirty="0"/>
              <a:t>11     private MediaType randomMediaType(){</a:t>
            </a:r>
          </a:p>
          <a:p>
            <a:r>
              <a:rPr lang="zh-CN" altLang="en-US" sz="1350" dirty="0"/>
              <a:t>12         return mediaTypes[new Random().nextInt(mediaTypes.length)];</a:t>
            </a:r>
          </a:p>
          <a:p>
            <a:r>
              <a:rPr lang="zh-CN" altLang="en-US" sz="1350" dirty="0"/>
              <a:t>13     }</a:t>
            </a:r>
          </a:p>
          <a:p>
            <a:r>
              <a:rPr lang="zh-CN" altLang="en-US" sz="1350" dirty="0"/>
              <a:t>14     private WebTarget target;</a:t>
            </a:r>
          </a:p>
          <a:p>
            <a:r>
              <a:rPr lang="zh-CN" altLang="en-US" sz="1350" dirty="0"/>
              <a:t>15     public Client(String account, String pwd){</a:t>
            </a:r>
          </a:p>
          <a:p>
            <a:r>
              <a:rPr lang="zh-CN" altLang="en-US" sz="1350" dirty="0"/>
              <a:t>16         this.account = account;</a:t>
            </a:r>
          </a:p>
          <a:p>
            <a:r>
              <a:rPr lang="zh-CN" altLang="en-US" sz="1350" dirty="0"/>
              <a:t>17         this.pwd = pwd;</a:t>
            </a:r>
          </a:p>
          <a:p>
            <a:r>
              <a:rPr lang="zh-CN" altLang="en-US" sz="1350" dirty="0"/>
              <a:t>18         ClientConfig clientConfig = new ClientConfig();</a:t>
            </a:r>
          </a:p>
          <a:p>
            <a:r>
              <a:rPr lang="zh-CN" altLang="en-US" sz="1350" dirty="0"/>
              <a:t>19         //使用 Http 头部的AUTHORIZATION字段传输用户名和口令，BASE64</a:t>
            </a:r>
          </a:p>
          <a:p>
            <a:r>
              <a:rPr lang="zh-CN" altLang="en-US" sz="1350" dirty="0"/>
              <a:t>20         HttpAuthenticationFeature authenticationFeature </a:t>
            </a:r>
            <a:r>
              <a:rPr lang="zh-CN" altLang="en-US" sz="1350" dirty="0" smtClean="0"/>
              <a:t>= H</a:t>
            </a:r>
            <a:r>
              <a:rPr lang="zh-CN" altLang="en-US" sz="1350" dirty="0"/>
              <a:t>ttpAuthenticationFeature.basic(account, pwd);</a:t>
            </a:r>
          </a:p>
          <a:p>
            <a:r>
              <a:rPr lang="zh-CN" altLang="en-US" sz="1350" dirty="0"/>
              <a:t>21         clientConfig.register(authenticationFeature);</a:t>
            </a:r>
          </a:p>
          <a:p>
            <a:r>
              <a:rPr lang="zh-CN" altLang="en-US" sz="1350" dirty="0"/>
              <a:t>22         clientConfig.register(MoxyXmlFeature.class);</a:t>
            </a:r>
          </a:p>
          <a:p>
            <a:r>
              <a:rPr lang="zh-CN" altLang="en-US" sz="1350" dirty="0"/>
              <a:t>23         clientConfig.register(JacksonFeature.class);</a:t>
            </a:r>
          </a:p>
          <a:p>
            <a:r>
              <a:rPr lang="zh-CN" altLang="en-US" sz="1350" dirty="0"/>
              <a:t>24         clientConfig.register(MultiPartFeature.class);</a:t>
            </a:r>
          </a:p>
          <a:p>
            <a:r>
              <a:rPr lang="zh-CN" altLang="en-US" sz="1350" dirty="0"/>
              <a:t>25         javax.ws.rs.client.Client rsClient = ClientBuilder.newClient(clientConfig);</a:t>
            </a:r>
          </a:p>
          <a:p>
            <a:r>
              <a:rPr lang="zh-CN" altLang="en-US" sz="1350" dirty="0"/>
              <a:t>26         target = rsClient.target("http://localhost:8080/jersey/");</a:t>
            </a:r>
          </a:p>
          <a:p>
            <a:r>
              <a:rPr lang="zh-CN" altLang="en-US" sz="1350" dirty="0"/>
              <a:t>27     }</a:t>
            </a:r>
          </a:p>
          <a:p>
            <a:r>
              <a:rPr lang="zh-CN" altLang="en-US" sz="1350" dirty="0"/>
              <a:t>28     public void doWork(){</a:t>
            </a:r>
          </a:p>
          <a:p>
            <a:r>
              <a:rPr lang="zh-CN" altLang="en-US" sz="1350" dirty="0"/>
              <a:t>39         //有待补充</a:t>
            </a:r>
          </a:p>
          <a:p>
            <a:r>
              <a:rPr lang="zh-CN" altLang="en-US" sz="1350" dirty="0"/>
              <a:t>3</a:t>
            </a:r>
            <a:r>
              <a:rPr lang="zh-CN" altLang="en-US" sz="1350" dirty="0" smtClean="0"/>
              <a:t>0     }</a:t>
            </a:r>
            <a:endParaRPr lang="zh-CN" altLang="en-US" sz="1350" dirty="0"/>
          </a:p>
          <a:p>
            <a:r>
              <a:rPr lang="zh-CN" altLang="en-US" sz="1350" dirty="0"/>
              <a:t>31 }</a:t>
            </a:r>
          </a:p>
        </p:txBody>
      </p:sp>
    </p:spTree>
    <p:extLst>
      <p:ext uri="{BB962C8B-B14F-4D97-AF65-F5344CB8AC3E}">
        <p14:creationId xmlns:p14="http://schemas.microsoft.com/office/powerpoint/2010/main" val="11709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2234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r>
              <a:rPr lang="zh-CN" altLang="en-US" dirty="0"/>
              <a:t>认</a:t>
            </a:r>
            <a:r>
              <a:rPr lang="zh-CN" altLang="en-US" dirty="0" smtClean="0"/>
              <a:t>证项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13" y="61629"/>
            <a:ext cx="1099856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@Priority(Priorities.AUTHENTICATION)</a:t>
            </a:r>
          </a:p>
          <a:p>
            <a:r>
              <a:rPr lang="zh-CN" altLang="en-US" sz="1600" dirty="0"/>
              <a:t>2  public class UserAuthFilter implements ContainerRequestFilter {</a:t>
            </a:r>
          </a:p>
          <a:p>
            <a:r>
              <a:rPr lang="zh-CN" altLang="en-US" sz="1600" dirty="0"/>
              <a:t>3      @Inject</a:t>
            </a:r>
          </a:p>
          <a:p>
            <a:r>
              <a:rPr lang="zh-CN" altLang="en-US" sz="1600" dirty="0"/>
              <a:t>4      private </a:t>
            </a:r>
            <a:r>
              <a:rPr lang="zh-CN" altLang="en-US" sz="1600" b="1" dirty="0">
                <a:solidFill>
                  <a:srgbClr val="FF0000"/>
                </a:solidFill>
              </a:rPr>
              <a:t>AccountService</a:t>
            </a:r>
            <a:r>
              <a:rPr lang="zh-CN" altLang="en-US" sz="1600" dirty="0"/>
              <a:t> accountService;</a:t>
            </a:r>
          </a:p>
          <a:p>
            <a:r>
              <a:rPr lang="zh-CN" altLang="en-US" sz="1600" dirty="0"/>
              <a:t>5      @Override</a:t>
            </a:r>
          </a:p>
          <a:p>
            <a:r>
              <a:rPr lang="zh-CN" altLang="en-US" sz="1600" dirty="0"/>
              <a:t>6      public void filter(ContainerRequestContext req) throws IOException {</a:t>
            </a:r>
          </a:p>
          <a:p>
            <a:r>
              <a:rPr lang="zh-CN" altLang="en-US" sz="1600" dirty="0"/>
              <a:t>7          String authzHeader = req.getHeaderString(HttpHeaders.AUTHORIZATION);</a:t>
            </a:r>
          </a:p>
          <a:p>
            <a:r>
              <a:rPr lang="zh-CN" altLang="en-US" sz="1600" dirty="0"/>
              <a:t>8          System.out.println(authzHeader);</a:t>
            </a:r>
          </a:p>
          <a:p>
            <a:r>
              <a:rPr lang="zh-CN" altLang="en-US" sz="1600" dirty="0"/>
              <a:t>9          final Base64.Decoder decoder = Base64.getDecoder();</a:t>
            </a:r>
          </a:p>
          <a:p>
            <a:r>
              <a:rPr lang="zh-CN" altLang="en-US" sz="1600" dirty="0"/>
              <a:t>10         String decoded = new String</a:t>
            </a:r>
            <a:r>
              <a:rPr lang="zh-CN" altLang="en-US" sz="1600" dirty="0" smtClean="0"/>
              <a:t>(d</a:t>
            </a:r>
            <a:r>
              <a:rPr lang="zh-CN" altLang="en-US" sz="1600" dirty="0"/>
              <a:t>ecoder.decode(authzHeader.split(" ")[1]), "UTF-8");</a:t>
            </a:r>
          </a:p>
          <a:p>
            <a:r>
              <a:rPr lang="zh-CN" altLang="en-US" sz="1600" dirty="0"/>
              <a:t>11         System.out.println(decoded);</a:t>
            </a:r>
          </a:p>
          <a:p>
            <a:r>
              <a:rPr lang="zh-CN" altLang="en-US" sz="1600" dirty="0"/>
              <a:t>12         String[ ] split = decoded.split(":");</a:t>
            </a:r>
          </a:p>
          <a:p>
            <a:r>
              <a:rPr lang="zh-CN" altLang="en-US" sz="1600" dirty="0"/>
              <a:t>13         String account = split[0];</a:t>
            </a:r>
          </a:p>
          <a:p>
            <a:r>
              <a:rPr lang="zh-CN" altLang="en-US" sz="1600" dirty="0"/>
              <a:t>14         String pwd = split[1];</a:t>
            </a:r>
          </a:p>
          <a:p>
            <a:r>
              <a:rPr lang="zh-CN" altLang="en-US" sz="1600" dirty="0"/>
              <a:t>15         // 认证</a:t>
            </a:r>
          </a:p>
          <a:p>
            <a:r>
              <a:rPr lang="zh-CN" altLang="en-US" sz="1600" dirty="0"/>
              <a:t>16         if (account==null || !pwd.equals(accountService.getPwd(account))){</a:t>
            </a:r>
          </a:p>
          <a:p>
            <a:r>
              <a:rPr lang="zh-CN" altLang="en-US" sz="1600" dirty="0"/>
              <a:t>17             Response resp = Response.status(Response.Status.FORBIDDEN)</a:t>
            </a:r>
          </a:p>
          <a:p>
            <a:r>
              <a:rPr lang="zh-CN" altLang="en-US" sz="1600" dirty="0"/>
              <a:t>18                     .type(MediaType.APPLICATION_JSON)</a:t>
            </a:r>
          </a:p>
          <a:p>
            <a:r>
              <a:rPr lang="zh-CN" altLang="en-US" sz="1600" dirty="0"/>
              <a:t>19                     .entity(new String("no permission."))</a:t>
            </a:r>
          </a:p>
          <a:p>
            <a:r>
              <a:rPr lang="zh-CN" altLang="en-US" sz="1600" dirty="0"/>
              <a:t>20                     .build();</a:t>
            </a:r>
          </a:p>
          <a:p>
            <a:r>
              <a:rPr lang="zh-CN" altLang="en-US" sz="1600" dirty="0"/>
              <a:t>21             req.abortWith(resp);</a:t>
            </a:r>
          </a:p>
          <a:p>
            <a:r>
              <a:rPr lang="zh-CN" altLang="en-US" sz="1600" dirty="0"/>
              <a:t>22         }</a:t>
            </a:r>
          </a:p>
          <a:p>
            <a:r>
              <a:rPr lang="zh-CN" altLang="en-US" sz="1600" dirty="0"/>
              <a:t>23         // 授权</a:t>
            </a:r>
          </a:p>
          <a:p>
            <a:r>
              <a:rPr lang="zh-CN" altLang="en-US" sz="1600" dirty="0"/>
              <a:t>24         SecurityContext oldContext = req.getSecurityContext();</a:t>
            </a:r>
          </a:p>
          <a:p>
            <a:r>
              <a:rPr lang="zh-CN" altLang="en-US" sz="1600" dirty="0"/>
              <a:t>25         req.setSecurityContext(new BasicSecurityConext</a:t>
            </a:r>
            <a:r>
              <a:rPr lang="zh-CN" altLang="en-US" sz="1600" dirty="0" smtClean="0"/>
              <a:t>(a</a:t>
            </a:r>
            <a:r>
              <a:rPr lang="zh-CN" altLang="en-US" sz="1600" dirty="0"/>
              <a:t>ccount, </a:t>
            </a:r>
            <a:r>
              <a:rPr lang="zh-CN" altLang="en-US" sz="1600" dirty="0" smtClean="0"/>
              <a:t>a</a:t>
            </a:r>
            <a:r>
              <a:rPr lang="zh-CN" altLang="en-US" sz="1600" dirty="0"/>
              <a:t>ccountService.getRole(account), </a:t>
            </a:r>
            <a:r>
              <a:rPr lang="zh-CN" altLang="en-US" sz="1600" dirty="0" smtClean="0"/>
              <a:t>o</a:t>
            </a:r>
            <a:r>
              <a:rPr lang="zh-CN" altLang="en-US" sz="1600" dirty="0"/>
              <a:t>ldContext.isSecure()));</a:t>
            </a:r>
          </a:p>
          <a:p>
            <a:r>
              <a:rPr lang="zh-CN" altLang="en-US" sz="1600" dirty="0"/>
              <a:t>26     }</a:t>
            </a:r>
          </a:p>
          <a:p>
            <a:r>
              <a:rPr lang="zh-CN" altLang="en-US" sz="1600" dirty="0"/>
              <a:t>27 }</a:t>
            </a:r>
          </a:p>
        </p:txBody>
      </p:sp>
      <p:sp>
        <p:nvSpPr>
          <p:cNvPr id="7" name="矩形 6"/>
          <p:cNvSpPr/>
          <p:nvPr/>
        </p:nvSpPr>
        <p:spPr>
          <a:xfrm>
            <a:off x="7836876" y="687458"/>
            <a:ext cx="436391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/>
              <a:t>1  @Component</a:t>
            </a:r>
          </a:p>
          <a:p>
            <a:r>
              <a:rPr lang="zh-CN" altLang="en-US" sz="1300" dirty="0"/>
              <a:t>2  public class </a:t>
            </a:r>
            <a:r>
              <a:rPr lang="zh-CN" altLang="en-US" sz="1300" b="1" dirty="0">
                <a:solidFill>
                  <a:srgbClr val="FF0000"/>
                </a:solidFill>
              </a:rPr>
              <a:t>AccountService</a:t>
            </a:r>
            <a:r>
              <a:rPr lang="zh-CN" altLang="en-US" sz="1300" dirty="0"/>
              <a:t> {</a:t>
            </a:r>
          </a:p>
          <a:p>
            <a:r>
              <a:rPr lang="zh-CN" altLang="en-US" sz="1300" dirty="0"/>
              <a:t>3      Map&lt;String, String&gt; accountDB = new HashMap&lt;&gt;();</a:t>
            </a:r>
          </a:p>
          <a:p>
            <a:r>
              <a:rPr lang="zh-CN" altLang="en-US" sz="1300" dirty="0"/>
              <a:t>4      public AccountService(){</a:t>
            </a:r>
          </a:p>
          <a:p>
            <a:r>
              <a:rPr lang="zh-CN" altLang="en-US" sz="1300" dirty="0"/>
              <a:t>5          accountDB.put("admin", "admin123");</a:t>
            </a:r>
          </a:p>
          <a:p>
            <a:r>
              <a:rPr lang="zh-CN" altLang="en-US" sz="1300" dirty="0"/>
              <a:t>6          accountDB.put("user","user123");</a:t>
            </a:r>
          </a:p>
          <a:p>
            <a:r>
              <a:rPr lang="zh-CN" altLang="en-US" sz="1300" dirty="0"/>
              <a:t>7          accountDB.put("abc", "abc123");</a:t>
            </a:r>
          </a:p>
          <a:p>
            <a:r>
              <a:rPr lang="zh-CN" altLang="en-US" sz="1300" dirty="0"/>
              <a:t>8          accountDB.put("xyz","xyz123");</a:t>
            </a:r>
          </a:p>
          <a:p>
            <a:r>
              <a:rPr lang="zh-CN" altLang="en-US" sz="1300" dirty="0"/>
              <a:t>9      }</a:t>
            </a:r>
          </a:p>
          <a:p>
            <a:r>
              <a:rPr lang="zh-CN" altLang="en-US" sz="1300" dirty="0"/>
              <a:t>10     public String getPwd(String userName){</a:t>
            </a:r>
          </a:p>
          <a:p>
            <a:r>
              <a:rPr lang="zh-CN" altLang="en-US" sz="1300" dirty="0"/>
              <a:t>11         if (!accountDB.containsKey(userName)){</a:t>
            </a:r>
          </a:p>
          <a:p>
            <a:r>
              <a:rPr lang="zh-CN" altLang="en-US" sz="1300" dirty="0"/>
              <a:t>12             return "";</a:t>
            </a:r>
          </a:p>
          <a:p>
            <a:r>
              <a:rPr lang="zh-CN" altLang="en-US" sz="1300" dirty="0"/>
              <a:t>13         }</a:t>
            </a:r>
          </a:p>
          <a:p>
            <a:r>
              <a:rPr lang="zh-CN" altLang="en-US" sz="1300" dirty="0"/>
              <a:t>14         return accountDB.get(userName);</a:t>
            </a:r>
          </a:p>
          <a:p>
            <a:r>
              <a:rPr lang="zh-CN" altLang="en-US" sz="1300" dirty="0"/>
              <a:t>15     }</a:t>
            </a:r>
          </a:p>
          <a:p>
            <a:r>
              <a:rPr lang="zh-CN" altLang="en-US" sz="1300" dirty="0"/>
              <a:t>16     public String getRole(String userName){</a:t>
            </a:r>
          </a:p>
          <a:p>
            <a:r>
              <a:rPr lang="zh-CN" altLang="en-US" sz="1300" dirty="0"/>
              <a:t>17         String role = "COMMON_USER";</a:t>
            </a:r>
          </a:p>
          <a:p>
            <a:r>
              <a:rPr lang="zh-CN" altLang="en-US" sz="1300" dirty="0"/>
              <a:t>18         if (userName.equals("admin")){</a:t>
            </a:r>
          </a:p>
          <a:p>
            <a:r>
              <a:rPr lang="zh-CN" altLang="en-US" sz="1300" dirty="0"/>
              <a:t>19             role = "SUPER_USER";</a:t>
            </a:r>
          </a:p>
          <a:p>
            <a:r>
              <a:rPr lang="zh-CN" altLang="en-US" sz="1300" dirty="0"/>
              <a:t>20         }</a:t>
            </a:r>
          </a:p>
          <a:p>
            <a:r>
              <a:rPr lang="zh-CN" altLang="en-US" sz="1300" dirty="0"/>
              <a:t>21         if (userName.equals("xyz")){</a:t>
            </a:r>
          </a:p>
          <a:p>
            <a:r>
              <a:rPr lang="zh-CN" altLang="en-US" sz="1300" dirty="0"/>
              <a:t>22             role = "GUEST";</a:t>
            </a:r>
          </a:p>
          <a:p>
            <a:r>
              <a:rPr lang="zh-CN" altLang="en-US" sz="1300" dirty="0"/>
              <a:t>23         }</a:t>
            </a:r>
          </a:p>
          <a:p>
            <a:r>
              <a:rPr lang="zh-CN" altLang="en-US" sz="1300" dirty="0"/>
              <a:t>24         return role;</a:t>
            </a:r>
          </a:p>
          <a:p>
            <a:r>
              <a:rPr lang="zh-CN" altLang="en-US" sz="1300" dirty="0"/>
              <a:t>25     }</a:t>
            </a:r>
          </a:p>
          <a:p>
            <a:r>
              <a:rPr lang="zh-CN" altLang="en-US" sz="1300" dirty="0"/>
              <a:t>26 }</a:t>
            </a:r>
          </a:p>
        </p:txBody>
      </p:sp>
    </p:spTree>
    <p:extLst>
      <p:ext uri="{BB962C8B-B14F-4D97-AF65-F5344CB8AC3E}">
        <p14:creationId xmlns:p14="http://schemas.microsoft.com/office/powerpoint/2010/main" val="41398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案例中实体类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1499" y="1940838"/>
            <a:ext cx="603242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@Data</a:t>
            </a:r>
          </a:p>
          <a:p>
            <a:r>
              <a:rPr lang="en-US" altLang="zh-CN" dirty="0"/>
              <a:t>2  @AllArgsConstructor</a:t>
            </a:r>
          </a:p>
          <a:p>
            <a:r>
              <a:rPr lang="en-US" altLang="zh-CN" dirty="0"/>
              <a:t>3  @NoArgsConstructor</a:t>
            </a:r>
          </a:p>
          <a:p>
            <a:r>
              <a:rPr lang="en-US" altLang="zh-CN" dirty="0"/>
              <a:t>4  @XmlRootElement(name="Student")</a:t>
            </a:r>
          </a:p>
          <a:p>
            <a:r>
              <a:rPr lang="en-US" altLang="zh-CN" dirty="0"/>
              <a:t>5  public class Student {</a:t>
            </a:r>
          </a:p>
          <a:p>
            <a:r>
              <a:rPr lang="en-US" altLang="zh-CN" dirty="0"/>
              <a:t>6      Integer id;</a:t>
            </a:r>
          </a:p>
          <a:p>
            <a:r>
              <a:rPr lang="en-US" altLang="zh-CN" dirty="0"/>
              <a:t>7      String name;</a:t>
            </a:r>
          </a:p>
          <a:p>
            <a:r>
              <a:rPr lang="en-US" altLang="zh-CN" dirty="0"/>
              <a:t>8      Sex gender;</a:t>
            </a:r>
          </a:p>
          <a:p>
            <a:r>
              <a:rPr lang="en-US" altLang="zh-CN" dirty="0"/>
              <a:t>9      @JsonSerialize(using = LocalDateSerializer.class)</a:t>
            </a:r>
          </a:p>
          <a:p>
            <a:r>
              <a:rPr lang="en-US" altLang="zh-CN" dirty="0"/>
              <a:t>10     @JsonDeserialize(using = LocalDateDeserializer.class)</a:t>
            </a:r>
          </a:p>
          <a:p>
            <a:r>
              <a:rPr lang="en-US" altLang="zh-CN" dirty="0"/>
              <a:t>11     LocalDate birthday;</a:t>
            </a:r>
          </a:p>
          <a:p>
            <a:r>
              <a:rPr lang="en-US" altLang="zh-CN" dirty="0"/>
              <a:t>12     double gpa;</a:t>
            </a:r>
          </a:p>
          <a:p>
            <a:r>
              <a:rPr lang="en-US" altLang="zh-CN" dirty="0"/>
              <a:t>13     List&lt;Book&gt; reads;</a:t>
            </a:r>
          </a:p>
          <a:p>
            <a:r>
              <a:rPr lang="en-US" altLang="zh-CN" dirty="0"/>
              <a:t>14 }</a:t>
            </a:r>
          </a:p>
          <a:p>
            <a:r>
              <a:rPr lang="en-US" altLang="zh-CN" dirty="0"/>
              <a:t>15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7193" y="2356337"/>
            <a:ext cx="38731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 @Data</a:t>
            </a:r>
          </a:p>
          <a:p>
            <a:r>
              <a:rPr lang="en-US" altLang="zh-CN" dirty="0"/>
              <a:t>17 @AllArgsConstructor</a:t>
            </a:r>
          </a:p>
          <a:p>
            <a:r>
              <a:rPr lang="en-US" altLang="zh-CN" dirty="0"/>
              <a:t>18 @NoArgsConstructor</a:t>
            </a:r>
          </a:p>
          <a:p>
            <a:r>
              <a:rPr lang="en-US" altLang="zh-CN" dirty="0"/>
              <a:t>19 @XmlRootElement(name="Book")</a:t>
            </a:r>
          </a:p>
          <a:p>
            <a:r>
              <a:rPr lang="en-US" altLang="zh-CN" dirty="0"/>
              <a:t>20 public class Book {</a:t>
            </a:r>
          </a:p>
          <a:p>
            <a:r>
              <a:rPr lang="en-US" altLang="zh-CN" dirty="0"/>
              <a:t>21     String name;</a:t>
            </a:r>
          </a:p>
          <a:p>
            <a:r>
              <a:rPr lang="en-US" altLang="zh-CN" dirty="0"/>
              <a:t>22     String author;</a:t>
            </a:r>
          </a:p>
          <a:p>
            <a:r>
              <a:rPr lang="en-US" altLang="zh-CN" dirty="0"/>
              <a:t>23     Double price;</a:t>
            </a:r>
          </a:p>
          <a:p>
            <a:r>
              <a:rPr lang="en-US" altLang="zh-CN" dirty="0"/>
              <a:t>24     int year;</a:t>
            </a:r>
          </a:p>
          <a:p>
            <a:r>
              <a:rPr lang="en-US" altLang="zh-CN" dirty="0"/>
              <a:t>25     Booktype type;</a:t>
            </a:r>
          </a:p>
          <a:p>
            <a:r>
              <a:rPr lang="en-US" altLang="zh-CN" dirty="0"/>
              <a:t>26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0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2234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r>
              <a:rPr lang="zh-CN" altLang="en-US" dirty="0"/>
              <a:t>认</a:t>
            </a:r>
            <a:r>
              <a:rPr lang="zh-CN" altLang="en-US" dirty="0" smtClean="0"/>
              <a:t>证项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98331" y="139670"/>
            <a:ext cx="968326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1  public class BasicSecurityConext implements SecurityContext {</a:t>
            </a:r>
          </a:p>
          <a:p>
            <a:r>
              <a:rPr lang="zh-CN" altLang="en-US" sz="1400" dirty="0"/>
              <a:t>2      private String accountName;</a:t>
            </a:r>
          </a:p>
          <a:p>
            <a:r>
              <a:rPr lang="zh-CN" altLang="en-US" sz="1400" dirty="0"/>
              <a:t>3      private String roleName;</a:t>
            </a:r>
          </a:p>
          <a:p>
            <a:r>
              <a:rPr lang="zh-CN" altLang="en-US" sz="1400" dirty="0"/>
              <a:t>4      private boolean secure;</a:t>
            </a:r>
          </a:p>
          <a:p>
            <a:r>
              <a:rPr lang="zh-CN" altLang="en-US" sz="1400" dirty="0"/>
              <a:t>5      public BasicSecurityConext(String accountName, </a:t>
            </a:r>
            <a:r>
              <a:rPr lang="zh-CN" altLang="en-US" sz="1400" dirty="0" smtClean="0"/>
              <a:t>S</a:t>
            </a:r>
            <a:r>
              <a:rPr lang="zh-CN" altLang="en-US" sz="1400" dirty="0"/>
              <a:t>tring roleName, </a:t>
            </a:r>
            <a:r>
              <a:rPr lang="zh-CN" altLang="en-US" sz="1400" dirty="0" smtClean="0"/>
              <a:t>b</a:t>
            </a:r>
            <a:r>
              <a:rPr lang="zh-CN" altLang="en-US" sz="1400" dirty="0"/>
              <a:t>oolean secure) {</a:t>
            </a:r>
          </a:p>
          <a:p>
            <a:r>
              <a:rPr lang="zh-CN" altLang="en-US" sz="1400" dirty="0"/>
              <a:t>6          this.accountName = accountName;</a:t>
            </a:r>
          </a:p>
          <a:p>
            <a:r>
              <a:rPr lang="zh-CN" altLang="en-US" sz="1400" dirty="0"/>
              <a:t>7          this.roleName = roleName;</a:t>
            </a:r>
          </a:p>
          <a:p>
            <a:r>
              <a:rPr lang="zh-CN" altLang="en-US" sz="1400" dirty="0"/>
              <a:t>8          this.secure = secure;</a:t>
            </a:r>
          </a:p>
          <a:p>
            <a:r>
              <a:rPr lang="zh-CN" altLang="en-US" sz="1400" dirty="0"/>
              <a:t>9      }</a:t>
            </a:r>
          </a:p>
          <a:p>
            <a:r>
              <a:rPr lang="zh-CN" altLang="en-US" sz="1400" dirty="0"/>
              <a:t>10     @Override</a:t>
            </a:r>
          </a:p>
          <a:p>
            <a:r>
              <a:rPr lang="zh-CN" altLang="en-US" sz="1400" dirty="0"/>
              <a:t>11     public Principal getUserPrincipal() {</a:t>
            </a:r>
          </a:p>
          <a:p>
            <a:r>
              <a:rPr lang="zh-CN" altLang="en-US" sz="1400" dirty="0"/>
              <a:t>12         return new Principal() {</a:t>
            </a:r>
          </a:p>
          <a:p>
            <a:r>
              <a:rPr lang="zh-CN" altLang="en-US" sz="1400" dirty="0"/>
              <a:t>13             @Override</a:t>
            </a:r>
          </a:p>
          <a:p>
            <a:r>
              <a:rPr lang="zh-CN" altLang="en-US" sz="1400" dirty="0"/>
              <a:t>14             public String getName() {</a:t>
            </a:r>
          </a:p>
          <a:p>
            <a:r>
              <a:rPr lang="zh-CN" altLang="en-US" sz="1400" dirty="0"/>
              <a:t>15                 return accountName;</a:t>
            </a:r>
          </a:p>
          <a:p>
            <a:r>
              <a:rPr lang="zh-CN" altLang="en-US" sz="1400" dirty="0"/>
              <a:t>16             }</a:t>
            </a:r>
          </a:p>
          <a:p>
            <a:r>
              <a:rPr lang="zh-CN" altLang="en-US" sz="1400" dirty="0"/>
              <a:t>17         };</a:t>
            </a:r>
          </a:p>
          <a:p>
            <a:r>
              <a:rPr lang="zh-CN" altLang="en-US" sz="1400" dirty="0"/>
              <a:t>18     }</a:t>
            </a:r>
          </a:p>
          <a:p>
            <a:r>
              <a:rPr lang="zh-CN" altLang="en-US" sz="1400" dirty="0"/>
              <a:t>19     @Override</a:t>
            </a:r>
          </a:p>
          <a:p>
            <a:r>
              <a:rPr lang="zh-CN" altLang="en-US" sz="1400" dirty="0"/>
              <a:t>20     public boolean isUserInRole(String s) {</a:t>
            </a:r>
          </a:p>
          <a:p>
            <a:r>
              <a:rPr lang="zh-CN" altLang="en-US" sz="1400" dirty="0"/>
              <a:t>21         return s.equals(this.roleName);</a:t>
            </a:r>
          </a:p>
          <a:p>
            <a:r>
              <a:rPr lang="zh-CN" altLang="en-US" sz="1400" dirty="0"/>
              <a:t>22     }</a:t>
            </a:r>
          </a:p>
          <a:p>
            <a:r>
              <a:rPr lang="zh-CN" altLang="en-US" sz="1400" dirty="0"/>
              <a:t>23     @Override</a:t>
            </a:r>
          </a:p>
          <a:p>
            <a:r>
              <a:rPr lang="zh-CN" altLang="en-US" sz="1400" dirty="0"/>
              <a:t>24     public boolean isSecure() {</a:t>
            </a:r>
          </a:p>
          <a:p>
            <a:r>
              <a:rPr lang="zh-CN" altLang="en-US" sz="1400" dirty="0"/>
              <a:t>25         return secure;</a:t>
            </a:r>
          </a:p>
          <a:p>
            <a:r>
              <a:rPr lang="zh-CN" altLang="en-US" sz="1400" dirty="0"/>
              <a:t>26     }</a:t>
            </a:r>
          </a:p>
          <a:p>
            <a:r>
              <a:rPr lang="zh-CN" altLang="en-US" sz="1400" dirty="0"/>
              <a:t>27     @Override</a:t>
            </a:r>
          </a:p>
          <a:p>
            <a:r>
              <a:rPr lang="zh-CN" altLang="en-US" sz="1400" dirty="0"/>
              <a:t>28     public String getAuthenticationScheme() {</a:t>
            </a:r>
          </a:p>
          <a:p>
            <a:r>
              <a:rPr lang="zh-CN" altLang="en-US" sz="1400" dirty="0"/>
              <a:t>29         return SecurityContext.BASIC_AUTH;</a:t>
            </a:r>
          </a:p>
          <a:p>
            <a:r>
              <a:rPr lang="zh-CN" altLang="en-US" sz="1400" dirty="0"/>
              <a:t>30     }</a:t>
            </a:r>
          </a:p>
          <a:p>
            <a:r>
              <a:rPr lang="zh-CN" altLang="en-US" sz="1400" dirty="0"/>
              <a:t>31 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1252"/>
              </p:ext>
            </p:extLst>
          </p:nvPr>
        </p:nvGraphicFramePr>
        <p:xfrm>
          <a:off x="5507182" y="2379515"/>
          <a:ext cx="6485526" cy="30599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78123">
                  <a:extLst>
                    <a:ext uri="{9D8B030D-6E8A-4147-A177-3AD203B41FA5}">
                      <a16:colId xmlns:a16="http://schemas.microsoft.com/office/drawing/2014/main" val="2472388570"/>
                    </a:ext>
                  </a:extLst>
                </a:gridCol>
                <a:gridCol w="1517077">
                  <a:extLst>
                    <a:ext uri="{9D8B030D-6E8A-4147-A177-3AD203B41FA5}">
                      <a16:colId xmlns:a16="http://schemas.microsoft.com/office/drawing/2014/main" val="2634819676"/>
                    </a:ext>
                  </a:extLst>
                </a:gridCol>
                <a:gridCol w="1507162">
                  <a:extLst>
                    <a:ext uri="{9D8B030D-6E8A-4147-A177-3AD203B41FA5}">
                      <a16:colId xmlns:a16="http://schemas.microsoft.com/office/drawing/2014/main" val="4253908106"/>
                    </a:ext>
                  </a:extLst>
                </a:gridCol>
                <a:gridCol w="983164">
                  <a:extLst>
                    <a:ext uri="{9D8B030D-6E8A-4147-A177-3AD203B41FA5}">
                      <a16:colId xmlns:a16="http://schemas.microsoft.com/office/drawing/2014/main" val="3551390786"/>
                    </a:ext>
                  </a:extLst>
                </a:gridCol>
              </a:tblGrid>
              <a:tr h="438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URI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SUPER_USER</a:t>
                      </a:r>
                      <a:endParaRPr lang="zh-CN" sz="1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COMMON_USER</a:t>
                      </a:r>
                      <a:endParaRPr lang="zh-CN" sz="1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GUEST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13122"/>
                  </a:ext>
                </a:extLst>
              </a:tr>
              <a:tr h="327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 /stu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6729553"/>
                  </a:ext>
                </a:extLst>
              </a:tr>
              <a:tr h="327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 /stu/2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850621"/>
                  </a:ext>
                </a:extLst>
              </a:tr>
              <a:tr h="327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 /stu/query?uid=2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0893434"/>
                  </a:ext>
                </a:extLst>
              </a:tr>
              <a:tr h="327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POST /stu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688029"/>
                  </a:ext>
                </a:extLst>
              </a:tr>
              <a:tr h="327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PUT</a:t>
                      </a:r>
                      <a:r>
                        <a:rPr lang="en-US" sz="1400" kern="100" baseline="0" dirty="0" smtClean="0">
                          <a:effectLst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</a:rPr>
                        <a:t>/stu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0458314"/>
                  </a:ext>
                </a:extLst>
              </a:tr>
              <a:tr h="327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DELETE /stu/2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9314656"/>
                  </a:ext>
                </a:extLst>
              </a:tr>
              <a:tr h="327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 /file/abc.pdf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2422186"/>
                  </a:ext>
                </a:extLst>
              </a:tr>
              <a:tr h="327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POST /file/xyz.mp4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sym typeface="Wingdings 2" panose="05020102010507070707" pitchFamily="18" charset="2"/>
                        </a:rPr>
                        <a:t>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26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9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2234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r>
              <a:rPr lang="zh-CN" altLang="en-US" dirty="0"/>
              <a:t>认</a:t>
            </a:r>
            <a:r>
              <a:rPr lang="zh-CN" altLang="en-US" dirty="0" smtClean="0"/>
              <a:t>证项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-49973" y="769495"/>
            <a:ext cx="606669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/>
              <a:t>1  @Component</a:t>
            </a:r>
          </a:p>
          <a:p>
            <a:r>
              <a:rPr lang="zh-CN" altLang="en-US" sz="1300" dirty="0"/>
              <a:t>2  @Path("stu")</a:t>
            </a:r>
          </a:p>
          <a:p>
            <a:r>
              <a:rPr lang="zh-CN" altLang="en-US" sz="1300" dirty="0"/>
              <a:t>3  @PermitAll</a:t>
            </a:r>
          </a:p>
          <a:p>
            <a:r>
              <a:rPr lang="zh-CN" altLang="en-US" sz="1300" dirty="0"/>
              <a:t>4  public class StudentResource {</a:t>
            </a:r>
          </a:p>
          <a:p>
            <a:r>
              <a:rPr lang="zh-CN" altLang="en-US" sz="1300" dirty="0"/>
              <a:t>5      private static AtomicInteger idCounter = new AtomicInteger(1000);</a:t>
            </a:r>
          </a:p>
          <a:p>
            <a:r>
              <a:rPr lang="zh-CN" altLang="en-US" sz="1300" dirty="0"/>
              <a:t>6      private final static MediaType[ ] mediaTypes = new MediaType[ ]{</a:t>
            </a:r>
          </a:p>
          <a:p>
            <a:r>
              <a:rPr lang="zh-CN" altLang="en-US" sz="1300" dirty="0" smtClean="0"/>
              <a:t>                                                         M</a:t>
            </a:r>
            <a:r>
              <a:rPr lang="zh-CN" altLang="en-US" sz="1300" dirty="0"/>
              <a:t>ediaType.APPLICATION_XML_TYPE, </a:t>
            </a:r>
          </a:p>
          <a:p>
            <a:r>
              <a:rPr lang="zh-CN" altLang="en-US" sz="1300" dirty="0" smtClean="0"/>
              <a:t>                                                         M</a:t>
            </a:r>
            <a:r>
              <a:rPr lang="zh-CN" altLang="en-US" sz="1300" dirty="0"/>
              <a:t>ediaType.APPLICATION_JSON_TYPE};</a:t>
            </a:r>
          </a:p>
          <a:p>
            <a:r>
              <a:rPr lang="zh-CN" altLang="en-US" sz="1300" dirty="0"/>
              <a:t>7      private MediaType randomMediaType(){</a:t>
            </a:r>
          </a:p>
          <a:p>
            <a:r>
              <a:rPr lang="zh-CN" altLang="en-US" sz="1300" dirty="0"/>
              <a:t>8          return mediaTypes[new Random().nextInt(mediaTypes.length)];</a:t>
            </a:r>
          </a:p>
          <a:p>
            <a:r>
              <a:rPr lang="zh-CN" altLang="en-US" sz="1300" dirty="0"/>
              <a:t>9      }</a:t>
            </a:r>
          </a:p>
          <a:p>
            <a:r>
              <a:rPr lang="zh-CN" altLang="en-US" sz="1300" dirty="0"/>
              <a:t>10 </a:t>
            </a:r>
          </a:p>
          <a:p>
            <a:r>
              <a:rPr lang="zh-CN" altLang="en-US" sz="1300" dirty="0"/>
              <a:t>11     @GET</a:t>
            </a:r>
          </a:p>
          <a:p>
            <a:r>
              <a:rPr lang="zh-CN" altLang="en-US" sz="1300" dirty="0"/>
              <a:t>12     @RolesAllowed("COMMON_USER")</a:t>
            </a:r>
          </a:p>
          <a:p>
            <a:r>
              <a:rPr lang="zh-CN" altLang="en-US" sz="1300" dirty="0"/>
              <a:t>13     @Produces({MediaType.APPLICATION_XML, MediaType.APPLICATION_JSON})</a:t>
            </a:r>
          </a:p>
          <a:p>
            <a:r>
              <a:rPr lang="zh-CN" altLang="en-US" sz="1300" dirty="0"/>
              <a:t>14     public List&lt;Student&gt; getAll(){</a:t>
            </a:r>
          </a:p>
          <a:p>
            <a:r>
              <a:rPr lang="zh-CN" altLang="en-US" sz="1300" dirty="0"/>
              <a:t>15 		...函数功能同代码5 - 9，略...</a:t>
            </a:r>
          </a:p>
          <a:p>
            <a:r>
              <a:rPr lang="zh-CN" altLang="en-US" sz="1300" dirty="0"/>
              <a:t>16 	   }</a:t>
            </a:r>
          </a:p>
          <a:p>
            <a:r>
              <a:rPr lang="zh-CN" altLang="en-US" sz="1300" dirty="0"/>
              <a:t>17 </a:t>
            </a:r>
          </a:p>
          <a:p>
            <a:r>
              <a:rPr lang="zh-CN" altLang="en-US" sz="1300" dirty="0"/>
              <a:t>18     @GET</a:t>
            </a:r>
          </a:p>
          <a:p>
            <a:r>
              <a:rPr lang="zh-CN" altLang="en-US" sz="1300" dirty="0"/>
              <a:t>19     @Path("{id}")</a:t>
            </a:r>
          </a:p>
          <a:p>
            <a:r>
              <a:rPr lang="zh-CN" altLang="en-US" sz="1300" dirty="0"/>
              <a:t>20     @RolesAllowed({"SUPER_USER","GUEST"})</a:t>
            </a:r>
          </a:p>
          <a:p>
            <a:r>
              <a:rPr lang="zh-CN" altLang="en-US" sz="1300" dirty="0"/>
              <a:t>21     @Produces({MediaType.APPLICATION_XML, MediaType.APPLICATION_JSON})</a:t>
            </a:r>
          </a:p>
          <a:p>
            <a:r>
              <a:rPr lang="zh-CN" altLang="en-US" sz="1300" dirty="0"/>
              <a:t>22     public Student getOne(@PathParam("id") Integer id) {</a:t>
            </a:r>
          </a:p>
          <a:p>
            <a:r>
              <a:rPr lang="zh-CN" altLang="en-US" sz="1300" dirty="0"/>
              <a:t>23 		...函数功能同代码5 - 11，略...</a:t>
            </a:r>
          </a:p>
          <a:p>
            <a:r>
              <a:rPr lang="zh-CN" altLang="en-US" sz="1300" dirty="0"/>
              <a:t>24 	   }</a:t>
            </a:r>
          </a:p>
          <a:p>
            <a:r>
              <a:rPr lang="zh-CN" altLang="en-US" sz="1300" dirty="0"/>
              <a:t>25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6715" y="469413"/>
            <a:ext cx="6245621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26     @GET</a:t>
            </a:r>
          </a:p>
          <a:p>
            <a:r>
              <a:rPr lang="zh-CN" altLang="en-US" sz="1300" dirty="0"/>
              <a:t>27     @Path("query")</a:t>
            </a:r>
          </a:p>
          <a:p>
            <a:r>
              <a:rPr lang="zh-CN" altLang="en-US" sz="1300" dirty="0"/>
              <a:t>28     @Produces({MediaType.APPLICATION_XML, MediaType.APPLICATION_JSON})</a:t>
            </a:r>
          </a:p>
          <a:p>
            <a:r>
              <a:rPr lang="zh-CN" altLang="en-US" sz="1300" dirty="0"/>
              <a:t>29     public Student getOneByQuery(@QueryParam("uid") Integer id) {</a:t>
            </a:r>
          </a:p>
          <a:p>
            <a:r>
              <a:rPr lang="zh-CN" altLang="en-US" sz="1300" dirty="0"/>
              <a:t>30 		...函数功能同代码5 - 13，略...</a:t>
            </a:r>
          </a:p>
          <a:p>
            <a:r>
              <a:rPr lang="zh-CN" altLang="en-US" sz="1300" dirty="0"/>
              <a:t>31 	   }</a:t>
            </a:r>
          </a:p>
          <a:p>
            <a:r>
              <a:rPr lang="zh-CN" altLang="en-US" sz="1300" dirty="0"/>
              <a:t>32 </a:t>
            </a:r>
          </a:p>
          <a:p>
            <a:r>
              <a:rPr lang="zh-CN" altLang="en-US" sz="1300" dirty="0"/>
              <a:t>33     @POST</a:t>
            </a:r>
          </a:p>
          <a:p>
            <a:r>
              <a:rPr lang="zh-CN" altLang="en-US" sz="1300" dirty="0"/>
              <a:t>34     @RolesAllowed("SUPER_USER")</a:t>
            </a:r>
          </a:p>
          <a:p>
            <a:r>
              <a:rPr lang="zh-CN" altLang="en-US" sz="1300" dirty="0"/>
              <a:t>35     @Consumes({MediaType.APPLICATION_XML, MediaType.APPLICATION_JSON})</a:t>
            </a:r>
          </a:p>
          <a:p>
            <a:r>
              <a:rPr lang="zh-CN" altLang="en-US" sz="1300" dirty="0"/>
              <a:t>36     @Produces({MediaType.APPLICATION_XML, MediaType.APPLICATION_JSON})</a:t>
            </a:r>
          </a:p>
          <a:p>
            <a:r>
              <a:rPr lang="zh-CN" altLang="en-US" sz="1300" dirty="0"/>
              <a:t>37     public Student createStudent(Student student){</a:t>
            </a:r>
          </a:p>
          <a:p>
            <a:r>
              <a:rPr lang="zh-CN" altLang="en-US" sz="1300" dirty="0"/>
              <a:t>38 		...函数功能同代码5 - 15，略...</a:t>
            </a:r>
          </a:p>
          <a:p>
            <a:r>
              <a:rPr lang="zh-CN" altLang="en-US" sz="1300" dirty="0"/>
              <a:t>39 	   }</a:t>
            </a:r>
          </a:p>
          <a:p>
            <a:r>
              <a:rPr lang="zh-CN" altLang="en-US" sz="1300" dirty="0"/>
              <a:t>40 </a:t>
            </a:r>
          </a:p>
          <a:p>
            <a:r>
              <a:rPr lang="zh-CN" altLang="en-US" sz="1300" dirty="0"/>
              <a:t>41     @PUT</a:t>
            </a:r>
          </a:p>
          <a:p>
            <a:r>
              <a:rPr lang="zh-CN" altLang="en-US" sz="1300" dirty="0"/>
              <a:t>42     @RolesAllowed({"COMMON_USER","SUPER_USER"})</a:t>
            </a:r>
          </a:p>
          <a:p>
            <a:r>
              <a:rPr lang="zh-CN" altLang="en-US" sz="1300" dirty="0"/>
              <a:t>43     @Consumes({MediaType.APPLICATION_XML, MediaType.APPLICATION_JSON})</a:t>
            </a:r>
          </a:p>
          <a:p>
            <a:r>
              <a:rPr lang="zh-CN" altLang="en-US" sz="1300" dirty="0"/>
              <a:t>44     @Produces({MediaType.APPLICATION_XML, MediaType.APPLICATION_JSON})</a:t>
            </a:r>
          </a:p>
          <a:p>
            <a:r>
              <a:rPr lang="zh-CN" altLang="en-US" sz="1300" dirty="0"/>
              <a:t>45     public Response modifyStudent(Student student){</a:t>
            </a:r>
          </a:p>
          <a:p>
            <a:r>
              <a:rPr lang="zh-CN" altLang="en-US" sz="1300" dirty="0"/>
              <a:t>46 		...函数功能同代码5 - 17，略...</a:t>
            </a:r>
          </a:p>
          <a:p>
            <a:r>
              <a:rPr lang="zh-CN" altLang="en-US" sz="1300" dirty="0"/>
              <a:t>47 	   }</a:t>
            </a:r>
          </a:p>
          <a:p>
            <a:r>
              <a:rPr lang="zh-CN" altLang="en-US" sz="1300" dirty="0"/>
              <a:t>48 </a:t>
            </a:r>
          </a:p>
          <a:p>
            <a:r>
              <a:rPr lang="zh-CN" altLang="en-US" sz="1300" dirty="0"/>
              <a:t>49     @DELETE</a:t>
            </a:r>
          </a:p>
          <a:p>
            <a:r>
              <a:rPr lang="zh-CN" altLang="en-US" sz="1300" dirty="0"/>
              <a:t>50     @RolesAllowed({"SUPER_USER","COMMON_USER"})</a:t>
            </a:r>
          </a:p>
          <a:p>
            <a:r>
              <a:rPr lang="zh-CN" altLang="en-US" sz="1300" dirty="0"/>
              <a:t>51     @Path("{id}")</a:t>
            </a:r>
          </a:p>
          <a:p>
            <a:r>
              <a:rPr lang="zh-CN" altLang="en-US" sz="1300" dirty="0"/>
              <a:t>52     public Response eraseStudent(@PathParam("id") Integer id){</a:t>
            </a:r>
          </a:p>
          <a:p>
            <a:r>
              <a:rPr lang="zh-CN" altLang="en-US" sz="1300" dirty="0"/>
              <a:t>53 		...函数功能同代码5 - 19，略...</a:t>
            </a:r>
          </a:p>
          <a:p>
            <a:r>
              <a:rPr lang="zh-CN" altLang="en-US" sz="1300" dirty="0"/>
              <a:t>54 	   }</a:t>
            </a:r>
          </a:p>
          <a:p>
            <a:r>
              <a:rPr lang="zh-CN" altLang="en-US" sz="1300" dirty="0"/>
              <a:t>55 </a:t>
            </a:r>
            <a:r>
              <a:rPr lang="zh-CN" altLang="en-US" sz="1300" dirty="0" smtClean="0"/>
              <a:t>}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277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2234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r>
              <a:rPr lang="zh-CN" altLang="en-US" dirty="0"/>
              <a:t>认</a:t>
            </a:r>
            <a:r>
              <a:rPr lang="zh-CN" altLang="en-US" dirty="0" smtClean="0"/>
              <a:t>证项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45124" y="363915"/>
            <a:ext cx="10744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  @Component</a:t>
            </a:r>
          </a:p>
          <a:p>
            <a:r>
              <a:rPr lang="zh-CN" altLang="en-US" sz="2000" dirty="0"/>
              <a:t>2  @Path("file")</a:t>
            </a:r>
          </a:p>
          <a:p>
            <a:r>
              <a:rPr lang="zh-CN" altLang="en-US" sz="2000" dirty="0"/>
              <a:t>3  @PermitAll</a:t>
            </a:r>
          </a:p>
          <a:p>
            <a:r>
              <a:rPr lang="zh-CN" altLang="en-US" sz="2000" dirty="0"/>
              <a:t>4  public class FileResource {</a:t>
            </a:r>
          </a:p>
          <a:p>
            <a:r>
              <a:rPr lang="zh-CN" altLang="en-US" sz="2000" dirty="0"/>
              <a:t>5      private final String folderOnServer = "D:\\ServerFiles\\";</a:t>
            </a:r>
          </a:p>
          <a:p>
            <a:r>
              <a:rPr lang="zh-CN" altLang="en-US" sz="2000" dirty="0"/>
              <a:t>6  </a:t>
            </a:r>
          </a:p>
          <a:p>
            <a:r>
              <a:rPr lang="zh-CN" altLang="en-US" sz="2000" dirty="0"/>
              <a:t>7      @GET</a:t>
            </a:r>
          </a:p>
          <a:p>
            <a:r>
              <a:rPr lang="zh-CN" altLang="en-US" sz="2000" dirty="0"/>
              <a:t>8      @RolesAllowed("COMMON_USER")</a:t>
            </a:r>
          </a:p>
          <a:p>
            <a:r>
              <a:rPr lang="zh-CN" altLang="en-US" sz="2000" dirty="0"/>
              <a:t>9      @Path("/{name}")</a:t>
            </a:r>
          </a:p>
          <a:p>
            <a:r>
              <a:rPr lang="zh-CN" altLang="en-US" sz="2000" dirty="0"/>
              <a:t>10     public Response download(@PathParam("name") String fileName) </a:t>
            </a:r>
            <a:r>
              <a:rPr lang="zh-CN" altLang="en-US" sz="2000" dirty="0" smtClean="0"/>
              <a:t>t</a:t>
            </a:r>
            <a:r>
              <a:rPr lang="zh-CN" altLang="en-US" sz="2000" dirty="0"/>
              <a:t>hrows IOException {</a:t>
            </a:r>
          </a:p>
          <a:p>
            <a:r>
              <a:rPr lang="zh-CN" altLang="en-US" sz="2000" dirty="0"/>
              <a:t>11 		...函数功能同代码5 - 21，略...</a:t>
            </a:r>
          </a:p>
          <a:p>
            <a:r>
              <a:rPr lang="zh-CN" altLang="en-US" sz="2000" dirty="0"/>
              <a:t>12 	   }</a:t>
            </a:r>
          </a:p>
          <a:p>
            <a:r>
              <a:rPr lang="zh-CN" altLang="en-US" sz="2000" dirty="0"/>
              <a:t>13 </a:t>
            </a:r>
          </a:p>
          <a:p>
            <a:r>
              <a:rPr lang="zh-CN" altLang="en-US" sz="2000" dirty="0"/>
              <a:t>14     @POST</a:t>
            </a:r>
          </a:p>
          <a:p>
            <a:r>
              <a:rPr lang="zh-CN" altLang="en-US" sz="2000" dirty="0"/>
              <a:t>15     @RolesAllowed("SUPER_USER")</a:t>
            </a:r>
          </a:p>
          <a:p>
            <a:r>
              <a:rPr lang="zh-CN" altLang="en-US" sz="2000" dirty="0"/>
              <a:t>16     @Consumes(MediaType.MULTIPART_FORM_DATA)</a:t>
            </a:r>
          </a:p>
          <a:p>
            <a:r>
              <a:rPr lang="zh-CN" altLang="en-US" sz="2000" dirty="0"/>
              <a:t>17     public Response upload(@FormDataParam("file") FormDataBodyPart bp) {</a:t>
            </a:r>
          </a:p>
          <a:p>
            <a:r>
              <a:rPr lang="zh-CN" altLang="en-US" sz="2000" dirty="0"/>
              <a:t>18 		...函数功能同代码5 - 23，略...</a:t>
            </a:r>
          </a:p>
          <a:p>
            <a:r>
              <a:rPr lang="zh-CN" altLang="en-US" sz="2000" dirty="0"/>
              <a:t>19 	   }</a:t>
            </a:r>
          </a:p>
          <a:p>
            <a:r>
              <a:rPr lang="zh-CN" altLang="en-US" sz="2000" dirty="0"/>
              <a:t>20 }</a:t>
            </a:r>
          </a:p>
        </p:txBody>
      </p:sp>
    </p:spTree>
    <p:extLst>
      <p:ext uri="{BB962C8B-B14F-4D97-AF65-F5344CB8AC3E}">
        <p14:creationId xmlns:p14="http://schemas.microsoft.com/office/powerpoint/2010/main" val="3097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2234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zh-CN" altLang="en-US" dirty="0" smtClean="0"/>
              <a:t>端</a:t>
            </a:r>
            <a:r>
              <a:rPr lang="zh-CN" altLang="en-US" dirty="0"/>
              <a:t>认</a:t>
            </a:r>
            <a:r>
              <a:rPr lang="zh-CN" altLang="en-US" dirty="0" smtClean="0"/>
              <a:t>证项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219198" y="1052681"/>
            <a:ext cx="98367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  private List&lt;Student&gt; getAllStudents(){</a:t>
            </a:r>
          </a:p>
          <a:p>
            <a:r>
              <a:rPr lang="zh-CN" altLang="en-US" sz="2000" dirty="0"/>
              <a:t>2  	MediaType mediaType = randomMediaType();</a:t>
            </a:r>
          </a:p>
          <a:p>
            <a:r>
              <a:rPr lang="zh-CN" altLang="en-US" sz="2000" dirty="0"/>
              <a:t>3  	Response response = target</a:t>
            </a:r>
          </a:p>
          <a:p>
            <a:r>
              <a:rPr lang="zh-CN" altLang="en-US" sz="2000" dirty="0"/>
              <a:t>4  			.path("stu")</a:t>
            </a:r>
          </a:p>
          <a:p>
            <a:r>
              <a:rPr lang="zh-CN" altLang="en-US" sz="2000" dirty="0"/>
              <a:t>5  			.request(mediaType)</a:t>
            </a:r>
          </a:p>
          <a:p>
            <a:r>
              <a:rPr lang="zh-CN" altLang="en-US" sz="2000" dirty="0"/>
              <a:t>6  			.get();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7  	if (response.getStatus()==Response.Status.FORBIDDEN.getStatusCode()){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8  		System.out.println("权限不够，无法操作！");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9  		return null;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10 	}</a:t>
            </a:r>
          </a:p>
          <a:p>
            <a:r>
              <a:rPr lang="zh-CN" altLang="en-US" sz="2000" dirty="0"/>
              <a:t>11 	GenericType&lt;List&lt;Student&gt;&gt; genericType = new GenericType&lt;&gt;(){ };</a:t>
            </a:r>
          </a:p>
          <a:p>
            <a:r>
              <a:rPr lang="zh-CN" altLang="en-US" sz="2000" dirty="0"/>
              <a:t>12 	List&lt;Student&gt; students= response.readEntity(genericType);</a:t>
            </a:r>
          </a:p>
          <a:p>
            <a:r>
              <a:rPr lang="zh-CN" altLang="en-US" sz="2000" dirty="0"/>
              <a:t>13 	return students;</a:t>
            </a:r>
          </a:p>
          <a:p>
            <a:r>
              <a:rPr lang="zh-CN" altLang="en-US" sz="2000" dirty="0"/>
              <a:t>14 }</a:t>
            </a:r>
          </a:p>
        </p:txBody>
      </p:sp>
    </p:spTree>
    <p:extLst>
      <p:ext uri="{BB962C8B-B14F-4D97-AF65-F5344CB8AC3E}">
        <p14:creationId xmlns:p14="http://schemas.microsoft.com/office/powerpoint/2010/main" val="33008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案例四：替换某些部件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案例四：替换某些部件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替</a:t>
            </a:r>
            <a:r>
              <a:rPr lang="zh-CN" altLang="en-US" dirty="0"/>
              <a:t>换</a:t>
            </a:r>
            <a:r>
              <a:rPr lang="en-US" altLang="zh-CN" dirty="0"/>
              <a:t>JSON</a:t>
            </a:r>
            <a:r>
              <a:rPr lang="zh-CN" altLang="en-US" dirty="0"/>
              <a:t>解析</a:t>
            </a:r>
            <a:r>
              <a:rPr lang="zh-CN" altLang="en-US" dirty="0" smtClean="0"/>
              <a:t>器</a:t>
            </a:r>
            <a:endParaRPr lang="en-US" altLang="zh-CN" dirty="0"/>
          </a:p>
          <a:p>
            <a:r>
              <a:rPr lang="zh-CN" altLang="en-US" dirty="0" smtClean="0"/>
              <a:t>替</a:t>
            </a:r>
            <a:r>
              <a:rPr lang="zh-CN" altLang="en-US" dirty="0"/>
              <a:t>换</a:t>
            </a:r>
            <a:r>
              <a:rPr lang="en-US" altLang="zh-CN" dirty="0"/>
              <a:t>Servlet</a:t>
            </a:r>
            <a:r>
              <a:rPr lang="zh-CN" altLang="en-US" dirty="0"/>
              <a:t>容器	</a:t>
            </a:r>
            <a:endParaRPr lang="en-US" altLang="zh-CN" dirty="0"/>
          </a:p>
          <a:p>
            <a:r>
              <a:rPr lang="zh-CN" altLang="en-US" dirty="0" smtClean="0"/>
              <a:t>替</a:t>
            </a:r>
            <a:r>
              <a:rPr lang="zh-CN" altLang="en-US" dirty="0"/>
              <a:t>换</a:t>
            </a:r>
            <a:r>
              <a:rPr lang="en-US" altLang="zh-CN" dirty="0"/>
              <a:t>Web</a:t>
            </a:r>
            <a:r>
              <a:rPr lang="zh-CN" altLang="en-US" dirty="0"/>
              <a:t>服务器	</a:t>
            </a:r>
            <a:endParaRPr lang="en-US" altLang="zh-CN" dirty="0" smtClean="0"/>
          </a:p>
          <a:p>
            <a:r>
              <a:rPr lang="zh-CN" altLang="en-US" dirty="0" smtClean="0"/>
              <a:t>完全剥离</a:t>
            </a:r>
            <a:r>
              <a:rPr lang="en-US" altLang="zh-CN" dirty="0" smtClean="0"/>
              <a:t>Spring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7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12959" y="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替</a:t>
            </a:r>
            <a:r>
              <a:rPr lang="zh-CN" altLang="en-US" dirty="0" smtClean="0"/>
              <a:t>换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解析器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64572" y="871926"/>
            <a:ext cx="4807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&lt;dependency&gt;</a:t>
            </a:r>
          </a:p>
          <a:p>
            <a:r>
              <a:rPr lang="zh-CN" altLang="en-US" dirty="0"/>
              <a:t>	&lt;groupId&gt;com.alibaba&lt;/groupId&gt;</a:t>
            </a:r>
          </a:p>
          <a:p>
            <a:r>
              <a:rPr lang="zh-CN" altLang="en-US" dirty="0"/>
              <a:t>	&lt;artifactId&gt;fastjson&lt;/artifactId&gt;</a:t>
            </a:r>
          </a:p>
          <a:p>
            <a:r>
              <a:rPr lang="zh-CN" altLang="en-US" dirty="0"/>
              <a:t>	&lt;version&gt;1.2.73&lt;/version&gt;</a:t>
            </a:r>
          </a:p>
          <a:p>
            <a:r>
              <a:rPr lang="zh-CN" altLang="en-US" dirty="0"/>
              <a:t>&lt;/dependency&gt;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4572" y="2670464"/>
            <a:ext cx="518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register(FastJsonFeature.class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//register(JacksonFeature.class);   //</a:t>
            </a:r>
            <a:r>
              <a:rPr lang="zh-CN" altLang="en-US" dirty="0"/>
              <a:t>注释掉 </a:t>
            </a:r>
            <a:r>
              <a:rPr lang="en-US" altLang="zh-CN" dirty="0"/>
              <a:t>Jackson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4572" y="3638005"/>
            <a:ext cx="622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clientConfig.register(FastJsonFeature.class);</a:t>
            </a:r>
          </a:p>
          <a:p>
            <a:r>
              <a:rPr lang="en-US" altLang="zh-CN" dirty="0"/>
              <a:t>//clientConfig.register(JacksonFeature.class); //</a:t>
            </a:r>
            <a:r>
              <a:rPr lang="zh-CN" altLang="en-US" dirty="0"/>
              <a:t>注释掉</a:t>
            </a:r>
            <a:r>
              <a:rPr lang="en-US" altLang="zh-CN" dirty="0" smtClean="0"/>
              <a:t>Jackson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377546" y="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fastjson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2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17155" y="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替</a:t>
            </a:r>
            <a:r>
              <a:rPr lang="zh-CN" altLang="en-US" dirty="0" smtClean="0"/>
              <a:t>换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4299" y="270163"/>
            <a:ext cx="5386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//@Component</a:t>
            </a:r>
          </a:p>
          <a:p>
            <a:r>
              <a:rPr lang="en-US" altLang="zh-CN" dirty="0"/>
              <a:t>2 //@ApplicationPath("/jersey")</a:t>
            </a:r>
          </a:p>
          <a:p>
            <a:r>
              <a:rPr lang="en-US" altLang="zh-CN" dirty="0"/>
              <a:t>3 public class JerseyConfig extends ResourceConfig {</a:t>
            </a:r>
          </a:p>
          <a:p>
            <a:r>
              <a:rPr lang="en-US" altLang="zh-CN" dirty="0"/>
              <a:t>4     public JerseyConfig(){</a:t>
            </a:r>
          </a:p>
          <a:p>
            <a:r>
              <a:rPr lang="en-US" altLang="zh-CN" dirty="0"/>
              <a:t>5        // </a:t>
            </a:r>
            <a:r>
              <a:rPr lang="zh-CN" altLang="en-US" dirty="0"/>
              <a:t>此处注册资源类等</a:t>
            </a:r>
            <a:r>
              <a:rPr lang="en-US" altLang="zh-CN" dirty="0"/>
              <a:t>,(</a:t>
            </a:r>
            <a:r>
              <a:rPr lang="zh-CN" altLang="en-US" dirty="0"/>
              <a:t>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     }</a:t>
            </a:r>
          </a:p>
          <a:p>
            <a:r>
              <a:rPr lang="en-US" altLang="zh-CN" dirty="0"/>
              <a:t>7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4299" y="2514399"/>
            <a:ext cx="118768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 @Bean</a:t>
            </a:r>
          </a:p>
          <a:p>
            <a:r>
              <a:rPr lang="en-US" altLang="zh-CN" sz="1600" dirty="0"/>
              <a:t>2  public ServletRegistrationBean servletRegistrationBean() {</a:t>
            </a:r>
          </a:p>
          <a:p>
            <a:r>
              <a:rPr lang="en-US" altLang="zh-CN" sz="1600" dirty="0"/>
              <a:t>3  	System.out.println("</a:t>
            </a:r>
            <a:r>
              <a:rPr lang="zh-CN" altLang="en-US" sz="1600" dirty="0"/>
              <a:t>注册</a:t>
            </a:r>
            <a:r>
              <a:rPr lang="en-US" altLang="zh-CN" sz="1600" dirty="0"/>
              <a:t>Jersey Servlet</a:t>
            </a:r>
            <a:r>
              <a:rPr lang="zh-CN" altLang="en-US" sz="1600" dirty="0"/>
              <a:t>容器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4  	//</a:t>
            </a:r>
            <a:r>
              <a:rPr lang="zh-CN" altLang="en-US" sz="1600" dirty="0"/>
              <a:t>第一个参数指明使用</a:t>
            </a:r>
            <a:r>
              <a:rPr lang="en-US" altLang="zh-CN" sz="1600" dirty="0"/>
              <a:t>Jersey</a:t>
            </a:r>
            <a:r>
              <a:rPr lang="zh-CN" altLang="en-US" sz="1600" dirty="0"/>
              <a:t>自带的</a:t>
            </a:r>
            <a:r>
              <a:rPr lang="en-US" altLang="zh-CN" sz="1600" dirty="0"/>
              <a:t>Servlet</a:t>
            </a:r>
            <a:r>
              <a:rPr lang="zh-CN" altLang="en-US" sz="1600" dirty="0"/>
              <a:t>容器，</a:t>
            </a:r>
          </a:p>
          <a:p>
            <a:r>
              <a:rPr lang="en-US" altLang="zh-CN" sz="1600" dirty="0"/>
              <a:t>5  	//</a:t>
            </a:r>
            <a:r>
              <a:rPr lang="zh-CN" altLang="en-US" sz="1600" dirty="0"/>
              <a:t>第二个参数指定了</a:t>
            </a:r>
            <a:r>
              <a:rPr lang="en-US" altLang="zh-CN" sz="1600" dirty="0"/>
              <a:t>Jersey Resource</a:t>
            </a:r>
            <a:r>
              <a:rPr lang="zh-CN" altLang="en-US" sz="1600" dirty="0"/>
              <a:t>的根路径，等同于</a:t>
            </a:r>
            <a:r>
              <a:rPr lang="en-US" altLang="zh-CN" sz="1600" dirty="0"/>
              <a:t>@ApplicationPath</a:t>
            </a:r>
            <a:r>
              <a:rPr lang="zh-CN" altLang="en-US" sz="1600" dirty="0"/>
              <a:t>标注</a:t>
            </a:r>
          </a:p>
          <a:p>
            <a:r>
              <a:rPr lang="en-US" altLang="zh-CN" sz="1600" dirty="0"/>
              <a:t>6  	//</a:t>
            </a:r>
            <a:r>
              <a:rPr lang="zh-CN" altLang="en-US" sz="1600" dirty="0"/>
              <a:t>第二个参数的*不能少！</a:t>
            </a:r>
          </a:p>
          <a:p>
            <a:r>
              <a:rPr lang="en-US" altLang="zh-CN" sz="1600" dirty="0"/>
              <a:t>7  	ServletRegistrationBean servletRegistrationBean = </a:t>
            </a:r>
            <a:r>
              <a:rPr lang="en-US" altLang="zh-CN" sz="1600" dirty="0" smtClean="0"/>
              <a:t>new </a:t>
            </a:r>
            <a:r>
              <a:rPr lang="en-US" altLang="zh-CN" sz="1600" dirty="0"/>
              <a:t>ServletRegistrationBean(new ServletContainer(), "/jersey/*");</a:t>
            </a:r>
          </a:p>
          <a:p>
            <a:r>
              <a:rPr lang="en-US" altLang="zh-CN" sz="1600" dirty="0"/>
              <a:t>8  	Map&lt;String, String&gt; map = new HashMap&lt;&gt;();</a:t>
            </a:r>
          </a:p>
          <a:p>
            <a:r>
              <a:rPr lang="en-US" altLang="zh-CN" sz="1600" dirty="0"/>
              <a:t>9  	//</a:t>
            </a:r>
            <a:r>
              <a:rPr lang="zh-CN" altLang="en-US" sz="1600" dirty="0"/>
              <a:t>指定</a:t>
            </a:r>
            <a:r>
              <a:rPr lang="en-US" altLang="zh-CN" sz="1600" dirty="0"/>
              <a:t>Jersey</a:t>
            </a:r>
            <a:r>
              <a:rPr lang="zh-CN" altLang="en-US" sz="1600" dirty="0"/>
              <a:t>的配置类，第一个参数是</a:t>
            </a:r>
            <a:r>
              <a:rPr lang="en-US" altLang="zh-CN" sz="1600" dirty="0"/>
              <a:t>Jersey</a:t>
            </a:r>
            <a:r>
              <a:rPr lang="zh-CN" altLang="en-US" sz="1600" dirty="0"/>
              <a:t>约定的，不用变</a:t>
            </a:r>
          </a:p>
          <a:p>
            <a:r>
              <a:rPr lang="en-US" altLang="zh-CN" sz="1600" dirty="0"/>
              <a:t>10 	map.put("javax.ws.rs.Application", "cxiao.sh.cn.config.JerseyConfig");</a:t>
            </a:r>
          </a:p>
          <a:p>
            <a:r>
              <a:rPr lang="en-US" altLang="zh-CN" sz="1600" dirty="0"/>
              <a:t>11 	//</a:t>
            </a:r>
            <a:r>
              <a:rPr lang="zh-CN" altLang="en-US" sz="1600" dirty="0"/>
              <a:t>指定</a:t>
            </a:r>
            <a:r>
              <a:rPr lang="en-US" altLang="zh-CN" sz="1600" dirty="0"/>
              <a:t>Jersey Resource</a:t>
            </a:r>
            <a:r>
              <a:rPr lang="zh-CN" altLang="en-US" sz="1600" dirty="0"/>
              <a:t>包扫描路径，第一个参数是</a:t>
            </a:r>
            <a:r>
              <a:rPr lang="en-US" altLang="zh-CN" sz="1600" dirty="0"/>
              <a:t>Jersey</a:t>
            </a:r>
            <a:r>
              <a:rPr lang="zh-CN" altLang="en-US" sz="1600" dirty="0"/>
              <a:t>约定的，不用变。</a:t>
            </a:r>
          </a:p>
          <a:p>
            <a:r>
              <a:rPr lang="en-US" altLang="zh-CN" sz="1600" dirty="0"/>
              <a:t>12 	// </a:t>
            </a:r>
            <a:r>
              <a:rPr lang="zh-CN" altLang="en-US" sz="1600" dirty="0"/>
              <a:t>可以与上一句同时使用</a:t>
            </a:r>
          </a:p>
          <a:p>
            <a:r>
              <a:rPr lang="en-US" altLang="zh-CN" sz="1600" dirty="0"/>
              <a:t>13 	//map.put("jersey.config.server.provider.packages", "cxiao.sh.cn.another");</a:t>
            </a:r>
          </a:p>
          <a:p>
            <a:r>
              <a:rPr lang="en-US" altLang="zh-CN" sz="1600" dirty="0"/>
              <a:t>14 	servletRegistrationBean.setInitParameters(map);</a:t>
            </a:r>
          </a:p>
          <a:p>
            <a:r>
              <a:rPr lang="en-US" altLang="zh-CN" sz="1600" dirty="0"/>
              <a:t>15 	return servletRegistrationBean;</a:t>
            </a:r>
          </a:p>
          <a:p>
            <a:r>
              <a:rPr lang="en-US" altLang="zh-CN" sz="1600" dirty="0"/>
              <a:t>16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7377546" y="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Jersey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89904" y="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替</a:t>
            </a:r>
            <a:r>
              <a:rPr lang="zh-CN" altLang="en-US" dirty="0" smtClean="0"/>
              <a:t>换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77546" y="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jetty http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670568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1  &lt;dependencies&gt;</a:t>
            </a:r>
          </a:p>
          <a:p>
            <a:r>
              <a:rPr lang="en-US" altLang="zh-CN" sz="1300" dirty="0"/>
              <a:t>2  	&lt;!--Spring</a:t>
            </a:r>
            <a:r>
              <a:rPr lang="zh-CN" altLang="en-US" sz="1300" dirty="0"/>
              <a:t>自动配置功能</a:t>
            </a:r>
            <a:r>
              <a:rPr lang="en-US" altLang="zh-CN" sz="1300" dirty="0"/>
              <a:t>--&gt;</a:t>
            </a:r>
          </a:p>
          <a:p>
            <a:r>
              <a:rPr lang="en-US" altLang="zh-CN" sz="1300" dirty="0"/>
              <a:t>3  	&lt;dependency&gt;</a:t>
            </a:r>
          </a:p>
          <a:p>
            <a:r>
              <a:rPr lang="en-US" altLang="zh-CN" sz="1300" dirty="0"/>
              <a:t>4  		&lt;groupId&gt;org.springframework.boot&lt;/groupId&gt;</a:t>
            </a:r>
          </a:p>
          <a:p>
            <a:r>
              <a:rPr lang="en-US" altLang="zh-CN" sz="1300" dirty="0"/>
              <a:t>5  		&lt;artifactId&gt;spring-boot-autoconfigure&lt;/artifactId&gt;</a:t>
            </a:r>
          </a:p>
          <a:p>
            <a:r>
              <a:rPr lang="en-US" altLang="zh-CN" sz="1300" dirty="0"/>
              <a:t>6  		&lt;version&gt;2.2.6.RELEASE&lt;/version&gt;</a:t>
            </a:r>
          </a:p>
          <a:p>
            <a:r>
              <a:rPr lang="en-US" altLang="zh-CN" sz="1300" dirty="0"/>
              <a:t>7  	&lt;/dependency&gt;</a:t>
            </a:r>
          </a:p>
          <a:p>
            <a:r>
              <a:rPr lang="en-US" altLang="zh-CN" sz="1300" dirty="0"/>
              <a:t>8  	&lt;!--</a:t>
            </a:r>
            <a:r>
              <a:rPr lang="zh-CN" altLang="en-US" sz="1300" dirty="0"/>
              <a:t>提供 </a:t>
            </a:r>
            <a:r>
              <a:rPr lang="en-US" altLang="zh-CN" sz="1300" dirty="0"/>
              <a:t>jetty http Server--&gt;</a:t>
            </a:r>
          </a:p>
          <a:p>
            <a:r>
              <a:rPr lang="en-US" altLang="zh-CN" sz="1300" dirty="0"/>
              <a:t>9  	&lt;!—</a:t>
            </a:r>
            <a:r>
              <a:rPr lang="zh-CN" altLang="en-US" sz="1300" dirty="0"/>
              <a:t>必须排除</a:t>
            </a:r>
            <a:r>
              <a:rPr lang="en-US" altLang="zh-CN" sz="1300" dirty="0"/>
              <a:t>spring-boot-starter-jersey</a:t>
            </a:r>
            <a:r>
              <a:rPr lang="zh-CN" altLang="en-US" sz="1300" dirty="0"/>
              <a:t>默认内置的</a:t>
            </a:r>
            <a:r>
              <a:rPr lang="en-US" altLang="zh-CN" sz="1300" dirty="0"/>
              <a:t>Tomcat</a:t>
            </a:r>
            <a:r>
              <a:rPr lang="zh-CN" altLang="en-US" sz="1300" dirty="0"/>
              <a:t>才有效</a:t>
            </a:r>
            <a:r>
              <a:rPr lang="en-US" altLang="zh-CN" sz="1300" dirty="0"/>
              <a:t>--&gt;</a:t>
            </a:r>
          </a:p>
          <a:p>
            <a:r>
              <a:rPr lang="en-US" altLang="zh-CN" sz="1300" dirty="0"/>
              <a:t>10 	&lt;dependency&gt;</a:t>
            </a:r>
          </a:p>
          <a:p>
            <a:r>
              <a:rPr lang="en-US" altLang="zh-CN" sz="1300" dirty="0"/>
              <a:t>11 		&lt;groupId&gt;org.springframework.boot&lt;/groupId&gt;</a:t>
            </a:r>
          </a:p>
          <a:p>
            <a:r>
              <a:rPr lang="en-US" altLang="zh-CN" sz="1300" dirty="0"/>
              <a:t>12 		&lt;artifactId&gt;spring-boot-starter-jetty&lt;/artifactId&gt;</a:t>
            </a:r>
          </a:p>
          <a:p>
            <a:r>
              <a:rPr lang="en-US" altLang="zh-CN" sz="1300" dirty="0"/>
              <a:t>13 		&lt;version&gt;2.2.6.RELEASE&lt;/version&gt;</a:t>
            </a:r>
          </a:p>
          <a:p>
            <a:r>
              <a:rPr lang="en-US" altLang="zh-CN" sz="1300" dirty="0"/>
              <a:t>14 	&lt;/dependency&gt;</a:t>
            </a:r>
          </a:p>
          <a:p>
            <a:r>
              <a:rPr lang="en-US" altLang="zh-CN" sz="1300" dirty="0"/>
              <a:t>15 	&lt;!--</a:t>
            </a:r>
            <a:r>
              <a:rPr lang="zh-CN" altLang="en-US" sz="1300" dirty="0"/>
              <a:t>提供</a:t>
            </a:r>
            <a:r>
              <a:rPr lang="en-US" altLang="zh-CN" sz="1300" dirty="0"/>
              <a:t>Jersey</a:t>
            </a:r>
            <a:r>
              <a:rPr lang="zh-CN" altLang="en-US" sz="1300" dirty="0"/>
              <a:t>框架，默认内置</a:t>
            </a:r>
            <a:r>
              <a:rPr lang="en-US" altLang="zh-CN" sz="1300" dirty="0"/>
              <a:t>Tomcat--&gt;</a:t>
            </a:r>
          </a:p>
          <a:p>
            <a:r>
              <a:rPr lang="en-US" altLang="zh-CN" sz="1300" dirty="0"/>
              <a:t>16 	&lt;dependency&gt;</a:t>
            </a:r>
          </a:p>
          <a:p>
            <a:r>
              <a:rPr lang="en-US" altLang="zh-CN" sz="1300" dirty="0"/>
              <a:t>17 		&lt;groupId&gt;org.springframework.boot&lt;/groupId&gt;</a:t>
            </a:r>
          </a:p>
          <a:p>
            <a:r>
              <a:rPr lang="en-US" altLang="zh-CN" sz="1300" dirty="0"/>
              <a:t>18 		&lt;artifactId&gt;spring-boot-starter-jersey&lt;/artifactId&gt;</a:t>
            </a:r>
          </a:p>
          <a:p>
            <a:r>
              <a:rPr lang="en-US" altLang="zh-CN" sz="1300" dirty="0"/>
              <a:t>19 		&lt;version&gt;2.2.6.RELEASE&lt;/version&gt;</a:t>
            </a:r>
          </a:p>
          <a:p>
            <a:r>
              <a:rPr lang="en-US" altLang="zh-CN" sz="1300" dirty="0"/>
              <a:t>20 		&lt;exclusions&gt;</a:t>
            </a:r>
          </a:p>
          <a:p>
            <a:r>
              <a:rPr lang="en-US" altLang="zh-CN" sz="1300" dirty="0"/>
              <a:t>21 			&lt;!--</a:t>
            </a:r>
            <a:r>
              <a:rPr lang="zh-CN" altLang="en-US" sz="1300" dirty="0"/>
              <a:t>排除</a:t>
            </a:r>
            <a:r>
              <a:rPr lang="en-US" altLang="zh-CN" sz="1300" dirty="0"/>
              <a:t>starter-jersey</a:t>
            </a:r>
            <a:r>
              <a:rPr lang="zh-CN" altLang="en-US" sz="1300" dirty="0"/>
              <a:t>内置的</a:t>
            </a:r>
            <a:r>
              <a:rPr lang="en-US" altLang="zh-CN" sz="1300" dirty="0"/>
              <a:t>tomcat --&gt;</a:t>
            </a:r>
          </a:p>
          <a:p>
            <a:r>
              <a:rPr lang="en-US" altLang="zh-CN" sz="1300" dirty="0"/>
              <a:t>22 			&lt;exclusion&gt;</a:t>
            </a:r>
          </a:p>
          <a:p>
            <a:r>
              <a:rPr lang="en-US" altLang="zh-CN" sz="1300" dirty="0"/>
              <a:t>23 			&lt;groupId&gt;org.springframework.boot&lt;/groupId&gt;</a:t>
            </a:r>
          </a:p>
          <a:p>
            <a:r>
              <a:rPr lang="en-US" altLang="zh-CN" sz="1300" dirty="0"/>
              <a:t>24 			&lt;artifactId&gt;spring-boot-starter-tomcat&lt;/artifactId&gt;</a:t>
            </a:r>
          </a:p>
          <a:p>
            <a:r>
              <a:rPr lang="en-US" altLang="zh-CN" sz="1300" dirty="0"/>
              <a:t>25 			&lt;/exclusion&gt;</a:t>
            </a:r>
          </a:p>
          <a:p>
            <a:r>
              <a:rPr lang="en-US" altLang="zh-CN" sz="1300" dirty="0"/>
              <a:t>26 		&lt;/exclusions&gt;</a:t>
            </a:r>
          </a:p>
          <a:p>
            <a:r>
              <a:rPr lang="en-US" altLang="zh-CN" sz="1300" dirty="0"/>
              <a:t>27 	&lt;/dependency&gt;</a:t>
            </a:r>
          </a:p>
          <a:p>
            <a:r>
              <a:rPr lang="en-US" altLang="zh-CN" sz="1300" dirty="0"/>
              <a:t>28 	&lt;dependency&gt;</a:t>
            </a:r>
          </a:p>
          <a:p>
            <a:r>
              <a:rPr lang="en-US" altLang="zh-CN" sz="1300" dirty="0"/>
              <a:t>29 		&lt;groupId&gt;org.projectlombok&lt;/groupId&gt;</a:t>
            </a:r>
          </a:p>
          <a:p>
            <a:r>
              <a:rPr lang="en-US" altLang="zh-CN" sz="1300" dirty="0"/>
              <a:t>30 		&lt;artifactId&gt;lombok&lt;/artifactId&gt;</a:t>
            </a:r>
          </a:p>
          <a:p>
            <a:r>
              <a:rPr lang="en-US" altLang="zh-CN" sz="1300" dirty="0"/>
              <a:t>31 		&lt;version&gt;1.18.12&lt;/version&gt;</a:t>
            </a:r>
          </a:p>
          <a:p>
            <a:r>
              <a:rPr lang="en-US" altLang="zh-CN" sz="1300" dirty="0"/>
              <a:t>32 	&lt;/dependency</a:t>
            </a:r>
            <a:r>
              <a:rPr lang="en-US" altLang="zh-CN" sz="1300" dirty="0" smtClean="0"/>
              <a:t>&gt;</a:t>
            </a:r>
            <a:endParaRPr lang="en-US" altLang="zh-CN" sz="1300" dirty="0"/>
          </a:p>
        </p:txBody>
      </p:sp>
      <p:sp>
        <p:nvSpPr>
          <p:cNvPr id="6" name="文本框 5"/>
          <p:cNvSpPr txBox="1"/>
          <p:nvPr/>
        </p:nvSpPr>
        <p:spPr>
          <a:xfrm>
            <a:off x="6409305" y="494023"/>
            <a:ext cx="5907386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33 	&lt;!-- </a:t>
            </a:r>
            <a:r>
              <a:rPr lang="zh-CN" altLang="en-US" sz="1300" dirty="0"/>
              <a:t>用</a:t>
            </a:r>
            <a:r>
              <a:rPr lang="en-US" altLang="zh-CN" sz="1300" dirty="0"/>
              <a:t>fastjson</a:t>
            </a:r>
            <a:r>
              <a:rPr lang="zh-CN" altLang="en-US" sz="1300" dirty="0"/>
              <a:t>作为</a:t>
            </a:r>
            <a:r>
              <a:rPr lang="en-US" altLang="zh-CN" sz="1300" dirty="0"/>
              <a:t>JSON</a:t>
            </a:r>
            <a:r>
              <a:rPr lang="zh-CN" altLang="en-US" sz="1300" dirty="0"/>
              <a:t>解析器，取代默认的</a:t>
            </a:r>
            <a:r>
              <a:rPr lang="en-US" altLang="zh-CN" sz="1300" dirty="0"/>
              <a:t>jackson</a:t>
            </a:r>
            <a:r>
              <a:rPr lang="zh-CN" altLang="en-US" sz="1300" dirty="0"/>
              <a:t>解析器</a:t>
            </a:r>
            <a:r>
              <a:rPr lang="en-US" altLang="zh-CN" sz="1300" dirty="0"/>
              <a:t>--&gt;</a:t>
            </a:r>
          </a:p>
          <a:p>
            <a:r>
              <a:rPr lang="en-US" altLang="zh-CN" sz="1300" dirty="0"/>
              <a:t>34 	&lt;dependency&gt;</a:t>
            </a:r>
          </a:p>
          <a:p>
            <a:r>
              <a:rPr lang="en-US" altLang="zh-CN" sz="1300" dirty="0"/>
              <a:t>35 		&lt;groupId&gt;com.alibaba&lt;/groupId&gt;</a:t>
            </a:r>
          </a:p>
          <a:p>
            <a:r>
              <a:rPr lang="en-US" altLang="zh-CN" sz="1300" dirty="0"/>
              <a:t>36 		&lt;artifactId&gt;fastjson&lt;/artifactId&gt;</a:t>
            </a:r>
          </a:p>
          <a:p>
            <a:r>
              <a:rPr lang="en-US" altLang="zh-CN" sz="1300" dirty="0"/>
              <a:t>37 		&lt;version&gt;1.2.73&lt;/version&gt;</a:t>
            </a:r>
          </a:p>
          <a:p>
            <a:r>
              <a:rPr lang="en-US" altLang="zh-CN" sz="1300" dirty="0"/>
              <a:t>38 	&lt;/dependency&gt;</a:t>
            </a:r>
          </a:p>
          <a:p>
            <a:r>
              <a:rPr lang="en-US" altLang="zh-CN" sz="1300" dirty="0"/>
              <a:t>39 	&lt;!--</a:t>
            </a:r>
            <a:r>
              <a:rPr lang="zh-CN" altLang="en-US" sz="1300" dirty="0"/>
              <a:t>这个用于解决</a:t>
            </a:r>
            <a:r>
              <a:rPr lang="en-US" altLang="zh-CN" sz="1300" dirty="0"/>
              <a:t>LocalDate</a:t>
            </a:r>
            <a:r>
              <a:rPr lang="zh-CN" altLang="en-US" sz="1300" dirty="0"/>
              <a:t>类型与</a:t>
            </a:r>
            <a:r>
              <a:rPr lang="en-US" altLang="zh-CN" sz="1300" dirty="0"/>
              <a:t>JSON</a:t>
            </a:r>
            <a:r>
              <a:rPr lang="zh-CN" altLang="en-US" sz="1300" dirty="0"/>
              <a:t>相互转换的问题</a:t>
            </a:r>
            <a:r>
              <a:rPr lang="en-US" altLang="zh-CN" sz="1300" dirty="0"/>
              <a:t>--&gt;</a:t>
            </a:r>
          </a:p>
          <a:p>
            <a:r>
              <a:rPr lang="en-US" altLang="zh-CN" sz="1300" dirty="0"/>
              <a:t>40 	&lt;dependency&gt;</a:t>
            </a:r>
          </a:p>
          <a:p>
            <a:r>
              <a:rPr lang="en-US" altLang="zh-CN" sz="1300" dirty="0"/>
              <a:t>41 		&lt;groupId&gt;com.fasterxml.jackson.datatype&lt;/groupId&gt;</a:t>
            </a:r>
          </a:p>
          <a:p>
            <a:r>
              <a:rPr lang="en-US" altLang="zh-CN" sz="1300" dirty="0"/>
              <a:t>42 		&lt;artifactId&gt;jackson-datatype-jsr310&lt;/artifactId&gt;</a:t>
            </a:r>
          </a:p>
          <a:p>
            <a:r>
              <a:rPr lang="en-US" altLang="zh-CN" sz="1300" dirty="0"/>
              <a:t>43 		&lt;version&gt;2.11.2&lt;/version&gt;</a:t>
            </a:r>
          </a:p>
          <a:p>
            <a:r>
              <a:rPr lang="en-US" altLang="zh-CN" sz="1300" dirty="0"/>
              <a:t>44 	&lt;/dependency&gt;</a:t>
            </a:r>
          </a:p>
          <a:p>
            <a:r>
              <a:rPr lang="en-US" altLang="zh-CN" sz="1300" dirty="0"/>
              <a:t>45 	&lt;!--</a:t>
            </a:r>
            <a:r>
              <a:rPr lang="zh-CN" altLang="en-US" sz="1300" dirty="0"/>
              <a:t>下面两个依赖用来支持 </a:t>
            </a:r>
            <a:r>
              <a:rPr lang="en-US" altLang="zh-CN" sz="1300" dirty="0"/>
              <a:t>XML </a:t>
            </a:r>
            <a:r>
              <a:rPr lang="zh-CN" altLang="en-US" sz="1300" dirty="0"/>
              <a:t>数据格式 </a:t>
            </a:r>
            <a:r>
              <a:rPr lang="en-US" altLang="zh-CN" sz="1300" dirty="0"/>
              <a:t>--&gt;</a:t>
            </a:r>
          </a:p>
          <a:p>
            <a:r>
              <a:rPr lang="en-US" altLang="zh-CN" sz="1300" dirty="0"/>
              <a:t>46 	&lt;dependency&gt;</a:t>
            </a:r>
          </a:p>
          <a:p>
            <a:r>
              <a:rPr lang="en-US" altLang="zh-CN" sz="1300" dirty="0"/>
              <a:t>47 		&lt;groupId&gt;org.glassfish.jersey.media&lt;/groupId&gt;</a:t>
            </a:r>
          </a:p>
          <a:p>
            <a:r>
              <a:rPr lang="en-US" altLang="zh-CN" sz="1300" dirty="0"/>
              <a:t>48 		&lt;artifactId&gt;jersey-media-moxy&lt;/artifactId&gt;</a:t>
            </a:r>
          </a:p>
          <a:p>
            <a:r>
              <a:rPr lang="en-US" altLang="zh-CN" sz="1300" dirty="0"/>
              <a:t>49 		&lt;version&gt;2.30.1&lt;/version&gt;</a:t>
            </a:r>
          </a:p>
          <a:p>
            <a:r>
              <a:rPr lang="en-US" altLang="zh-CN" sz="1300" dirty="0"/>
              <a:t>50 	&lt;/dependency&gt;</a:t>
            </a:r>
          </a:p>
          <a:p>
            <a:r>
              <a:rPr lang="en-US" altLang="zh-CN" sz="1300" dirty="0"/>
              <a:t>51 	&lt;dependency&gt;</a:t>
            </a:r>
          </a:p>
          <a:p>
            <a:r>
              <a:rPr lang="en-US" altLang="zh-CN" sz="1300" dirty="0"/>
              <a:t>52 		&lt;groupId&gt;org.glassfish.jersey.media&lt;/groupId&gt;</a:t>
            </a:r>
          </a:p>
          <a:p>
            <a:r>
              <a:rPr lang="en-US" altLang="zh-CN" sz="1300" dirty="0"/>
              <a:t>53 		&lt;artifactId&gt;jersey-media-jaxb&lt;/artifactId&gt;</a:t>
            </a:r>
          </a:p>
          <a:p>
            <a:r>
              <a:rPr lang="en-US" altLang="zh-CN" sz="1300" dirty="0"/>
              <a:t>54 		&lt;version&gt;2.30.1&lt;/version&gt;</a:t>
            </a:r>
          </a:p>
          <a:p>
            <a:r>
              <a:rPr lang="en-US" altLang="zh-CN" sz="1300" dirty="0"/>
              <a:t>55 	&lt;/dependency&gt;</a:t>
            </a:r>
          </a:p>
          <a:p>
            <a:r>
              <a:rPr lang="en-US" altLang="zh-CN" sz="1300" dirty="0"/>
              <a:t>56 	&lt;!--</a:t>
            </a:r>
            <a:r>
              <a:rPr lang="zh-CN" altLang="en-US" sz="1300" dirty="0"/>
              <a:t>支持文件上传和下载</a:t>
            </a:r>
            <a:r>
              <a:rPr lang="en-US" altLang="zh-CN" sz="1300" dirty="0"/>
              <a:t>--&gt;</a:t>
            </a:r>
          </a:p>
          <a:p>
            <a:r>
              <a:rPr lang="en-US" altLang="zh-CN" sz="1300" dirty="0"/>
              <a:t>57 	&lt;dependency&gt;</a:t>
            </a:r>
          </a:p>
          <a:p>
            <a:r>
              <a:rPr lang="en-US" altLang="zh-CN" sz="1300" dirty="0"/>
              <a:t>58 		&lt;groupId&gt;org.glassfish.jersey.media&lt;/groupId&gt;</a:t>
            </a:r>
          </a:p>
          <a:p>
            <a:r>
              <a:rPr lang="en-US" altLang="zh-CN" sz="1300" dirty="0"/>
              <a:t>59 		&lt;artifactId&gt;jersey-media-multipart&lt;/artifactId&gt;</a:t>
            </a:r>
          </a:p>
          <a:p>
            <a:r>
              <a:rPr lang="en-US" altLang="zh-CN" sz="1300" dirty="0"/>
              <a:t>60 		&lt;version&gt;2.30.1&lt;/version&gt;</a:t>
            </a:r>
          </a:p>
          <a:p>
            <a:r>
              <a:rPr lang="en-US" altLang="zh-CN" sz="1300" dirty="0"/>
              <a:t>61 	&lt;/dependency&gt;</a:t>
            </a:r>
          </a:p>
          <a:p>
            <a:r>
              <a:rPr lang="en-US" altLang="zh-CN" sz="1300" dirty="0"/>
              <a:t>62 &lt;/dependencies</a:t>
            </a:r>
            <a:r>
              <a:rPr lang="en-US" altLang="zh-CN" sz="1300" dirty="0" smtClean="0"/>
              <a:t>&gt;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9095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04468" y="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剥</a:t>
            </a:r>
            <a:r>
              <a:rPr lang="zh-CN" altLang="en-US" dirty="0" smtClean="0"/>
              <a:t>离</a:t>
            </a:r>
            <a:r>
              <a:rPr lang="en-US" altLang="zh-CN" dirty="0" smtClean="0"/>
              <a:t>Spring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114800" y="7377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6213560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&lt;dependencies&gt;</a:t>
            </a:r>
          </a:p>
          <a:p>
            <a:r>
              <a:rPr lang="en-US" altLang="zh-CN" sz="1400" dirty="0"/>
              <a:t>2  	&lt;!-- </a:t>
            </a:r>
            <a:r>
              <a:rPr lang="zh-CN" altLang="en-US" sz="1400" dirty="0"/>
              <a:t>下面 </a:t>
            </a:r>
            <a:r>
              <a:rPr lang="en-US" altLang="zh-CN" sz="1400" dirty="0"/>
              <a:t>7</a:t>
            </a:r>
            <a:r>
              <a:rPr lang="zh-CN" altLang="en-US" sz="1400" dirty="0"/>
              <a:t>个依赖用于支持 </a:t>
            </a:r>
            <a:r>
              <a:rPr lang="en-US" altLang="zh-CN" sz="1400" dirty="0"/>
              <a:t>Jetty Server</a:t>
            </a:r>
            <a:r>
              <a:rPr lang="zh-CN" altLang="en-US" sz="1400" dirty="0"/>
              <a:t>及</a:t>
            </a:r>
            <a:r>
              <a:rPr lang="en-US" altLang="zh-CN" sz="1400" dirty="0"/>
              <a:t>Servlet</a:t>
            </a:r>
            <a:r>
              <a:rPr lang="zh-CN" altLang="en-US" sz="1400" dirty="0"/>
              <a:t>容器 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3  	&lt;dependency&gt;</a:t>
            </a:r>
          </a:p>
          <a:p>
            <a:r>
              <a:rPr lang="en-US" altLang="zh-CN" sz="1400" dirty="0"/>
              <a:t>4  		&lt;groupId&gt;org.glassfish.jersey.core&lt;/groupId&gt;</a:t>
            </a:r>
          </a:p>
          <a:p>
            <a:r>
              <a:rPr lang="en-US" altLang="zh-CN" sz="1400" dirty="0"/>
              <a:t>5  		&lt;artifactId&gt;jersey-server&lt;/artifactId&gt;</a:t>
            </a:r>
          </a:p>
          <a:p>
            <a:r>
              <a:rPr lang="en-US" altLang="zh-CN" sz="1400" dirty="0"/>
              <a:t>6  		&lt;version&gt;2.30.1&lt;/version&gt;</a:t>
            </a:r>
          </a:p>
          <a:p>
            <a:r>
              <a:rPr lang="en-US" altLang="zh-CN" sz="1400" dirty="0"/>
              <a:t>7  	&lt;/dependency&gt;</a:t>
            </a:r>
          </a:p>
          <a:p>
            <a:r>
              <a:rPr lang="en-US" altLang="zh-CN" sz="1400" dirty="0"/>
              <a:t>8  	&lt;dependency&gt;</a:t>
            </a:r>
          </a:p>
          <a:p>
            <a:r>
              <a:rPr lang="en-US" altLang="zh-CN" sz="1400" dirty="0"/>
              <a:t>9  		&lt;groupId&gt;org.glassfish.jersey.inject&lt;/groupId&gt;</a:t>
            </a:r>
          </a:p>
          <a:p>
            <a:r>
              <a:rPr lang="en-US" altLang="zh-CN" sz="1400" dirty="0"/>
              <a:t>10 		&lt;artifactId&gt;jersey-hk2&lt;/artifactId&gt;</a:t>
            </a:r>
          </a:p>
          <a:p>
            <a:r>
              <a:rPr lang="en-US" altLang="zh-CN" sz="1400" dirty="0"/>
              <a:t>11 		&lt;version&gt;2.30.1&lt;/version&gt;</a:t>
            </a:r>
          </a:p>
          <a:p>
            <a:r>
              <a:rPr lang="en-US" altLang="zh-CN" sz="1400" dirty="0"/>
              <a:t>12 	&lt;/dependency&gt;</a:t>
            </a:r>
          </a:p>
          <a:p>
            <a:r>
              <a:rPr lang="en-US" altLang="zh-CN" sz="1400" dirty="0"/>
              <a:t>13 	&lt;dependency&gt;</a:t>
            </a:r>
          </a:p>
          <a:p>
            <a:r>
              <a:rPr lang="en-US" altLang="zh-CN" sz="1400" dirty="0"/>
              <a:t>14 		&lt;groupId&gt;org.glassfish.jersey.containers&lt;/groupId&gt;</a:t>
            </a:r>
          </a:p>
          <a:p>
            <a:r>
              <a:rPr lang="en-US" altLang="zh-CN" sz="1400" dirty="0"/>
              <a:t>15 		&lt;artifactId&gt;jersey-container-servlet-core&lt;/artifactId&gt;</a:t>
            </a:r>
          </a:p>
          <a:p>
            <a:r>
              <a:rPr lang="en-US" altLang="zh-CN" sz="1400" dirty="0"/>
              <a:t>16 		&lt;version&gt;2.30.1&lt;/version&gt;</a:t>
            </a:r>
          </a:p>
          <a:p>
            <a:r>
              <a:rPr lang="en-US" altLang="zh-CN" sz="1400" dirty="0"/>
              <a:t>17 	&lt;/dependency&gt;</a:t>
            </a:r>
          </a:p>
          <a:p>
            <a:r>
              <a:rPr lang="en-US" altLang="zh-CN" sz="1400" dirty="0"/>
              <a:t>18 	&lt;dependency&gt;</a:t>
            </a:r>
          </a:p>
          <a:p>
            <a:r>
              <a:rPr lang="en-US" altLang="zh-CN" sz="1400" dirty="0"/>
              <a:t>19 		&lt;groupId&gt;org.glassfish.jersey.containers&lt;/groupId&gt;</a:t>
            </a:r>
          </a:p>
          <a:p>
            <a:r>
              <a:rPr lang="en-US" altLang="zh-CN" sz="1400" dirty="0"/>
              <a:t>20 		&lt;artifactId&gt;jersey-container-jetty-http&lt;/artifactId&gt;</a:t>
            </a:r>
          </a:p>
          <a:p>
            <a:r>
              <a:rPr lang="en-US" altLang="zh-CN" sz="1400" dirty="0"/>
              <a:t>21 		&lt;version&gt;2.30.1&lt;/version&gt;</a:t>
            </a:r>
          </a:p>
          <a:p>
            <a:r>
              <a:rPr lang="en-US" altLang="zh-CN" sz="1400" dirty="0"/>
              <a:t>22 	&lt;/dependency&gt;</a:t>
            </a:r>
          </a:p>
          <a:p>
            <a:r>
              <a:rPr lang="en-US" altLang="zh-CN" sz="1400" dirty="0"/>
              <a:t>23 	&lt;dependency&gt;</a:t>
            </a:r>
          </a:p>
          <a:p>
            <a:r>
              <a:rPr lang="en-US" altLang="zh-CN" sz="1400" dirty="0"/>
              <a:t>24 		&lt;groupId&gt;org.eclipse.jetty&lt;/groupId&gt;</a:t>
            </a:r>
          </a:p>
          <a:p>
            <a:r>
              <a:rPr lang="en-US" altLang="zh-CN" sz="1400" dirty="0"/>
              <a:t>25 		&lt;artifactId&gt;jetty-server&lt;/artifactId&gt;</a:t>
            </a:r>
          </a:p>
          <a:p>
            <a:r>
              <a:rPr lang="en-US" altLang="zh-CN" sz="1400" dirty="0"/>
              <a:t>26 		&lt;version&gt;9.4.27.v20200227&lt;/version&gt;</a:t>
            </a:r>
          </a:p>
          <a:p>
            <a:r>
              <a:rPr lang="en-US" altLang="zh-CN" sz="1400" dirty="0"/>
              <a:t>27 	&lt;/dependency&gt;</a:t>
            </a:r>
          </a:p>
          <a:p>
            <a:r>
              <a:rPr lang="en-US" altLang="zh-CN" sz="1400" dirty="0"/>
              <a:t>28 	&lt;dependency&gt;</a:t>
            </a:r>
          </a:p>
          <a:p>
            <a:r>
              <a:rPr lang="en-US" altLang="zh-CN" sz="1400" dirty="0"/>
              <a:t>29 		&lt;groupId&gt;org.eclipse.jetty&lt;/groupId&gt;</a:t>
            </a:r>
          </a:p>
          <a:p>
            <a:r>
              <a:rPr lang="en-US" altLang="zh-CN" sz="1400" dirty="0"/>
              <a:t>30 		&lt;artifactId&gt;jetty-servlet&lt;/artifactId&gt;</a:t>
            </a:r>
          </a:p>
          <a:p>
            <a:r>
              <a:rPr lang="en-US" altLang="zh-CN" sz="1400" dirty="0"/>
              <a:t>31 		&lt;version&gt;9.4.27.v20200227&lt;/version&gt;</a:t>
            </a:r>
          </a:p>
          <a:p>
            <a:r>
              <a:rPr lang="en-US" altLang="zh-CN" sz="1400" dirty="0"/>
              <a:t>32 	&lt;/dependency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6068292" y="0"/>
            <a:ext cx="6211957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33 	&lt;dependency&gt;</a:t>
            </a:r>
          </a:p>
          <a:p>
            <a:r>
              <a:rPr lang="en-US" altLang="zh-CN" sz="1400" dirty="0"/>
              <a:t>34 		&lt;groupId&gt;org.eclipse.jetty&lt;/groupId&gt;</a:t>
            </a:r>
          </a:p>
          <a:p>
            <a:r>
              <a:rPr lang="en-US" altLang="zh-CN" sz="1400" dirty="0"/>
              <a:t>35 		&lt;artifactId&gt;jetty-util&lt;/artifactId&gt;</a:t>
            </a:r>
          </a:p>
          <a:p>
            <a:r>
              <a:rPr lang="en-US" altLang="zh-CN" sz="1400" dirty="0"/>
              <a:t>36 		&lt;version&gt;9.4.27.v20200227&lt;/version&gt;</a:t>
            </a:r>
          </a:p>
          <a:p>
            <a:r>
              <a:rPr lang="en-US" altLang="zh-CN" sz="1400" dirty="0"/>
              <a:t>37 	&lt;/dependency&gt;</a:t>
            </a:r>
          </a:p>
          <a:p>
            <a:r>
              <a:rPr lang="en-US" altLang="zh-CN" sz="1400" dirty="0"/>
              <a:t>38 	&lt;dependency&gt;</a:t>
            </a:r>
          </a:p>
          <a:p>
            <a:r>
              <a:rPr lang="en-US" altLang="zh-CN" sz="1400" dirty="0"/>
              <a:t>39 		&lt;groupId&gt;org.projectlombok&lt;/groupId&gt;</a:t>
            </a:r>
          </a:p>
          <a:p>
            <a:r>
              <a:rPr lang="en-US" altLang="zh-CN" sz="1400" dirty="0"/>
              <a:t>40 		&lt;artifactId&gt;lombok&lt;/artifactId&gt;</a:t>
            </a:r>
          </a:p>
          <a:p>
            <a:r>
              <a:rPr lang="en-US" altLang="zh-CN" sz="1400" dirty="0"/>
              <a:t>41 		&lt;version&gt;1.18.12&lt;/version&gt;</a:t>
            </a:r>
          </a:p>
          <a:p>
            <a:r>
              <a:rPr lang="en-US" altLang="zh-CN" sz="1400" dirty="0"/>
              <a:t>42 	&lt;/dependency&gt;</a:t>
            </a:r>
          </a:p>
          <a:p>
            <a:r>
              <a:rPr lang="en-US" altLang="zh-CN" sz="1400" dirty="0"/>
              <a:t>43 	&lt;!-- </a:t>
            </a:r>
            <a:r>
              <a:rPr lang="zh-CN" altLang="en-US" sz="1400" dirty="0"/>
              <a:t>用</a:t>
            </a:r>
            <a:r>
              <a:rPr lang="en-US" altLang="zh-CN" sz="1400" dirty="0"/>
              <a:t>fastjson</a:t>
            </a:r>
            <a:r>
              <a:rPr lang="zh-CN" altLang="en-US" sz="1400" dirty="0"/>
              <a:t>作为</a:t>
            </a:r>
            <a:r>
              <a:rPr lang="en-US" altLang="zh-CN" sz="1400" dirty="0"/>
              <a:t>JSON</a:t>
            </a:r>
            <a:r>
              <a:rPr lang="zh-CN" altLang="en-US" sz="1400" dirty="0"/>
              <a:t>解析器，不用</a:t>
            </a:r>
            <a:r>
              <a:rPr lang="en-US" altLang="zh-CN" sz="1400" dirty="0"/>
              <a:t>jackson</a:t>
            </a:r>
            <a:r>
              <a:rPr lang="zh-CN" altLang="en-US" sz="1400" dirty="0"/>
              <a:t>解析器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44 	&lt;dependency&gt;</a:t>
            </a:r>
          </a:p>
          <a:p>
            <a:r>
              <a:rPr lang="en-US" altLang="zh-CN" sz="1400" dirty="0"/>
              <a:t>45 		&lt;groupId&gt;com.alibaba&lt;/groupId&gt;</a:t>
            </a:r>
          </a:p>
          <a:p>
            <a:r>
              <a:rPr lang="en-US" altLang="zh-CN" sz="1400" dirty="0"/>
              <a:t>46 		&lt;artifactId&gt;fastjson&lt;/artifactId&gt;</a:t>
            </a:r>
          </a:p>
          <a:p>
            <a:r>
              <a:rPr lang="en-US" altLang="zh-CN" sz="1400" dirty="0"/>
              <a:t>47 		&lt;version&gt;1.2.73&lt;/version&gt;</a:t>
            </a:r>
          </a:p>
          <a:p>
            <a:r>
              <a:rPr lang="en-US" altLang="zh-CN" sz="1400" dirty="0"/>
              <a:t>48 	&lt;/dependency&gt;</a:t>
            </a:r>
          </a:p>
          <a:p>
            <a:r>
              <a:rPr lang="en-US" altLang="zh-CN" sz="1400" dirty="0"/>
              <a:t>49 	&lt;!--</a:t>
            </a:r>
            <a:r>
              <a:rPr lang="zh-CN" altLang="en-US" sz="1400" dirty="0"/>
              <a:t>这个用于解决</a:t>
            </a:r>
            <a:r>
              <a:rPr lang="en-US" altLang="zh-CN" sz="1400" dirty="0"/>
              <a:t>LocalDate</a:t>
            </a:r>
            <a:r>
              <a:rPr lang="zh-CN" altLang="en-US" sz="1400" dirty="0"/>
              <a:t>类型与</a:t>
            </a:r>
            <a:r>
              <a:rPr lang="en-US" altLang="zh-CN" sz="1400" dirty="0"/>
              <a:t>JSON</a:t>
            </a:r>
            <a:r>
              <a:rPr lang="zh-CN" altLang="en-US" sz="1400" dirty="0"/>
              <a:t>相互转换的问题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50 	&lt;dependency&gt;</a:t>
            </a:r>
          </a:p>
          <a:p>
            <a:r>
              <a:rPr lang="en-US" altLang="zh-CN" sz="1400" dirty="0"/>
              <a:t>51 		&lt;groupId&gt;com.fasterxml.jackson.datatype&lt;/groupId&gt;</a:t>
            </a:r>
          </a:p>
          <a:p>
            <a:r>
              <a:rPr lang="en-US" altLang="zh-CN" sz="1400" dirty="0"/>
              <a:t>52 		&lt;artifactId&gt;jackson-datatype-jsr310&lt;/artifactId&gt;</a:t>
            </a:r>
          </a:p>
          <a:p>
            <a:r>
              <a:rPr lang="en-US" altLang="zh-CN" sz="1400" dirty="0"/>
              <a:t>53 		&lt;version&gt;2.11.2&lt;/version&gt;</a:t>
            </a:r>
          </a:p>
          <a:p>
            <a:r>
              <a:rPr lang="en-US" altLang="zh-CN" sz="1400" dirty="0"/>
              <a:t>54 	&lt;/dependency&gt;</a:t>
            </a:r>
          </a:p>
          <a:p>
            <a:r>
              <a:rPr lang="en-US" altLang="zh-CN" sz="1400" dirty="0"/>
              <a:t>55 	&lt;!--</a:t>
            </a:r>
            <a:r>
              <a:rPr lang="zh-CN" altLang="en-US" sz="1400" dirty="0"/>
              <a:t>下面两个依赖用来支持 </a:t>
            </a:r>
            <a:r>
              <a:rPr lang="en-US" altLang="zh-CN" sz="1400" dirty="0"/>
              <a:t>XML </a:t>
            </a:r>
            <a:r>
              <a:rPr lang="zh-CN" altLang="en-US" sz="1400" dirty="0"/>
              <a:t>数据格式 </a:t>
            </a:r>
            <a:r>
              <a:rPr lang="en-US" altLang="zh-CN" sz="1400" dirty="0"/>
              <a:t>--&gt;</a:t>
            </a:r>
          </a:p>
          <a:p>
            <a:r>
              <a:rPr lang="en-US" altLang="zh-CN" sz="1400" dirty="0"/>
              <a:t>56 	&lt;dependency&gt;</a:t>
            </a:r>
          </a:p>
          <a:p>
            <a:r>
              <a:rPr lang="en-US" altLang="zh-CN" sz="1400" dirty="0"/>
              <a:t>57 		&lt;groupId&gt;org.glassfish.jersey.media&lt;/groupId&gt;</a:t>
            </a:r>
          </a:p>
          <a:p>
            <a:r>
              <a:rPr lang="en-US" altLang="zh-CN" sz="1400" dirty="0"/>
              <a:t>58 		&lt;artifactId&gt;jersey-media-moxy&lt;/artifactId&gt;</a:t>
            </a:r>
          </a:p>
          <a:p>
            <a:r>
              <a:rPr lang="en-US" altLang="zh-CN" sz="1400" dirty="0"/>
              <a:t>59 		&lt;version&gt;2.30.1&lt;/version&gt;</a:t>
            </a:r>
          </a:p>
          <a:p>
            <a:r>
              <a:rPr lang="en-US" altLang="zh-CN" sz="1400" dirty="0"/>
              <a:t>60 	&lt;/dependency&gt;</a:t>
            </a:r>
          </a:p>
          <a:p>
            <a:r>
              <a:rPr lang="en-US" altLang="zh-CN" sz="1400" dirty="0"/>
              <a:t>61 	&lt;dependency&gt;</a:t>
            </a:r>
          </a:p>
          <a:p>
            <a:r>
              <a:rPr lang="en-US" altLang="zh-CN" sz="1400" dirty="0"/>
              <a:t>62 		&lt;groupId&gt;org.glassfish.jersey.media&lt;/groupId&gt;</a:t>
            </a:r>
          </a:p>
          <a:p>
            <a:r>
              <a:rPr lang="en-US" altLang="zh-CN" sz="1400" dirty="0"/>
              <a:t>63 		&lt;artifactId&gt;jersey-media-jaxb&lt;/artifactId&gt;</a:t>
            </a:r>
          </a:p>
          <a:p>
            <a:r>
              <a:rPr lang="en-US" altLang="zh-CN" sz="1400" dirty="0"/>
              <a:t>64 		&lt;version&gt;2.30.1&lt;/version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843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45286"/>
              </p:ext>
            </p:extLst>
          </p:nvPr>
        </p:nvGraphicFramePr>
        <p:xfrm>
          <a:off x="1466850" y="1690688"/>
          <a:ext cx="8988137" cy="34759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2861791008"/>
                    </a:ext>
                  </a:extLst>
                </a:gridCol>
                <a:gridCol w="7325591">
                  <a:extLst>
                    <a:ext uri="{9D8B030D-6E8A-4147-A177-3AD203B41FA5}">
                      <a16:colId xmlns:a16="http://schemas.microsoft.com/office/drawing/2014/main" val="2281906074"/>
                    </a:ext>
                  </a:extLst>
                </a:gridCol>
              </a:tblGrid>
              <a:tr h="374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URI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操作功能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71985"/>
                  </a:ext>
                </a:extLst>
              </a:tr>
              <a:tr h="374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 /stu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查询全部学生，应答的</a:t>
                      </a:r>
                      <a:r>
                        <a:rPr lang="en-US" sz="1200" kern="100" dirty="0">
                          <a:effectLst/>
                        </a:rPr>
                        <a:t>HTTP</a:t>
                      </a:r>
                      <a:r>
                        <a:rPr lang="zh-CN" sz="1200" kern="100" dirty="0">
                          <a:effectLst/>
                        </a:rPr>
                        <a:t>消息体为学生信息列表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788881"/>
                  </a:ext>
                </a:extLst>
              </a:tr>
              <a:tr h="374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 /stu/2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查询学号为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的学生，应答的</a:t>
                      </a:r>
                      <a:r>
                        <a:rPr lang="en-US" sz="1200" kern="100" dirty="0">
                          <a:effectLst/>
                        </a:rPr>
                        <a:t>HTTP</a:t>
                      </a:r>
                      <a:r>
                        <a:rPr lang="zh-CN" sz="1200" kern="100" dirty="0">
                          <a:effectLst/>
                        </a:rPr>
                        <a:t>消息体为学生信息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5798741"/>
                  </a:ext>
                </a:extLst>
              </a:tr>
              <a:tr h="374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 /stu/query?uid=2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查询学号为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的学生，应答的</a:t>
                      </a:r>
                      <a:r>
                        <a:rPr lang="en-US" sz="1200" kern="100" dirty="0">
                          <a:effectLst/>
                        </a:rPr>
                        <a:t>HTTP</a:t>
                      </a:r>
                      <a:r>
                        <a:rPr lang="zh-CN" sz="1200" kern="100" dirty="0">
                          <a:effectLst/>
                        </a:rPr>
                        <a:t>消息体为学生信息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897864"/>
                  </a:ext>
                </a:extLst>
              </a:tr>
              <a:tr h="4362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 /stu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新增学生信息，请求时</a:t>
                      </a:r>
                      <a:r>
                        <a:rPr lang="en-US" sz="1200" kern="100" dirty="0">
                          <a:effectLst/>
                        </a:rPr>
                        <a:t>HTTP</a:t>
                      </a:r>
                      <a:r>
                        <a:rPr lang="zh-CN" sz="1200" kern="100" dirty="0">
                          <a:effectLst/>
                        </a:rPr>
                        <a:t>消息体为要新增的学生信息，应答的</a:t>
                      </a:r>
                      <a:r>
                        <a:rPr lang="en-US" sz="1200" kern="100" dirty="0">
                          <a:effectLst/>
                        </a:rPr>
                        <a:t>HTTP</a:t>
                      </a:r>
                      <a:r>
                        <a:rPr lang="zh-CN" sz="1200" kern="100" dirty="0">
                          <a:effectLst/>
                        </a:rPr>
                        <a:t>消息体为已新增的学生信息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814526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PUT</a:t>
                      </a:r>
                      <a:r>
                        <a:rPr lang="en-US" sz="1200" kern="100" baseline="0" dirty="0" smtClean="0">
                          <a:effectLst/>
                        </a:rPr>
                        <a:t> </a:t>
                      </a:r>
                      <a:r>
                        <a:rPr lang="en-US" sz="1200" kern="100" dirty="0" smtClean="0">
                          <a:effectLst/>
                        </a:rPr>
                        <a:t>/stu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更新学生信息，请求时</a:t>
                      </a:r>
                      <a:r>
                        <a:rPr lang="en-US" sz="1200" kern="100" dirty="0">
                          <a:effectLst/>
                        </a:rPr>
                        <a:t>HTTP</a:t>
                      </a:r>
                      <a:r>
                        <a:rPr lang="zh-CN" sz="1200" kern="100" dirty="0">
                          <a:effectLst/>
                        </a:rPr>
                        <a:t>消息体为要更新的学生信息，应答的</a:t>
                      </a:r>
                      <a:r>
                        <a:rPr lang="en-US" sz="1200" kern="100" dirty="0">
                          <a:effectLst/>
                        </a:rPr>
                        <a:t>HTTP</a:t>
                      </a:r>
                      <a:r>
                        <a:rPr lang="zh-CN" sz="1200" kern="100" dirty="0">
                          <a:effectLst/>
                        </a:rPr>
                        <a:t>消息体为已更新的学生信息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332762"/>
                  </a:ext>
                </a:extLst>
              </a:tr>
              <a:tr h="374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DELETE /stu/2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删除学号为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的学生信息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4230645"/>
                  </a:ext>
                </a:extLst>
              </a:tr>
              <a:tr h="374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 /file/abc.pdf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从服务端下载远程文件</a:t>
                      </a:r>
                      <a:r>
                        <a:rPr lang="en-US" sz="1200" kern="100" dirty="0">
                          <a:effectLst/>
                        </a:rPr>
                        <a:t>abc.pdf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34557"/>
                  </a:ext>
                </a:extLst>
              </a:tr>
              <a:tr h="374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 /file/xyz.mp4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向服务端上传本地文件</a:t>
                      </a:r>
                      <a:r>
                        <a:rPr lang="en-US" sz="1200" kern="100" dirty="0">
                          <a:effectLst/>
                        </a:rPr>
                        <a:t>xyz.pdf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433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1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927" y="426027"/>
            <a:ext cx="68323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65 	&lt;/dependency&gt;</a:t>
            </a:r>
          </a:p>
          <a:p>
            <a:r>
              <a:rPr lang="en-US" altLang="zh-CN" dirty="0"/>
              <a:t>66 	&lt;!--</a:t>
            </a:r>
            <a:r>
              <a:rPr lang="zh-CN" altLang="en-US" dirty="0"/>
              <a:t>支持文件上传和下载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67 	&lt;dependency&gt;</a:t>
            </a:r>
          </a:p>
          <a:p>
            <a:r>
              <a:rPr lang="en-US" altLang="zh-CN" dirty="0"/>
              <a:t>68 		&lt;groupId&gt;org.glassfish.jersey.media&lt;/groupId&gt;</a:t>
            </a:r>
          </a:p>
          <a:p>
            <a:r>
              <a:rPr lang="en-US" altLang="zh-CN" dirty="0"/>
              <a:t>69 		&lt;artifactId&gt;jersey-media-multipart&lt;/artifactId&gt;</a:t>
            </a:r>
          </a:p>
          <a:p>
            <a:r>
              <a:rPr lang="en-US" altLang="zh-CN" dirty="0"/>
              <a:t>70 		&lt;version&gt;2.30.1&lt;/version&gt;</a:t>
            </a:r>
          </a:p>
          <a:p>
            <a:r>
              <a:rPr lang="en-US" altLang="zh-CN" dirty="0"/>
              <a:t>71 	&lt;/dependency&gt;</a:t>
            </a:r>
          </a:p>
          <a:p>
            <a:r>
              <a:rPr lang="en-US" altLang="zh-CN" dirty="0"/>
              <a:t>72 &lt;/dependencies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8927" y="3283527"/>
            <a:ext cx="91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所有类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ResourceConfig)</a:t>
            </a:r>
            <a:r>
              <a:rPr lang="zh-CN" altLang="en-US" dirty="0"/>
              <a:t>上均不使用</a:t>
            </a:r>
            <a:r>
              <a:rPr lang="en-US" altLang="zh-CN" dirty="0"/>
              <a:t>@Component</a:t>
            </a:r>
            <a:r>
              <a:rPr lang="zh-CN" altLang="en-US" dirty="0"/>
              <a:t>、</a:t>
            </a:r>
            <a:r>
              <a:rPr lang="en-US" altLang="zh-CN" dirty="0"/>
              <a:t>@Configure </a:t>
            </a:r>
            <a:r>
              <a:rPr lang="zh-CN" altLang="en-US" dirty="0"/>
              <a:t>之类的</a:t>
            </a:r>
            <a:r>
              <a:rPr lang="en-US" altLang="zh-CN" dirty="0"/>
              <a:t>Spring</a:t>
            </a:r>
            <a:r>
              <a:rPr lang="zh-CN" altLang="en-US" dirty="0"/>
              <a:t>标注。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04468" y="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剥</a:t>
            </a:r>
            <a:r>
              <a:rPr lang="zh-CN" altLang="en-US" dirty="0" smtClean="0"/>
              <a:t>离</a:t>
            </a:r>
            <a:r>
              <a:rPr lang="en-US" altLang="zh-CN" dirty="0" smtClean="0"/>
              <a:t>Spring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81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608" y="71527"/>
            <a:ext cx="9476509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1  public class MyServer {</a:t>
            </a:r>
          </a:p>
          <a:p>
            <a:r>
              <a:rPr lang="en-US" altLang="zh-CN" sz="1500" dirty="0"/>
              <a:t>2      public static void main(String[ ] args) {</a:t>
            </a:r>
          </a:p>
          <a:p>
            <a:r>
              <a:rPr lang="en-US" altLang="zh-CN" sz="1500" dirty="0"/>
              <a:t>3          MyServer myServer = new MyServer();</a:t>
            </a:r>
          </a:p>
          <a:p>
            <a:r>
              <a:rPr lang="en-US" altLang="zh-CN" sz="1500" dirty="0"/>
              <a:t>4          myServer.service();</a:t>
            </a:r>
          </a:p>
          <a:p>
            <a:r>
              <a:rPr lang="en-US" altLang="zh-CN" sz="1500" dirty="0"/>
              <a:t>5      }</a:t>
            </a:r>
          </a:p>
          <a:p>
            <a:r>
              <a:rPr lang="en-US" altLang="zh-CN" sz="1500" dirty="0"/>
              <a:t>6      public void service(){</a:t>
            </a:r>
          </a:p>
          <a:p>
            <a:r>
              <a:rPr lang="en-US" altLang="zh-CN" sz="1500" dirty="0"/>
              <a:t>7          Server server = new Server(8080);</a:t>
            </a:r>
          </a:p>
          <a:p>
            <a:r>
              <a:rPr lang="en-US" altLang="zh-CN" sz="1500" dirty="0"/>
              <a:t>8          ServletContextHandler context = new </a:t>
            </a:r>
            <a:r>
              <a:rPr lang="en-US" altLang="zh-CN" sz="1500" dirty="0" smtClean="0"/>
              <a:t>ServletContextHandler(ServletContextHandler.NO_SESSIONS</a:t>
            </a:r>
            <a:r>
              <a:rPr lang="en-US" altLang="zh-CN" sz="1500" dirty="0"/>
              <a:t>);</a:t>
            </a:r>
          </a:p>
          <a:p>
            <a:r>
              <a:rPr lang="en-US" altLang="zh-CN" sz="1500" dirty="0"/>
              <a:t>9          context.setContextPath("/");</a:t>
            </a:r>
          </a:p>
          <a:p>
            <a:r>
              <a:rPr lang="en-US" altLang="zh-CN" sz="1500" dirty="0"/>
              <a:t>10         server.setHandler(context);</a:t>
            </a:r>
          </a:p>
          <a:p>
            <a:r>
              <a:rPr lang="en-US" altLang="zh-CN" sz="1500" dirty="0"/>
              <a:t>11          //</a:t>
            </a:r>
            <a:r>
              <a:rPr lang="zh-CN" altLang="en-US" sz="1500" dirty="0"/>
              <a:t>配置</a:t>
            </a:r>
            <a:r>
              <a:rPr lang="en-US" altLang="zh-CN" sz="1500" dirty="0"/>
              <a:t>Servlet, </a:t>
            </a:r>
            <a:r>
              <a:rPr lang="zh-CN" altLang="en-US" sz="1500" dirty="0"/>
              <a:t>用代码配置，不用</a:t>
            </a:r>
            <a:r>
              <a:rPr lang="en-US" altLang="zh-CN" sz="1500" dirty="0"/>
              <a:t>web.xml</a:t>
            </a:r>
          </a:p>
          <a:p>
            <a:r>
              <a:rPr lang="en-US" altLang="zh-CN" sz="1500" dirty="0"/>
              <a:t>12         ServletHolder holder = </a:t>
            </a:r>
            <a:r>
              <a:rPr lang="en-US" altLang="zh-CN" sz="1500" dirty="0" smtClean="0"/>
              <a:t>context.addServlet(ServletContainer.class</a:t>
            </a:r>
            <a:r>
              <a:rPr lang="en-US" altLang="zh-CN" sz="1500" dirty="0"/>
              <a:t>, "/jersey/*");</a:t>
            </a:r>
          </a:p>
          <a:p>
            <a:r>
              <a:rPr lang="en-US" altLang="zh-CN" sz="1500" dirty="0"/>
              <a:t>13         holder.setInitOrder(1);</a:t>
            </a:r>
          </a:p>
          <a:p>
            <a:r>
              <a:rPr lang="en-US" altLang="zh-CN" sz="1500" dirty="0"/>
              <a:t>14         //.setInitParameter</a:t>
            </a:r>
            <a:r>
              <a:rPr lang="zh-CN" altLang="en-US" sz="1500" dirty="0"/>
              <a:t>可以多次调用</a:t>
            </a:r>
          </a:p>
          <a:p>
            <a:r>
              <a:rPr lang="en-US" altLang="zh-CN" sz="1500" dirty="0"/>
              <a:t>15         // </a:t>
            </a:r>
            <a:r>
              <a:rPr lang="zh-CN" altLang="en-US" sz="1500" dirty="0"/>
              <a:t>第一个参数值是固定不变的，类似于 </a:t>
            </a:r>
            <a:r>
              <a:rPr lang="en-US" altLang="zh-CN" sz="1500" dirty="0"/>
              <a:t>@ApplicationPath </a:t>
            </a:r>
            <a:r>
              <a:rPr lang="zh-CN" altLang="en-US" sz="1500" dirty="0"/>
              <a:t>标注。</a:t>
            </a:r>
          </a:p>
          <a:p>
            <a:r>
              <a:rPr lang="en-US" altLang="zh-CN" sz="1500" dirty="0"/>
              <a:t>16         // </a:t>
            </a:r>
            <a:r>
              <a:rPr lang="zh-CN" altLang="en-US" sz="1500" dirty="0"/>
              <a:t>因为</a:t>
            </a:r>
            <a:r>
              <a:rPr lang="en-US" altLang="zh-CN" sz="1500" dirty="0"/>
              <a:t>Server</a:t>
            </a:r>
            <a:r>
              <a:rPr lang="zh-CN" altLang="en-US" sz="1500" dirty="0"/>
              <a:t>是自建的，所以直接使用</a:t>
            </a:r>
            <a:r>
              <a:rPr lang="en-US" altLang="zh-CN" sz="1500" dirty="0"/>
              <a:t>@ApplicationPath </a:t>
            </a:r>
            <a:r>
              <a:rPr lang="zh-CN" altLang="en-US" sz="1500" dirty="0"/>
              <a:t>无效</a:t>
            </a:r>
          </a:p>
          <a:p>
            <a:r>
              <a:rPr lang="en-US" altLang="zh-CN" sz="1500" dirty="0"/>
              <a:t>17         holder.setInitParameter("javax.ws.rs.Application", "cxiao.sh.cn.config.JerseyConfig");</a:t>
            </a:r>
          </a:p>
          <a:p>
            <a:r>
              <a:rPr lang="en-US" altLang="zh-CN" sz="1500" dirty="0"/>
              <a:t>18         // </a:t>
            </a:r>
            <a:r>
              <a:rPr lang="zh-CN" altLang="en-US" sz="1500" dirty="0"/>
              <a:t>第一个参数值也是固定不变的，用来指明包扫描路径，暂时不用</a:t>
            </a:r>
          </a:p>
          <a:p>
            <a:r>
              <a:rPr lang="en-US" altLang="zh-CN" sz="1500" dirty="0"/>
              <a:t>19         //holder.setInitParameter("jersey.config.server.provider.packages", "cxiao.sh.cn.another");</a:t>
            </a:r>
          </a:p>
          <a:p>
            <a:r>
              <a:rPr lang="en-US" altLang="zh-CN" sz="1500" dirty="0"/>
              <a:t>20         try {</a:t>
            </a:r>
          </a:p>
          <a:p>
            <a:r>
              <a:rPr lang="en-US" altLang="zh-CN" sz="1500" dirty="0"/>
              <a:t>21             server.start();</a:t>
            </a:r>
          </a:p>
          <a:p>
            <a:r>
              <a:rPr lang="en-US" altLang="zh-CN" sz="1500" dirty="0"/>
              <a:t>22             server.join();</a:t>
            </a:r>
          </a:p>
          <a:p>
            <a:r>
              <a:rPr lang="en-US" altLang="zh-CN" sz="1500" dirty="0"/>
              <a:t>23         } catch (Exception e) {</a:t>
            </a:r>
          </a:p>
          <a:p>
            <a:r>
              <a:rPr lang="en-US" altLang="zh-CN" sz="1500" dirty="0"/>
              <a:t>24             e.printStackTrace();</a:t>
            </a:r>
          </a:p>
          <a:p>
            <a:r>
              <a:rPr lang="en-US" altLang="zh-CN" sz="1500" dirty="0"/>
              <a:t>25         } finally {</a:t>
            </a:r>
          </a:p>
          <a:p>
            <a:r>
              <a:rPr lang="en-US" altLang="zh-CN" sz="1500" dirty="0"/>
              <a:t>26             server.destroy();</a:t>
            </a:r>
          </a:p>
          <a:p>
            <a:r>
              <a:rPr lang="en-US" altLang="zh-CN" sz="1500" dirty="0"/>
              <a:t>27         }</a:t>
            </a:r>
          </a:p>
          <a:p>
            <a:r>
              <a:rPr lang="en-US" altLang="zh-CN" sz="1500" dirty="0"/>
              <a:t>28     }</a:t>
            </a:r>
          </a:p>
          <a:p>
            <a:r>
              <a:rPr lang="en-US" altLang="zh-CN" sz="1500" dirty="0"/>
              <a:t>29 </a:t>
            </a:r>
            <a:r>
              <a:rPr lang="en-US" altLang="zh-CN" sz="1500" dirty="0" smtClean="0"/>
              <a:t>}</a:t>
            </a:r>
            <a:endParaRPr lang="en-US" altLang="zh-CN" sz="1500" dirty="0"/>
          </a:p>
        </p:txBody>
      </p:sp>
      <p:sp>
        <p:nvSpPr>
          <p:cNvPr id="3" name="文本框 2"/>
          <p:cNvSpPr txBox="1"/>
          <p:nvPr/>
        </p:nvSpPr>
        <p:spPr>
          <a:xfrm>
            <a:off x="10904468" y="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剥</a:t>
            </a:r>
            <a:r>
              <a:rPr lang="zh-CN" altLang="en-US" dirty="0" smtClean="0"/>
              <a:t>离</a:t>
            </a:r>
            <a:r>
              <a:rPr lang="en-US" altLang="zh-CN" dirty="0" smtClean="0"/>
              <a:t>Spring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60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0927" y="3023755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09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案例一：对象资源的操作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3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案例一：对象资源的操作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</a:t>
            </a:r>
            <a:r>
              <a:rPr lang="zh-CN" altLang="en-US" dirty="0"/>
              <a:t>务端基本框</a:t>
            </a:r>
            <a:r>
              <a:rPr lang="zh-CN" altLang="en-US" dirty="0" smtClean="0"/>
              <a:t>架</a:t>
            </a:r>
            <a:endParaRPr lang="en-US" altLang="zh-CN" dirty="0"/>
          </a:p>
          <a:p>
            <a:r>
              <a:rPr lang="zh-CN" altLang="en-US" dirty="0" smtClean="0"/>
              <a:t>客</a:t>
            </a:r>
            <a:r>
              <a:rPr lang="zh-CN" altLang="en-US" dirty="0"/>
              <a:t>户端基本框架	</a:t>
            </a:r>
            <a:endParaRPr lang="en-US" altLang="zh-CN" dirty="0"/>
          </a:p>
          <a:p>
            <a:r>
              <a:rPr lang="zh-CN" altLang="en-US" dirty="0" smtClean="0"/>
              <a:t>逐</a:t>
            </a:r>
            <a:r>
              <a:rPr lang="zh-CN" altLang="en-US" dirty="0"/>
              <a:t>项添加</a:t>
            </a:r>
            <a:r>
              <a:rPr lang="en-US" altLang="zh-CN" dirty="0"/>
              <a:t>URI</a:t>
            </a:r>
            <a:r>
              <a:rPr lang="zh-CN" altLang="en-US" dirty="0"/>
              <a:t>功</a:t>
            </a:r>
            <a:r>
              <a:rPr lang="zh-CN" altLang="en-US" dirty="0" smtClean="0"/>
              <a:t>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10158</Words>
  <Application>Microsoft Office PowerPoint</Application>
  <PresentationFormat>宽屏</PresentationFormat>
  <Paragraphs>1720</Paragraphs>
  <Slides>72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0" baseType="lpstr">
      <vt:lpstr>等线</vt:lpstr>
      <vt:lpstr>等线 Light</vt:lpstr>
      <vt:lpstr>Arial</vt:lpstr>
      <vt:lpstr>Times New Roman</vt:lpstr>
      <vt:lpstr>Wingdings</vt:lpstr>
      <vt:lpstr>Wingdings 2</vt:lpstr>
      <vt:lpstr>Office 主题​​</vt:lpstr>
      <vt:lpstr>Microsoft PowerPoint 演示文稿</vt:lpstr>
      <vt:lpstr>第5章 Jersey</vt:lpstr>
      <vt:lpstr>提纲</vt:lpstr>
      <vt:lpstr>概述</vt:lpstr>
      <vt:lpstr>RESTful</vt:lpstr>
      <vt:lpstr>开发步骤</vt:lpstr>
      <vt:lpstr>案例中实体类</vt:lpstr>
      <vt:lpstr>URI</vt:lpstr>
      <vt:lpstr>案例一：对象资源的操作</vt:lpstr>
      <vt:lpstr>案例一：对象资源的操作</vt:lpstr>
      <vt:lpstr>服务端依赖</vt:lpstr>
      <vt:lpstr>资源类(空的)</vt:lpstr>
      <vt:lpstr>注册资源类</vt:lpstr>
      <vt:lpstr>服务启动类</vt:lpstr>
      <vt:lpstr>客户端依赖</vt:lpstr>
      <vt:lpstr>客户端启动类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案例二：异步请求与异步应答 </vt:lpstr>
      <vt:lpstr>案例二：异步请求与异步应答 </vt:lpstr>
      <vt:lpstr>服务端依赖</vt:lpstr>
      <vt:lpstr>资源类(空的)</vt:lpstr>
      <vt:lpstr>注册资源类</vt:lpstr>
      <vt:lpstr>服务启动类</vt:lpstr>
      <vt:lpstr>客户端依赖</vt:lpstr>
      <vt:lpstr>客户端启动类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案例三：基本认证和授权</vt:lpstr>
      <vt:lpstr>案例三：基本认证和授权</vt:lpstr>
      <vt:lpstr>服务端依赖</vt:lpstr>
      <vt:lpstr>资源类(空的)</vt:lpstr>
      <vt:lpstr>注册资源类</vt:lpstr>
      <vt:lpstr>服务启动类</vt:lpstr>
      <vt:lpstr>客户端依赖</vt:lpstr>
      <vt:lpstr>客户端启动类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案例四：替换某些部件</vt:lpstr>
      <vt:lpstr>案例四：替换某些部件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F.D.U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river</cp:lastModifiedBy>
  <cp:revision>75</cp:revision>
  <dcterms:created xsi:type="dcterms:W3CDTF">2020-09-17T23:42:42Z</dcterms:created>
  <dcterms:modified xsi:type="dcterms:W3CDTF">2020-09-22T12:49:54Z</dcterms:modified>
</cp:coreProperties>
</file>