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3" r:id="rId6"/>
    <p:sldId id="274" r:id="rId7"/>
    <p:sldId id="275" r:id="rId8"/>
    <p:sldId id="261" r:id="rId9"/>
    <p:sldId id="262" r:id="rId10"/>
    <p:sldId id="271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3" r:id="rId20"/>
    <p:sldId id="264" r:id="rId21"/>
    <p:sldId id="294" r:id="rId22"/>
    <p:sldId id="27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65" r:id="rId31"/>
    <p:sldId id="266" r:id="rId32"/>
    <p:sldId id="292" r:id="rId33"/>
    <p:sldId id="291" r:id="rId34"/>
    <p:sldId id="267" r:id="rId35"/>
    <p:sldId id="268" r:id="rId36"/>
    <p:sldId id="29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20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4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4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58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32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7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7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7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2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2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E91E-733D-4FF3-AC4F-92A297CB84B1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51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cxiao@fudan.edu.cn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0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3014" y="601875"/>
            <a:ext cx="872490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1  &lt;dependencies&gt;</a:t>
            </a:r>
          </a:p>
          <a:p>
            <a:r>
              <a:rPr lang="zh-CN" altLang="en-US" sz="2000" dirty="0"/>
              <a:t>2  	&lt;dependency&gt;</a:t>
            </a:r>
          </a:p>
          <a:p>
            <a:r>
              <a:rPr lang="zh-CN" altLang="en-US" sz="2000" dirty="0"/>
              <a:t>3  		&lt;groupId&gt;com.thoughtworks.xstream&lt;/groupId&gt;</a:t>
            </a:r>
          </a:p>
          <a:p>
            <a:r>
              <a:rPr lang="zh-CN" altLang="en-US" sz="2000" dirty="0"/>
              <a:t>4  		&lt;artifactId&gt;xstream&lt;/artifactId&gt;</a:t>
            </a:r>
          </a:p>
          <a:p>
            <a:r>
              <a:rPr lang="zh-CN" altLang="en-US" sz="2000" dirty="0"/>
              <a:t>5  		&lt;version&gt;1.4.12&lt;/version&gt;</a:t>
            </a:r>
          </a:p>
          <a:p>
            <a:r>
              <a:rPr lang="zh-CN" altLang="en-US" sz="2000" dirty="0"/>
              <a:t>6  	&lt;/dependency&gt;</a:t>
            </a:r>
          </a:p>
          <a:p>
            <a:r>
              <a:rPr lang="zh-CN" altLang="en-US" sz="2000" dirty="0"/>
              <a:t>7  	&lt;dependency&gt;</a:t>
            </a:r>
          </a:p>
          <a:p>
            <a:r>
              <a:rPr lang="zh-CN" altLang="en-US" sz="2000" dirty="0"/>
              <a:t>8  		&lt;groupId&gt;io.netty&lt;/groupId&gt;</a:t>
            </a:r>
          </a:p>
          <a:p>
            <a:r>
              <a:rPr lang="zh-CN" altLang="en-US" sz="2000" dirty="0"/>
              <a:t>9  		&lt;artifactId&gt;netty-all&lt;/artifactId&gt;</a:t>
            </a:r>
          </a:p>
          <a:p>
            <a:r>
              <a:rPr lang="zh-CN" altLang="en-US" sz="2000" dirty="0"/>
              <a:t>10 		&lt;version&gt;4.1.51.Final&lt;/version&gt;</a:t>
            </a:r>
          </a:p>
          <a:p>
            <a:r>
              <a:rPr lang="zh-CN" altLang="en-US" sz="2000" dirty="0"/>
              <a:t>11 	&lt;/dependency&gt;</a:t>
            </a:r>
          </a:p>
          <a:p>
            <a:r>
              <a:rPr lang="zh-CN" altLang="en-US" sz="2000" dirty="0"/>
              <a:t>12 	&lt;dependency&gt;</a:t>
            </a:r>
          </a:p>
          <a:p>
            <a:r>
              <a:rPr lang="zh-CN" altLang="en-US" sz="2000" dirty="0"/>
              <a:t>13 		&lt;groupId&gt;org.projectlombok&lt;/groupId&gt;</a:t>
            </a:r>
          </a:p>
          <a:p>
            <a:r>
              <a:rPr lang="zh-CN" altLang="en-US" sz="2000" dirty="0"/>
              <a:t>14 		&lt;artifactId&gt;lombok&lt;/artifactId&gt;</a:t>
            </a:r>
          </a:p>
          <a:p>
            <a:r>
              <a:rPr lang="zh-CN" altLang="en-US" sz="2000" dirty="0"/>
              <a:t>15 		&lt;version&gt;1.18.12&lt;/version&gt;</a:t>
            </a:r>
          </a:p>
          <a:p>
            <a:r>
              <a:rPr lang="zh-CN" altLang="en-US" sz="2000" dirty="0"/>
              <a:t>16 	&lt;/dependency&gt;</a:t>
            </a:r>
          </a:p>
          <a:p>
            <a:r>
              <a:rPr lang="zh-CN" altLang="en-US" sz="2000" dirty="0"/>
              <a:t>17 &lt;/dependencies&gt;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697915" y="4172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客户端依赖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0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1" y="2013438"/>
            <a:ext cx="8518416" cy="41187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192" y="325207"/>
            <a:ext cx="59992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public interface IClientSerializer&lt;M, U&gt; {</a:t>
            </a:r>
          </a:p>
          <a:p>
            <a:r>
              <a:rPr lang="zh-CN" altLang="en-US" dirty="0"/>
              <a:t>2     //把第一个泛型M序列化，把第二个泛型U反序列化</a:t>
            </a:r>
          </a:p>
          <a:p>
            <a:r>
              <a:rPr lang="zh-CN" altLang="en-US" dirty="0"/>
              <a:t>3     byte[ ] marshalling(M t) throws Exception;</a:t>
            </a:r>
          </a:p>
          <a:p>
            <a:r>
              <a:rPr lang="zh-CN" altLang="en-US" dirty="0"/>
              <a:t>4     U unmarshalling(byte[ ] data) throws Exception;</a:t>
            </a:r>
          </a:p>
          <a:p>
            <a:r>
              <a:rPr lang="zh-CN" altLang="en-US" dirty="0"/>
              <a:t>5 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926515" y="325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序列化器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4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4255" y="71527"/>
            <a:ext cx="9258300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1  public class ClientJavaSerializer implements IClientSerializer&lt;Request, Response&gt;{</a:t>
            </a:r>
          </a:p>
          <a:p>
            <a:r>
              <a:rPr lang="en-US" altLang="zh-CN" sz="1500" dirty="0"/>
              <a:t>2      @Override</a:t>
            </a:r>
          </a:p>
          <a:p>
            <a:r>
              <a:rPr lang="en-US" altLang="zh-CN" sz="1500" dirty="0"/>
              <a:t>3      public byte[ ] marshalling(Request request) throws Exception {</a:t>
            </a:r>
          </a:p>
          <a:p>
            <a:r>
              <a:rPr lang="en-US" altLang="zh-CN" sz="1500" dirty="0"/>
              <a:t>4          return objSerializableToByteArray(request);</a:t>
            </a:r>
          </a:p>
          <a:p>
            <a:r>
              <a:rPr lang="en-US" altLang="zh-CN" sz="1500" dirty="0"/>
              <a:t>5      }</a:t>
            </a:r>
          </a:p>
          <a:p>
            <a:r>
              <a:rPr lang="en-US" altLang="zh-CN" sz="1500" dirty="0"/>
              <a:t>6      @Override</a:t>
            </a:r>
          </a:p>
          <a:p>
            <a:r>
              <a:rPr lang="en-US" altLang="zh-CN" sz="1500" dirty="0"/>
              <a:t>7      public Response unmarshalling(byte[ ] data) throws Exception {</a:t>
            </a:r>
          </a:p>
          <a:p>
            <a:r>
              <a:rPr lang="en-US" altLang="zh-CN" sz="1500" dirty="0"/>
              <a:t>8          return (Response) byteArrayToObjSerializable(data);</a:t>
            </a:r>
          </a:p>
          <a:p>
            <a:r>
              <a:rPr lang="en-US" altLang="zh-CN" sz="1500" dirty="0"/>
              <a:t>9      }</a:t>
            </a:r>
          </a:p>
          <a:p>
            <a:r>
              <a:rPr lang="en-US" altLang="zh-CN" sz="1500" dirty="0"/>
              <a:t>10     //</a:t>
            </a:r>
            <a:r>
              <a:rPr lang="zh-CN" altLang="en-US" sz="1500" dirty="0"/>
              <a:t>反序列化，将字节转化成对象，</a:t>
            </a:r>
            <a:r>
              <a:rPr lang="en-US" altLang="zh-CN" sz="1500" dirty="0"/>
              <a:t>Object</a:t>
            </a:r>
            <a:r>
              <a:rPr lang="zh-CN" altLang="en-US" sz="1500" dirty="0"/>
              <a:t>必须实现</a:t>
            </a:r>
            <a:r>
              <a:rPr lang="en-US" altLang="zh-CN" sz="1500" dirty="0"/>
              <a:t>Serializable</a:t>
            </a:r>
            <a:r>
              <a:rPr lang="zh-CN" altLang="en-US" sz="1500" dirty="0"/>
              <a:t>接口</a:t>
            </a:r>
          </a:p>
          <a:p>
            <a:r>
              <a:rPr lang="en-US" altLang="zh-CN" sz="1500" dirty="0"/>
              <a:t>11     private static Object byteArrayToObjSerializable(byte[ ] bytes) throws Exception{</a:t>
            </a:r>
          </a:p>
          <a:p>
            <a:r>
              <a:rPr lang="en-US" altLang="zh-CN" sz="1500" dirty="0"/>
              <a:t>12         ByteArrayInputStream byteArrayInputStream = </a:t>
            </a:r>
            <a:r>
              <a:rPr lang="en-US" altLang="zh-CN" sz="1500" dirty="0" smtClean="0"/>
              <a:t>new </a:t>
            </a:r>
            <a:r>
              <a:rPr lang="en-US" altLang="zh-CN" sz="1500" dirty="0"/>
              <a:t>ByteArrayInputStream(bytes);</a:t>
            </a:r>
          </a:p>
          <a:p>
            <a:r>
              <a:rPr lang="en-US" altLang="zh-CN" sz="1500" dirty="0"/>
              <a:t>13         ObjectInputStream objectInputStream = </a:t>
            </a:r>
            <a:r>
              <a:rPr lang="en-US" altLang="zh-CN" sz="1500" dirty="0" smtClean="0"/>
              <a:t>new </a:t>
            </a:r>
            <a:r>
              <a:rPr lang="en-US" altLang="zh-CN" sz="1500" dirty="0"/>
              <a:t>ObjectInputStream(byteArrayInputStream);</a:t>
            </a:r>
          </a:p>
          <a:p>
            <a:r>
              <a:rPr lang="en-US" altLang="zh-CN" sz="1500" dirty="0"/>
              <a:t>14         Object obj = objectInputStream.readObject();</a:t>
            </a:r>
          </a:p>
          <a:p>
            <a:r>
              <a:rPr lang="en-US" altLang="zh-CN" sz="1500" dirty="0"/>
              <a:t>15         objectInputStream.close();</a:t>
            </a:r>
          </a:p>
          <a:p>
            <a:r>
              <a:rPr lang="en-US" altLang="zh-CN" sz="1500" dirty="0"/>
              <a:t>16         byteArrayInputStream.close();</a:t>
            </a:r>
          </a:p>
          <a:p>
            <a:r>
              <a:rPr lang="en-US" altLang="zh-CN" sz="1500" dirty="0"/>
              <a:t>17         return obj;</a:t>
            </a:r>
          </a:p>
          <a:p>
            <a:r>
              <a:rPr lang="en-US" altLang="zh-CN" sz="1500" dirty="0"/>
              <a:t>18     }</a:t>
            </a:r>
          </a:p>
          <a:p>
            <a:r>
              <a:rPr lang="en-US" altLang="zh-CN" sz="1500" dirty="0"/>
              <a:t>19     //</a:t>
            </a:r>
            <a:r>
              <a:rPr lang="zh-CN" altLang="en-US" sz="1500" dirty="0"/>
              <a:t>序列化，将对象转化成字节，</a:t>
            </a:r>
            <a:r>
              <a:rPr lang="en-US" altLang="zh-CN" sz="1500" dirty="0"/>
              <a:t>Object</a:t>
            </a:r>
            <a:r>
              <a:rPr lang="zh-CN" altLang="en-US" sz="1500" dirty="0"/>
              <a:t>必须实现</a:t>
            </a:r>
            <a:r>
              <a:rPr lang="en-US" altLang="zh-CN" sz="1500" dirty="0"/>
              <a:t>Serializable</a:t>
            </a:r>
            <a:r>
              <a:rPr lang="zh-CN" altLang="en-US" sz="1500" dirty="0"/>
              <a:t>接口</a:t>
            </a:r>
          </a:p>
          <a:p>
            <a:r>
              <a:rPr lang="en-US" altLang="zh-CN" sz="1500" dirty="0"/>
              <a:t>20     private static byte[ ] objSerializableToByteArray(Object objSerializable) </a:t>
            </a:r>
            <a:r>
              <a:rPr lang="en-US" altLang="zh-CN" sz="1500" dirty="0" smtClean="0"/>
              <a:t>throws </a:t>
            </a:r>
            <a:r>
              <a:rPr lang="en-US" altLang="zh-CN" sz="1500" dirty="0"/>
              <a:t>Exception{</a:t>
            </a:r>
          </a:p>
          <a:p>
            <a:r>
              <a:rPr lang="en-US" altLang="zh-CN" sz="1500" dirty="0"/>
              <a:t>21         ByteArrayOutputStream byteArrayOutputStream = </a:t>
            </a:r>
            <a:r>
              <a:rPr lang="en-US" altLang="zh-CN" sz="1500" dirty="0" smtClean="0"/>
              <a:t>new </a:t>
            </a:r>
            <a:r>
              <a:rPr lang="en-US" altLang="zh-CN" sz="1500" dirty="0"/>
              <a:t>ByteArrayOutputStream();</a:t>
            </a:r>
          </a:p>
          <a:p>
            <a:r>
              <a:rPr lang="en-US" altLang="zh-CN" sz="1500" dirty="0"/>
              <a:t>22         ObjectOutputStream objectOutputStream = </a:t>
            </a:r>
            <a:r>
              <a:rPr lang="en-US" altLang="zh-CN" sz="1500" dirty="0" smtClean="0"/>
              <a:t>new </a:t>
            </a:r>
            <a:r>
              <a:rPr lang="en-US" altLang="zh-CN" sz="1500" dirty="0"/>
              <a:t>ObjectOutputStream(byteArrayOutputStream);</a:t>
            </a:r>
          </a:p>
          <a:p>
            <a:r>
              <a:rPr lang="en-US" altLang="zh-CN" sz="1500" dirty="0"/>
              <a:t>23         objectOutputStream.writeObject(objSerializable);</a:t>
            </a:r>
          </a:p>
          <a:p>
            <a:r>
              <a:rPr lang="en-US" altLang="zh-CN" sz="1500" dirty="0"/>
              <a:t>24         byte[ ] bytes = byteArrayOutputStream.toByteArray();</a:t>
            </a:r>
          </a:p>
          <a:p>
            <a:r>
              <a:rPr lang="en-US" altLang="zh-CN" sz="1500" dirty="0"/>
              <a:t>25         objectOutputStream.close();</a:t>
            </a:r>
          </a:p>
          <a:p>
            <a:r>
              <a:rPr lang="en-US" altLang="zh-CN" sz="1500" dirty="0"/>
              <a:t>26         byteArrayOutputStream.close();</a:t>
            </a:r>
          </a:p>
          <a:p>
            <a:r>
              <a:rPr lang="en-US" altLang="zh-CN" sz="1500" dirty="0"/>
              <a:t>27         return bytes;</a:t>
            </a:r>
          </a:p>
          <a:p>
            <a:r>
              <a:rPr lang="en-US" altLang="zh-CN" sz="1500" dirty="0"/>
              <a:t>28     }</a:t>
            </a:r>
          </a:p>
          <a:p>
            <a:r>
              <a:rPr lang="en-US" altLang="zh-CN" sz="1500" dirty="0"/>
              <a:t>29 </a:t>
            </a:r>
            <a:r>
              <a:rPr lang="en-US" altLang="zh-CN" sz="1500" dirty="0" smtClean="0"/>
              <a:t>}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189182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8183" y="716092"/>
            <a:ext cx="101932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1  public class ClientXMLSerializer implements IClientSerializer&lt;Request, Response&gt; {</a:t>
            </a:r>
          </a:p>
          <a:p>
            <a:r>
              <a:rPr lang="zh-CN" altLang="en-US" sz="2000" dirty="0"/>
              <a:t>2      private XStream xStream;</a:t>
            </a:r>
          </a:p>
          <a:p>
            <a:r>
              <a:rPr lang="zh-CN" altLang="en-US" sz="2000" dirty="0"/>
              <a:t>3      public ClientXMLSerializer(){</a:t>
            </a:r>
          </a:p>
          <a:p>
            <a:r>
              <a:rPr lang="zh-CN" altLang="en-US" sz="2000" dirty="0"/>
              <a:t>4          xStream = new XStream();</a:t>
            </a:r>
          </a:p>
          <a:p>
            <a:r>
              <a:rPr lang="zh-CN" altLang="en-US" sz="2000" dirty="0"/>
              <a:t>5          xStream.alias(Request.class.getSimpleName(), Request.class);</a:t>
            </a:r>
          </a:p>
          <a:p>
            <a:r>
              <a:rPr lang="zh-CN" altLang="en-US" sz="2000" dirty="0"/>
              <a:t>6          xStream.alias(Response.class.getSimpleName(), Response.class);</a:t>
            </a:r>
          </a:p>
          <a:p>
            <a:r>
              <a:rPr lang="zh-CN" altLang="en-US" sz="2000" dirty="0"/>
              <a:t>7      }</a:t>
            </a:r>
          </a:p>
          <a:p>
            <a:r>
              <a:rPr lang="zh-CN" altLang="en-US" sz="2000" dirty="0"/>
              <a:t>8      @Override</a:t>
            </a:r>
          </a:p>
          <a:p>
            <a:r>
              <a:rPr lang="zh-CN" altLang="en-US" sz="2000" dirty="0"/>
              <a:t>9      public byte[ ] marshalling(Request request) throws Exception {</a:t>
            </a:r>
          </a:p>
          <a:p>
            <a:r>
              <a:rPr lang="zh-CN" altLang="en-US" sz="2000" dirty="0"/>
              <a:t>10         String xml = xStream.toXML(request);</a:t>
            </a:r>
          </a:p>
          <a:p>
            <a:r>
              <a:rPr lang="zh-CN" altLang="en-US" sz="2000" dirty="0"/>
              <a:t>11         return xml.getBytes("utf-8");</a:t>
            </a:r>
          </a:p>
          <a:p>
            <a:r>
              <a:rPr lang="zh-CN" altLang="en-US" sz="2000" dirty="0"/>
              <a:t>12     }</a:t>
            </a:r>
          </a:p>
          <a:p>
            <a:r>
              <a:rPr lang="zh-CN" altLang="en-US" sz="2000" dirty="0"/>
              <a:t>13     @Override</a:t>
            </a:r>
          </a:p>
          <a:p>
            <a:r>
              <a:rPr lang="zh-CN" altLang="en-US" sz="2000" dirty="0"/>
              <a:t>14     public Response unmarshalling(byte[ ] data) throws Exception {</a:t>
            </a:r>
          </a:p>
          <a:p>
            <a:r>
              <a:rPr lang="zh-CN" altLang="en-US" sz="2000" dirty="0"/>
              <a:t>15         String xml = new String(data, "utf-8");</a:t>
            </a:r>
          </a:p>
          <a:p>
            <a:r>
              <a:rPr lang="zh-CN" altLang="en-US" sz="2000" dirty="0"/>
              <a:t>16         return (Response) xStream.fromXML(xml);</a:t>
            </a:r>
          </a:p>
          <a:p>
            <a:r>
              <a:rPr lang="zh-CN" altLang="en-US" sz="2000" dirty="0"/>
              <a:t>17     }</a:t>
            </a:r>
          </a:p>
          <a:p>
            <a:r>
              <a:rPr lang="zh-CN" altLang="en-US" sz="2000" dirty="0"/>
              <a:t>18 }</a:t>
            </a:r>
          </a:p>
        </p:txBody>
      </p:sp>
    </p:spTree>
    <p:extLst>
      <p:ext uri="{BB962C8B-B14F-4D97-AF65-F5344CB8AC3E}">
        <p14:creationId xmlns:p14="http://schemas.microsoft.com/office/powerpoint/2010/main" val="403072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2178" y="179249"/>
            <a:ext cx="884506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1  @Data</a:t>
            </a:r>
          </a:p>
          <a:p>
            <a:r>
              <a:rPr lang="zh-CN" altLang="en-US" sz="1600" dirty="0"/>
              <a:t>2  public class ClientStubProxyFactory {</a:t>
            </a:r>
          </a:p>
          <a:p>
            <a:r>
              <a:rPr lang="zh-CN" altLang="en-US" sz="1600" dirty="0"/>
              <a:t>3      private ServiceInfoDiscoverer sid;</a:t>
            </a:r>
          </a:p>
          <a:p>
            <a:r>
              <a:rPr lang="zh-CN" altLang="en-US" sz="1600" dirty="0"/>
              <a:t>4      private NetClient&lt;Request,Response&gt; netClient;</a:t>
            </a:r>
          </a:p>
          <a:p>
            <a:r>
              <a:rPr lang="zh-CN" altLang="en-US" sz="1600" dirty="0"/>
              <a:t>5      private Map&lt;String, IClientSerializer&lt;Request,Response&gt;&gt; supportingSerializers;</a:t>
            </a:r>
          </a:p>
          <a:p>
            <a:r>
              <a:rPr lang="zh-CN" altLang="en-US" sz="1600" dirty="0"/>
              <a:t>6      //key的形式为 interfName:version</a:t>
            </a:r>
          </a:p>
          <a:p>
            <a:r>
              <a:rPr lang="zh-CN" altLang="en-US" sz="1600" dirty="0"/>
              <a:t>7      private Map&lt;String, Object&gt; proxyCache = new HashMap&lt;&gt;();</a:t>
            </a:r>
          </a:p>
          <a:p>
            <a:r>
              <a:rPr lang="zh-CN" altLang="en-US" sz="1600" dirty="0"/>
              <a:t>8      public &lt;T&gt; T getProxy(Class&lt;T&gt; interf, String version) {</a:t>
            </a:r>
          </a:p>
          <a:p>
            <a:r>
              <a:rPr lang="zh-CN" altLang="en-US" sz="1600" dirty="0"/>
              <a:t>9          String key = interf.getName() + ":" + version;</a:t>
            </a:r>
          </a:p>
          <a:p>
            <a:r>
              <a:rPr lang="zh-CN" altLang="en-US" sz="1600" dirty="0"/>
              <a:t>10         T obj = (T) this.proxyCache.get(key);</a:t>
            </a:r>
          </a:p>
          <a:p>
            <a:r>
              <a:rPr lang="zh-CN" altLang="en-US" sz="1600" dirty="0"/>
              <a:t>11         if (obj == null) {</a:t>
            </a:r>
          </a:p>
          <a:p>
            <a:r>
              <a:rPr lang="zh-CN" altLang="en-US" sz="1600" dirty="0"/>
              <a:t>12             obj = (T) Proxy.newProxyInstance(interf.getClassLoader(),</a:t>
            </a:r>
          </a:p>
          <a:p>
            <a:r>
              <a:rPr lang="zh-CN" altLang="en-US" sz="1600" dirty="0"/>
              <a:t>13                             new Class&lt;?&gt;[ ] { interf },</a:t>
            </a:r>
          </a:p>
          <a:p>
            <a:r>
              <a:rPr lang="zh-CN" altLang="en-US" sz="1600" dirty="0"/>
              <a:t>14                             new ClientStubInvocationHandler(interf, version));</a:t>
            </a:r>
          </a:p>
          <a:p>
            <a:r>
              <a:rPr lang="zh-CN" altLang="en-US" sz="1600" dirty="0"/>
              <a:t>15             this.proxyCache.put(key, obj);</a:t>
            </a:r>
          </a:p>
          <a:p>
            <a:r>
              <a:rPr lang="zh-CN" altLang="en-US" sz="1600" dirty="0"/>
              <a:t>16         }</a:t>
            </a:r>
          </a:p>
          <a:p>
            <a:r>
              <a:rPr lang="zh-CN" altLang="en-US" sz="1600" dirty="0"/>
              <a:t>17         return obj;</a:t>
            </a:r>
          </a:p>
          <a:p>
            <a:pPr marL="342900" indent="-342900">
              <a:buAutoNum type="arabicPlain" startAt="18"/>
            </a:pPr>
            <a:r>
              <a:rPr lang="zh-CN" altLang="en-US" sz="1600" dirty="0" smtClean="0"/>
              <a:t>}</a:t>
            </a:r>
            <a:endParaRPr lang="en-US" altLang="zh-CN" sz="1600" dirty="0" smtClean="0"/>
          </a:p>
          <a:p>
            <a:r>
              <a:rPr lang="zh-CN" altLang="en-US" sz="1600" dirty="0"/>
              <a:t>19     private class ClientStubInvocationHandler implements InvocationHandler {</a:t>
            </a:r>
          </a:p>
          <a:p>
            <a:r>
              <a:rPr lang="zh-CN" altLang="en-US" sz="1600" dirty="0"/>
              <a:t>20         private Class&lt;?&gt; interf;</a:t>
            </a:r>
          </a:p>
          <a:p>
            <a:r>
              <a:rPr lang="zh-CN" altLang="en-US" sz="1600" dirty="0"/>
              <a:t>21         private String version;</a:t>
            </a:r>
          </a:p>
          <a:p>
            <a:r>
              <a:rPr lang="zh-CN" altLang="en-US" sz="1600" dirty="0"/>
              <a:t>22         public ClientStubInvocationHandler(Class&lt;?&gt; interf, String version) {</a:t>
            </a:r>
          </a:p>
          <a:p>
            <a:r>
              <a:rPr lang="zh-CN" altLang="en-US" sz="1600" dirty="0"/>
              <a:t>23             super();</a:t>
            </a:r>
          </a:p>
          <a:p>
            <a:r>
              <a:rPr lang="zh-CN" altLang="en-US" sz="1600" dirty="0"/>
              <a:t>24             this.interf = interf;</a:t>
            </a:r>
          </a:p>
          <a:p>
            <a:r>
              <a:rPr lang="zh-CN" altLang="en-US" sz="1600" dirty="0"/>
              <a:t>25             this.version = version;</a:t>
            </a:r>
          </a:p>
          <a:p>
            <a:r>
              <a:rPr lang="zh-CN" altLang="en-US" sz="1600" dirty="0"/>
              <a:t>26         </a:t>
            </a:r>
            <a:r>
              <a:rPr lang="zh-CN" altLang="en-US" sz="1600" dirty="0" smtClean="0"/>
              <a:t>}</a:t>
            </a:r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10155115" y="2636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代理层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92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1692" y="0"/>
            <a:ext cx="8206093" cy="689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/>
              <a:t>2</a:t>
            </a:r>
            <a:r>
              <a:rPr lang="zh-CN" altLang="en-US" sz="1300" dirty="0"/>
              <a:t>7         @Override</a:t>
            </a:r>
          </a:p>
          <a:p>
            <a:r>
              <a:rPr lang="zh-CN" altLang="en-US" sz="1300" dirty="0"/>
              <a:t>28         public Object invoke(Object proxy, Method method, Object[ ] args) throws Throwable {</a:t>
            </a:r>
          </a:p>
          <a:p>
            <a:r>
              <a:rPr lang="zh-CN" altLang="en-US" sz="1300" dirty="0"/>
              <a:t>29             if (method.getName().equals("toString")) {</a:t>
            </a:r>
          </a:p>
          <a:p>
            <a:r>
              <a:rPr lang="zh-CN" altLang="en-US" sz="1300" dirty="0"/>
              <a:t>30                 return proxy.getClass().toString();</a:t>
            </a:r>
          </a:p>
          <a:p>
            <a:r>
              <a:rPr lang="zh-CN" altLang="en-US" sz="1300" dirty="0"/>
              <a:t>31             }</a:t>
            </a:r>
          </a:p>
          <a:p>
            <a:r>
              <a:rPr lang="zh-CN" altLang="en-US" sz="1300" dirty="0"/>
              <a:t>32             if (method.getName().equals("hashCode")) {</a:t>
            </a:r>
          </a:p>
          <a:p>
            <a:r>
              <a:rPr lang="zh-CN" altLang="en-US" sz="1300" dirty="0"/>
              <a:t>33                 return 0;</a:t>
            </a:r>
          </a:p>
          <a:p>
            <a:r>
              <a:rPr lang="zh-CN" altLang="en-US" sz="1300" dirty="0"/>
              <a:t>34             }</a:t>
            </a:r>
          </a:p>
          <a:p>
            <a:r>
              <a:rPr lang="zh-CN" altLang="en-US" sz="1300" dirty="0"/>
              <a:t>35             // 1. 获得服务信息</a:t>
            </a:r>
          </a:p>
          <a:p>
            <a:r>
              <a:rPr lang="zh-CN" altLang="en-US" sz="1300" dirty="0"/>
              <a:t>36             String serviceName = this.interf.getName();</a:t>
            </a:r>
          </a:p>
          <a:p>
            <a:r>
              <a:rPr lang="zh-CN" altLang="en-US" sz="1300" dirty="0"/>
              <a:t>37             List&lt;ServiceInfo&gt; sinfos = sid.getServiceInfo(serviceName, this.version);</a:t>
            </a:r>
          </a:p>
          <a:p>
            <a:r>
              <a:rPr lang="zh-CN" altLang="en-US" sz="1300" dirty="0"/>
              <a:t>38             if (sinfos == null || sinfos.size() == 0) {</a:t>
            </a:r>
          </a:p>
          <a:p>
            <a:r>
              <a:rPr lang="zh-CN" altLang="en-US" sz="1300" dirty="0"/>
              <a:t>39                 throw new Exception("远程服务不存在！");</a:t>
            </a:r>
          </a:p>
          <a:p>
            <a:r>
              <a:rPr lang="zh-CN" altLang="en-US" sz="1300" dirty="0"/>
              <a:t>40             }</a:t>
            </a:r>
          </a:p>
          <a:p>
            <a:r>
              <a:rPr lang="zh-CN" altLang="en-US" sz="1300" dirty="0"/>
              <a:t>41             // 2. 随机选择一个服务提供者（软负载均衡）</a:t>
            </a:r>
          </a:p>
          <a:p>
            <a:r>
              <a:rPr lang="zh-CN" altLang="en-US" sz="1300" dirty="0"/>
              <a:t>42             ServiceInfo sinfo = sinfos.get(new Random().nextInt(sinfos.size()));</a:t>
            </a:r>
          </a:p>
          <a:p>
            <a:r>
              <a:rPr lang="zh-CN" altLang="en-US" sz="1300" dirty="0"/>
              <a:t>43             // 3. 构造Request对象</a:t>
            </a:r>
          </a:p>
          <a:p>
            <a:r>
              <a:rPr lang="zh-CN" altLang="en-US" sz="1300" dirty="0"/>
              <a:t>44             Request req = new Request();</a:t>
            </a:r>
          </a:p>
          <a:p>
            <a:r>
              <a:rPr lang="zh-CN" altLang="en-US" sz="1300" dirty="0"/>
              <a:t>45             req.setServiceName(sinfo.getInterfName());</a:t>
            </a:r>
          </a:p>
          <a:p>
            <a:r>
              <a:rPr lang="zh-CN" altLang="en-US" sz="1300" dirty="0"/>
              <a:t>46             req.setMethod(method.getName());</a:t>
            </a:r>
          </a:p>
          <a:p>
            <a:r>
              <a:rPr lang="zh-CN" altLang="en-US" sz="1300" dirty="0"/>
              <a:t>47             req.setPrameterTypes(method.getParameterTypes());</a:t>
            </a:r>
          </a:p>
          <a:p>
            <a:r>
              <a:rPr lang="zh-CN" altLang="en-US" sz="1300" dirty="0"/>
              <a:t>48             req.setParameters(args);</a:t>
            </a:r>
          </a:p>
          <a:p>
            <a:r>
              <a:rPr lang="zh-CN" altLang="en-US" sz="1300" dirty="0"/>
              <a:t>49             req.setVersion(sinfo.getVersion());</a:t>
            </a:r>
          </a:p>
          <a:p>
            <a:r>
              <a:rPr lang="zh-CN" altLang="en-US" sz="1300" dirty="0"/>
              <a:t>50             // 4. 获得对应的序列化器</a:t>
            </a:r>
          </a:p>
          <a:p>
            <a:r>
              <a:rPr lang="zh-CN" altLang="en-US" sz="1300" dirty="0"/>
              <a:t>51             IClientSerializer&lt;Request, Response&gt; serializing = supportingSerializers.get(sinfo.getSerializingType());</a:t>
            </a:r>
          </a:p>
          <a:p>
            <a:r>
              <a:rPr lang="zh-CN" altLang="en-US" sz="1300" dirty="0"/>
              <a:t>52             // 5. 发送请求并得到应答</a:t>
            </a:r>
          </a:p>
          <a:p>
            <a:r>
              <a:rPr lang="zh-CN" altLang="en-US" sz="1300" dirty="0"/>
              <a:t>53             Response rsp = netClient.sendRequest(req, sinfo.getAddress(), serializing);</a:t>
            </a:r>
          </a:p>
          <a:p>
            <a:r>
              <a:rPr lang="zh-CN" altLang="en-US" sz="1300" dirty="0"/>
              <a:t>54             if (rsp.getException() != null) {</a:t>
            </a:r>
          </a:p>
          <a:p>
            <a:r>
              <a:rPr lang="zh-CN" altLang="en-US" sz="1300" dirty="0"/>
              <a:t>55                 throw rsp.getException();</a:t>
            </a:r>
          </a:p>
          <a:p>
            <a:r>
              <a:rPr lang="zh-CN" altLang="en-US" sz="1300" dirty="0"/>
              <a:t>56             }</a:t>
            </a:r>
          </a:p>
          <a:p>
            <a:r>
              <a:rPr lang="zh-CN" altLang="en-US" sz="1300" dirty="0"/>
              <a:t>57             return rsp.getReturnValue();</a:t>
            </a:r>
          </a:p>
          <a:p>
            <a:r>
              <a:rPr lang="zh-CN" altLang="en-US" sz="1300" dirty="0"/>
              <a:t>58         }</a:t>
            </a:r>
          </a:p>
          <a:p>
            <a:r>
              <a:rPr lang="zh-CN" altLang="en-US" sz="1300" dirty="0"/>
              <a:t>59     }</a:t>
            </a:r>
          </a:p>
          <a:p>
            <a:r>
              <a:rPr lang="zh-CN" altLang="en-US" sz="1300" dirty="0"/>
              <a:t>60 </a:t>
            </a:r>
            <a:r>
              <a:rPr lang="zh-CN" altLang="en-US" sz="1300" dirty="0" smtClean="0"/>
              <a:t>}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26391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836" y="2252025"/>
            <a:ext cx="8613555" cy="41136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155115" y="2636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通信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7169" y="1186908"/>
            <a:ext cx="1068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public interface NetClient&lt;T, U&gt; {</a:t>
            </a:r>
          </a:p>
          <a:p>
            <a:r>
              <a:rPr lang="zh-CN" altLang="en-US" dirty="0"/>
              <a:t>2     U sendRequest(T request, String sAddress, IClientSerializer&lt;T, U&gt; serializing) </a:t>
            </a:r>
            <a:r>
              <a:rPr lang="zh-CN" altLang="en-US" dirty="0" smtClean="0"/>
              <a:t>t</a:t>
            </a:r>
            <a:r>
              <a:rPr lang="zh-CN" altLang="en-US" dirty="0"/>
              <a:t>hrows Throwable;</a:t>
            </a:r>
          </a:p>
          <a:p>
            <a:r>
              <a:rPr lang="zh-CN" altLang="en-US" dirty="0"/>
              <a:t>3 }</a:t>
            </a:r>
          </a:p>
        </p:txBody>
      </p:sp>
    </p:spTree>
    <p:extLst>
      <p:ext uri="{BB962C8B-B14F-4D97-AF65-F5344CB8AC3E}">
        <p14:creationId xmlns:p14="http://schemas.microsoft.com/office/powerpoint/2010/main" val="42127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9615" y="63978"/>
            <a:ext cx="11611708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1  public class NettyNetClient implements NetClient&lt;Request, Response&gt; {</a:t>
            </a:r>
          </a:p>
          <a:p>
            <a:r>
              <a:rPr lang="zh-CN" altLang="en-US" sz="1400" dirty="0"/>
              <a:t>2      @Override</a:t>
            </a:r>
          </a:p>
          <a:p>
            <a:r>
              <a:rPr lang="zh-CN" altLang="en-US" sz="1400" dirty="0"/>
              <a:t>3      public Response sendRequest(Request request, </a:t>
            </a:r>
            <a:r>
              <a:rPr lang="zh-CN" altLang="en-US" sz="1400" dirty="0" smtClean="0"/>
              <a:t>S</a:t>
            </a:r>
            <a:r>
              <a:rPr lang="zh-CN" altLang="en-US" sz="1400" dirty="0"/>
              <a:t>tring sAddress, </a:t>
            </a:r>
            <a:r>
              <a:rPr lang="zh-CN" altLang="en-US" sz="1400" dirty="0" smtClean="0"/>
              <a:t>I</a:t>
            </a:r>
            <a:r>
              <a:rPr lang="zh-CN" altLang="en-US" sz="1400" dirty="0"/>
              <a:t>ClientSerializer&lt;Request, Response&gt; serializing) </a:t>
            </a:r>
            <a:r>
              <a:rPr lang="zh-CN" altLang="en-US" sz="1400" dirty="0" smtClean="0"/>
              <a:t>t</a:t>
            </a:r>
            <a:r>
              <a:rPr lang="zh-CN" altLang="en-US" sz="1400" dirty="0"/>
              <a:t>hrows Throwable {</a:t>
            </a:r>
          </a:p>
          <a:p>
            <a:r>
              <a:rPr lang="zh-CN" altLang="en-US" sz="1400" dirty="0"/>
              <a:t>4          String[ ] addInfoArray = sAddress.split(":");  // sAddress为ip:port格式</a:t>
            </a:r>
          </a:p>
          <a:p>
            <a:r>
              <a:rPr lang="zh-CN" altLang="en-US" sz="1400" dirty="0"/>
              <a:t>5          SendHandler&lt;Request, Response&gt; sendHandler = </a:t>
            </a:r>
            <a:r>
              <a:rPr lang="zh-CN" altLang="en-US" sz="1400" dirty="0" smtClean="0"/>
              <a:t>n</a:t>
            </a:r>
            <a:r>
              <a:rPr lang="zh-CN" altLang="en-US" sz="1400" dirty="0"/>
              <a:t>ew SendHandler&lt;&gt;(request, serializing);</a:t>
            </a:r>
          </a:p>
          <a:p>
            <a:r>
              <a:rPr lang="zh-CN" altLang="en-US" sz="1400" dirty="0"/>
              <a:t>6          Response response = null;</a:t>
            </a:r>
          </a:p>
          <a:p>
            <a:r>
              <a:rPr lang="zh-CN" altLang="en-US" sz="1400" dirty="0"/>
              <a:t>7          // 配置Netty客户端</a:t>
            </a:r>
          </a:p>
          <a:p>
            <a:r>
              <a:rPr lang="zh-CN" altLang="en-US" sz="1400" dirty="0"/>
              <a:t>8          EventLoopGroup group = new NioEventLoopGroup();</a:t>
            </a:r>
          </a:p>
          <a:p>
            <a:r>
              <a:rPr lang="zh-CN" altLang="en-US" sz="1400" dirty="0"/>
              <a:t>9          try {</a:t>
            </a:r>
          </a:p>
          <a:p>
            <a:r>
              <a:rPr lang="zh-CN" altLang="en-US" sz="1400" dirty="0"/>
              <a:t>10             Bootstrap b = new Bootstrap();</a:t>
            </a:r>
          </a:p>
          <a:p>
            <a:r>
              <a:rPr lang="zh-CN" altLang="en-US" sz="1400" dirty="0"/>
              <a:t>11             b.group(group)</a:t>
            </a:r>
          </a:p>
          <a:p>
            <a:r>
              <a:rPr lang="zh-CN" altLang="en-US" sz="1400" dirty="0"/>
              <a:t>12                     .channel(NioSocketChannel.class)</a:t>
            </a:r>
          </a:p>
          <a:p>
            <a:r>
              <a:rPr lang="zh-CN" altLang="en-US" sz="1400" dirty="0"/>
              <a:t>13                     .remoteAddress(new InetSocketAddress</a:t>
            </a:r>
            <a:r>
              <a:rPr lang="zh-CN" altLang="en-US" sz="1400" dirty="0" smtClean="0"/>
              <a:t>(a</a:t>
            </a:r>
            <a:r>
              <a:rPr lang="zh-CN" altLang="en-US" sz="1400" dirty="0"/>
              <a:t>ddInfoArray[0], </a:t>
            </a:r>
            <a:r>
              <a:rPr lang="zh-CN" altLang="en-US" sz="1400" dirty="0" smtClean="0"/>
              <a:t>I</a:t>
            </a:r>
            <a:r>
              <a:rPr lang="zh-CN" altLang="en-US" sz="1400" dirty="0"/>
              <a:t>nteger.valueOf(addInfoArray[1])))</a:t>
            </a:r>
          </a:p>
          <a:p>
            <a:r>
              <a:rPr lang="zh-CN" altLang="en-US" sz="1400" dirty="0"/>
              <a:t>14                     .option(ChannelOption.TCP_NODELAY, true)</a:t>
            </a:r>
          </a:p>
          <a:p>
            <a:r>
              <a:rPr lang="zh-CN" altLang="en-US" sz="1400" dirty="0"/>
              <a:t>15                     .handler(new ChannelInitializer&lt;SocketChannel&gt;() {</a:t>
            </a:r>
          </a:p>
          <a:p>
            <a:r>
              <a:rPr lang="zh-CN" altLang="en-US" sz="1400" dirty="0"/>
              <a:t>16                         @Override</a:t>
            </a:r>
          </a:p>
          <a:p>
            <a:r>
              <a:rPr lang="zh-CN" altLang="en-US" sz="1400" dirty="0"/>
              <a:t>17                         public void initChannel(SocketChannel ch) </a:t>
            </a:r>
            <a:r>
              <a:rPr lang="zh-CN" altLang="en-US" sz="1400" dirty="0" smtClean="0"/>
              <a:t>t</a:t>
            </a:r>
            <a:r>
              <a:rPr lang="zh-CN" altLang="en-US" sz="1400" dirty="0"/>
              <a:t>hrows Exception {</a:t>
            </a:r>
          </a:p>
          <a:p>
            <a:r>
              <a:rPr lang="zh-CN" altLang="en-US" sz="1400" dirty="0"/>
              <a:t>18                             ch.pipeline().addLast</a:t>
            </a:r>
            <a:r>
              <a:rPr lang="zh-CN" altLang="en-US" sz="1400" dirty="0" smtClean="0"/>
              <a:t>(n</a:t>
            </a:r>
            <a:r>
              <a:rPr lang="zh-CN" altLang="en-US" sz="1400" dirty="0"/>
              <a:t>ew LengthFieldBasedFrameDecoder</a:t>
            </a:r>
            <a:r>
              <a:rPr lang="zh-CN" altLang="en-US" sz="1400" dirty="0" smtClean="0"/>
              <a:t>(I</a:t>
            </a:r>
            <a:r>
              <a:rPr lang="zh-CN" altLang="en-US" sz="1400" dirty="0"/>
              <a:t>nteger.MAX_VALUE, 0, 4, 0, 4));</a:t>
            </a:r>
          </a:p>
          <a:p>
            <a:r>
              <a:rPr lang="zh-CN" altLang="en-US" sz="1400" dirty="0"/>
              <a:t>19                             ch.pipeline().addLast(sendHandler);</a:t>
            </a:r>
          </a:p>
          <a:p>
            <a:r>
              <a:rPr lang="zh-CN" altLang="en-US" sz="1400" dirty="0"/>
              <a:t>20                             ch.pipeline().addLast(new AttachHeaderHandler());</a:t>
            </a:r>
          </a:p>
          <a:p>
            <a:r>
              <a:rPr lang="zh-CN" altLang="en-US" sz="1400" dirty="0"/>
              <a:t>21                         }</a:t>
            </a:r>
          </a:p>
          <a:p>
            <a:r>
              <a:rPr lang="zh-CN" altLang="en-US" sz="1400" dirty="0"/>
              <a:t>22                     });</a:t>
            </a:r>
          </a:p>
          <a:p>
            <a:r>
              <a:rPr lang="zh-CN" altLang="en-US" sz="1400" dirty="0"/>
              <a:t>23             // 启动Netty客户端连接</a:t>
            </a:r>
          </a:p>
          <a:p>
            <a:r>
              <a:rPr lang="zh-CN" altLang="en-US" sz="1400" dirty="0"/>
              <a:t>24             b.connect().sync();</a:t>
            </a:r>
          </a:p>
          <a:p>
            <a:r>
              <a:rPr lang="zh-CN" altLang="en-US" sz="1400" dirty="0"/>
              <a:t>25             response = sendHandler.getResponse();</a:t>
            </a:r>
          </a:p>
          <a:p>
            <a:r>
              <a:rPr lang="zh-CN" altLang="en-US" sz="1400" dirty="0"/>
              <a:t>26         } finally {</a:t>
            </a:r>
          </a:p>
          <a:p>
            <a:r>
              <a:rPr lang="zh-CN" altLang="en-US" sz="1400" dirty="0"/>
              <a:t>27             // 释放线程组资源</a:t>
            </a:r>
          </a:p>
          <a:p>
            <a:r>
              <a:rPr lang="zh-CN" altLang="en-US" sz="1400" dirty="0"/>
              <a:t>28             group.shutdownGracefully();</a:t>
            </a:r>
          </a:p>
          <a:p>
            <a:r>
              <a:rPr lang="zh-CN" altLang="en-US" sz="1400" dirty="0"/>
              <a:t>29         }</a:t>
            </a:r>
          </a:p>
          <a:p>
            <a:r>
              <a:rPr lang="zh-CN" altLang="en-US" sz="1400" dirty="0"/>
              <a:t>30         return response;</a:t>
            </a:r>
          </a:p>
          <a:p>
            <a:r>
              <a:rPr lang="zh-CN" altLang="en-US" sz="1400" dirty="0"/>
              <a:t>31     </a:t>
            </a:r>
            <a:r>
              <a:rPr lang="zh-CN" altLang="en-US" sz="1400" dirty="0" smtClean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12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30" y="0"/>
            <a:ext cx="759655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32     //T是最初发送出去的类型，U是最后接收到的类型</a:t>
            </a:r>
          </a:p>
          <a:p>
            <a:r>
              <a:rPr lang="zh-CN" altLang="en-US" sz="1600" dirty="0"/>
              <a:t>33     private class SendHandler&lt;T, U&gt; extends ChannelInboundHandlerAdapter {</a:t>
            </a:r>
          </a:p>
          <a:p>
            <a:r>
              <a:rPr lang="zh-CN" altLang="en-US" sz="1600" dirty="0"/>
              <a:t>34         private T request;</a:t>
            </a:r>
          </a:p>
          <a:p>
            <a:r>
              <a:rPr lang="zh-CN" altLang="en-US" sz="1600" dirty="0"/>
              <a:t>35         private U response = null;</a:t>
            </a:r>
          </a:p>
          <a:p>
            <a:r>
              <a:rPr lang="zh-CN" altLang="en-US" sz="1600" dirty="0"/>
              <a:t>36         private IClientSerializer&lt;T, U&gt; serializing;</a:t>
            </a:r>
          </a:p>
          <a:p>
            <a:r>
              <a:rPr lang="zh-CN" altLang="en-US" sz="1600" dirty="0"/>
              <a:t>37         private CountDownLatch cdl;</a:t>
            </a:r>
          </a:p>
          <a:p>
            <a:r>
              <a:rPr lang="zh-CN" altLang="en-US" sz="1600" dirty="0"/>
              <a:t>38         public SendHandler(T request, IClientSerializer&lt;T, U&gt; serializing) {</a:t>
            </a:r>
          </a:p>
          <a:p>
            <a:r>
              <a:rPr lang="zh-CN" altLang="en-US" sz="1600" dirty="0"/>
              <a:t>39             cdl = new CountDownLatch(1);</a:t>
            </a:r>
          </a:p>
          <a:p>
            <a:r>
              <a:rPr lang="zh-CN" altLang="en-US" sz="1600" dirty="0"/>
              <a:t>40             this.request = request;</a:t>
            </a:r>
          </a:p>
          <a:p>
            <a:r>
              <a:rPr lang="zh-CN" altLang="en-US" sz="1600" dirty="0"/>
              <a:t>41             this.serializing = serializing;</a:t>
            </a:r>
          </a:p>
          <a:p>
            <a:r>
              <a:rPr lang="zh-CN" altLang="en-US" sz="1600" dirty="0"/>
              <a:t>42         }</a:t>
            </a:r>
          </a:p>
          <a:p>
            <a:r>
              <a:rPr lang="zh-CN" altLang="en-US" sz="1600" dirty="0"/>
              <a:t>43         @Override</a:t>
            </a:r>
          </a:p>
          <a:p>
            <a:r>
              <a:rPr lang="zh-CN" altLang="en-US" sz="1600" dirty="0"/>
              <a:t>44         public void channelActive(ChannelHandlerContext ctx) throws Exception {</a:t>
            </a:r>
          </a:p>
          <a:p>
            <a:r>
              <a:rPr lang="zh-CN" altLang="en-US" sz="1600" dirty="0"/>
              <a:t>45             byte[ ] data = this.serializing.marshalling(this.request);</a:t>
            </a:r>
          </a:p>
          <a:p>
            <a:r>
              <a:rPr lang="zh-CN" altLang="en-US" sz="1600" dirty="0"/>
              <a:t>46             ByteBuf reqBuf = Unpooled.buffer(data.length);</a:t>
            </a:r>
          </a:p>
          <a:p>
            <a:r>
              <a:rPr lang="zh-CN" altLang="en-US" sz="1600" dirty="0"/>
              <a:t>47             reqBuf.writeBytes(data);</a:t>
            </a:r>
          </a:p>
          <a:p>
            <a:r>
              <a:rPr lang="zh-CN" altLang="en-US" sz="1600" dirty="0"/>
              <a:t>48             ctx.channel().write(reqBuf);</a:t>
            </a:r>
          </a:p>
          <a:p>
            <a:r>
              <a:rPr lang="zh-CN" altLang="en-US" sz="1600" dirty="0"/>
              <a:t>49         }</a:t>
            </a:r>
          </a:p>
          <a:p>
            <a:r>
              <a:rPr lang="zh-CN" altLang="en-US" sz="1600" dirty="0"/>
              <a:t>50         public U getResponse() {</a:t>
            </a:r>
          </a:p>
          <a:p>
            <a:r>
              <a:rPr lang="zh-CN" altLang="en-US" sz="1600" dirty="0"/>
              <a:t>51             try {</a:t>
            </a:r>
          </a:p>
          <a:p>
            <a:r>
              <a:rPr lang="zh-CN" altLang="en-US" sz="1600" dirty="0"/>
              <a:t>52                 cdl.await();</a:t>
            </a:r>
          </a:p>
          <a:p>
            <a:r>
              <a:rPr lang="zh-CN" altLang="en-US" sz="1600" dirty="0"/>
              <a:t>53             } catch (InterruptedException e) {</a:t>
            </a:r>
          </a:p>
          <a:p>
            <a:r>
              <a:rPr lang="zh-CN" altLang="en-US" sz="1600" dirty="0"/>
              <a:t>54                 e.printStackTrace();</a:t>
            </a:r>
          </a:p>
          <a:p>
            <a:r>
              <a:rPr lang="zh-CN" altLang="en-US" sz="1600" dirty="0"/>
              <a:t>55             }</a:t>
            </a:r>
          </a:p>
          <a:p>
            <a:r>
              <a:rPr lang="zh-CN" altLang="en-US" sz="1600" dirty="0"/>
              <a:t>56             return this.response;</a:t>
            </a:r>
          </a:p>
          <a:p>
            <a:r>
              <a:rPr lang="zh-CN" altLang="en-US" sz="1600" dirty="0"/>
              <a:t>57         </a:t>
            </a:r>
            <a:r>
              <a:rPr lang="zh-CN" altLang="en-US" sz="1600" dirty="0" smtClean="0"/>
              <a:t>}</a:t>
            </a:r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4894616" y="3622432"/>
            <a:ext cx="736772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58         @Override</a:t>
            </a:r>
          </a:p>
          <a:p>
            <a:r>
              <a:rPr lang="zh-CN" altLang="en-US" sz="1400" dirty="0"/>
              <a:t>59         public void channelRead(ChannelHandlerContext ctx, Object msg) throws Exception {</a:t>
            </a:r>
          </a:p>
          <a:p>
            <a:r>
              <a:rPr lang="zh-CN" altLang="en-US" sz="1400" dirty="0"/>
              <a:t>60             ByteBuf msgBuf = (ByteBuf) msg;</a:t>
            </a:r>
          </a:p>
          <a:p>
            <a:r>
              <a:rPr lang="zh-CN" altLang="en-US" sz="1400" dirty="0"/>
              <a:t>61             byte[ ] bytes = new byte[msgBuf.readableBytes()];</a:t>
            </a:r>
          </a:p>
          <a:p>
            <a:r>
              <a:rPr lang="zh-CN" altLang="en-US" sz="1400" dirty="0"/>
              <a:t>62             msgBuf.readBytes(bytes);</a:t>
            </a:r>
          </a:p>
          <a:p>
            <a:r>
              <a:rPr lang="zh-CN" altLang="en-US" sz="1400" dirty="0"/>
              <a:t>63             this.response = this.serializing.unmarshalling(bytes);</a:t>
            </a:r>
          </a:p>
          <a:p>
            <a:r>
              <a:rPr lang="zh-CN" altLang="en-US" sz="1400" dirty="0"/>
              <a:t>64             cdl.countDown();</a:t>
            </a:r>
          </a:p>
          <a:p>
            <a:r>
              <a:rPr lang="zh-CN" altLang="en-US" sz="1400" dirty="0"/>
              <a:t>65         }</a:t>
            </a:r>
          </a:p>
          <a:p>
            <a:r>
              <a:rPr lang="zh-CN" altLang="en-US" sz="1400" dirty="0"/>
              <a:t>66         @Override</a:t>
            </a:r>
          </a:p>
          <a:p>
            <a:r>
              <a:rPr lang="zh-CN" altLang="en-US" sz="1400" dirty="0"/>
              <a:t>67         public void exceptionCaught(ChannelHandlerContext ctx, Throwable cause) {</a:t>
            </a:r>
          </a:p>
          <a:p>
            <a:r>
              <a:rPr lang="zh-CN" altLang="en-US" sz="1400" dirty="0"/>
              <a:t>68             cause.printStackTrace();</a:t>
            </a:r>
          </a:p>
          <a:p>
            <a:r>
              <a:rPr lang="zh-CN" altLang="en-US" sz="1400" dirty="0"/>
              <a:t>69             ctx.close();</a:t>
            </a:r>
          </a:p>
          <a:p>
            <a:r>
              <a:rPr lang="zh-CN" altLang="en-US" sz="1400" dirty="0"/>
              <a:t>70         }</a:t>
            </a:r>
          </a:p>
          <a:p>
            <a:r>
              <a:rPr lang="zh-CN" altLang="en-US" sz="1400" dirty="0"/>
              <a:t>71     }</a:t>
            </a:r>
          </a:p>
          <a:p>
            <a:r>
              <a:rPr lang="zh-CN" altLang="en-US" sz="1400" dirty="0"/>
              <a:t>72 </a:t>
            </a:r>
            <a:r>
              <a:rPr lang="zh-CN" altLang="en-US" sz="1400" dirty="0" smtClean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77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框架的服务端设计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RPC</a:t>
            </a:r>
            <a:r>
              <a:rPr lang="zh-CN" altLang="en-US" dirty="0"/>
              <a:t>框架概述	</a:t>
            </a:r>
            <a:endParaRPr lang="en-US" altLang="zh-CN" dirty="0"/>
          </a:p>
          <a:p>
            <a:r>
              <a:rPr lang="zh-CN" altLang="en-US" dirty="0" smtClean="0"/>
              <a:t>框</a:t>
            </a:r>
            <a:r>
              <a:rPr lang="zh-CN" altLang="en-US" dirty="0"/>
              <a:t>架的客户端设计		</a:t>
            </a:r>
            <a:endParaRPr lang="en-US" altLang="zh-CN" dirty="0"/>
          </a:p>
          <a:p>
            <a:r>
              <a:rPr lang="zh-CN" altLang="en-US" dirty="0" smtClean="0"/>
              <a:t>框</a:t>
            </a:r>
            <a:r>
              <a:rPr lang="zh-CN" altLang="en-US" dirty="0"/>
              <a:t>架的服务端设计	</a:t>
            </a:r>
            <a:endParaRPr lang="en-US" altLang="zh-CN" dirty="0"/>
          </a:p>
          <a:p>
            <a:r>
              <a:rPr lang="zh-CN" altLang="en-US" dirty="0" smtClean="0"/>
              <a:t>服</a:t>
            </a:r>
            <a:r>
              <a:rPr lang="zh-CN" altLang="en-US" dirty="0"/>
              <a:t>务消费</a:t>
            </a:r>
            <a:r>
              <a:rPr lang="zh-CN" altLang="en-US" dirty="0" smtClean="0"/>
              <a:t>者</a:t>
            </a:r>
            <a:endParaRPr lang="en-US" altLang="zh-CN" dirty="0"/>
          </a:p>
          <a:p>
            <a:r>
              <a:rPr lang="zh-CN" altLang="en-US" dirty="0" smtClean="0"/>
              <a:t>服</a:t>
            </a:r>
            <a:r>
              <a:rPr lang="zh-CN" altLang="en-US" dirty="0"/>
              <a:t>务发布者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0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框架的服务端设计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序</a:t>
            </a:r>
            <a:r>
              <a:rPr lang="zh-CN" altLang="en-US" dirty="0"/>
              <a:t>列化器	</a:t>
            </a:r>
            <a:endParaRPr lang="en-US" altLang="zh-CN" dirty="0"/>
          </a:p>
          <a:p>
            <a:r>
              <a:rPr lang="zh-CN" altLang="en-US" dirty="0" smtClean="0"/>
              <a:t>反</a:t>
            </a:r>
            <a:r>
              <a:rPr lang="zh-CN" altLang="en-US" dirty="0"/>
              <a:t>射层	</a:t>
            </a:r>
            <a:endParaRPr lang="en-US" altLang="zh-CN" dirty="0"/>
          </a:p>
          <a:p>
            <a:r>
              <a:rPr lang="zh-CN" altLang="en-US" dirty="0" smtClean="0"/>
              <a:t>通</a:t>
            </a:r>
            <a:r>
              <a:rPr lang="zh-CN" altLang="en-US" dirty="0"/>
              <a:t>信层	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9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3014" y="601875"/>
            <a:ext cx="872490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1  &lt;dependencies&gt;</a:t>
            </a:r>
          </a:p>
          <a:p>
            <a:r>
              <a:rPr lang="zh-CN" altLang="en-US" sz="2000" dirty="0"/>
              <a:t>2  	&lt;dependency&gt;</a:t>
            </a:r>
          </a:p>
          <a:p>
            <a:r>
              <a:rPr lang="zh-CN" altLang="en-US" sz="2000" dirty="0"/>
              <a:t>3  		&lt;groupId&gt;com.thoughtworks.xstream&lt;/groupId&gt;</a:t>
            </a:r>
          </a:p>
          <a:p>
            <a:r>
              <a:rPr lang="zh-CN" altLang="en-US" sz="2000" dirty="0"/>
              <a:t>4  		&lt;artifactId&gt;xstream&lt;/artifactId&gt;</a:t>
            </a:r>
          </a:p>
          <a:p>
            <a:r>
              <a:rPr lang="zh-CN" altLang="en-US" sz="2000" dirty="0"/>
              <a:t>5  		&lt;version&gt;1.4.12&lt;/version&gt;</a:t>
            </a:r>
          </a:p>
          <a:p>
            <a:r>
              <a:rPr lang="zh-CN" altLang="en-US" sz="2000" dirty="0"/>
              <a:t>6  	&lt;/dependency&gt;</a:t>
            </a:r>
          </a:p>
          <a:p>
            <a:r>
              <a:rPr lang="zh-CN" altLang="en-US" sz="2000" dirty="0"/>
              <a:t>7  	&lt;dependency&gt;</a:t>
            </a:r>
          </a:p>
          <a:p>
            <a:r>
              <a:rPr lang="zh-CN" altLang="en-US" sz="2000" dirty="0"/>
              <a:t>8  		&lt;groupId&gt;io.netty&lt;/groupId&gt;</a:t>
            </a:r>
          </a:p>
          <a:p>
            <a:r>
              <a:rPr lang="zh-CN" altLang="en-US" sz="2000" dirty="0"/>
              <a:t>9  		&lt;artifactId&gt;netty-all&lt;/artifactId&gt;</a:t>
            </a:r>
          </a:p>
          <a:p>
            <a:r>
              <a:rPr lang="zh-CN" altLang="en-US" sz="2000" dirty="0"/>
              <a:t>10 		&lt;version&gt;4.1.51.Final&lt;/version&gt;</a:t>
            </a:r>
          </a:p>
          <a:p>
            <a:r>
              <a:rPr lang="zh-CN" altLang="en-US" sz="2000" dirty="0"/>
              <a:t>11 	&lt;/dependency&gt;</a:t>
            </a:r>
          </a:p>
          <a:p>
            <a:r>
              <a:rPr lang="zh-CN" altLang="en-US" sz="2000" dirty="0"/>
              <a:t>12 	&lt;dependency&gt;</a:t>
            </a:r>
          </a:p>
          <a:p>
            <a:r>
              <a:rPr lang="zh-CN" altLang="en-US" sz="2000" dirty="0"/>
              <a:t>13 		&lt;groupId&gt;org.projectlombok&lt;/groupId&gt;</a:t>
            </a:r>
          </a:p>
          <a:p>
            <a:r>
              <a:rPr lang="zh-CN" altLang="en-US" sz="2000" dirty="0"/>
              <a:t>14 		&lt;artifactId&gt;lombok&lt;/artifactId&gt;</a:t>
            </a:r>
          </a:p>
          <a:p>
            <a:r>
              <a:rPr lang="zh-CN" altLang="en-US" sz="2000" dirty="0"/>
              <a:t>15 		&lt;version&gt;1.18.12&lt;/version&gt;</a:t>
            </a:r>
          </a:p>
          <a:p>
            <a:r>
              <a:rPr lang="zh-CN" altLang="en-US" sz="2000" dirty="0"/>
              <a:t>16 	&lt;/dependency&gt;</a:t>
            </a:r>
          </a:p>
          <a:p>
            <a:r>
              <a:rPr lang="zh-CN" altLang="en-US" sz="2000" dirty="0"/>
              <a:t>17 &lt;/dependencies&gt;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697915" y="4172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服务端依赖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9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92" y="2332893"/>
            <a:ext cx="7958570" cy="3848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26515" y="325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序列化器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25770" y="615351"/>
            <a:ext cx="70719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public interface IServerSerializer&lt;U, M&gt; {</a:t>
            </a:r>
          </a:p>
          <a:p>
            <a:r>
              <a:rPr lang="zh-CN" altLang="en-US" dirty="0"/>
              <a:t>2     //把第一个泛型U反序列化，把第二个泛型M序列化</a:t>
            </a:r>
          </a:p>
          <a:p>
            <a:r>
              <a:rPr lang="zh-CN" altLang="en-US" dirty="0"/>
              <a:t>3     byte[ ] marshalling(M m) throws Exception;</a:t>
            </a:r>
          </a:p>
          <a:p>
            <a:r>
              <a:rPr lang="zh-CN" altLang="en-US" dirty="0"/>
              <a:t>4     U unmarshalling(byte[ ] data) throws Exception;</a:t>
            </a:r>
          </a:p>
          <a:p>
            <a:r>
              <a:rPr lang="zh-CN" altLang="en-US" dirty="0"/>
              <a:t>5 }</a:t>
            </a:r>
          </a:p>
        </p:txBody>
      </p:sp>
    </p:spTree>
    <p:extLst>
      <p:ext uri="{BB962C8B-B14F-4D97-AF65-F5344CB8AC3E}">
        <p14:creationId xmlns:p14="http://schemas.microsoft.com/office/powerpoint/2010/main" val="37126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5753" y="71527"/>
            <a:ext cx="9592408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/>
              <a:t>1  public class ServerJavaSerializer implements IServerSerializer&lt;Request, Response&gt; {</a:t>
            </a:r>
          </a:p>
          <a:p>
            <a:r>
              <a:rPr lang="zh-CN" altLang="en-US" sz="1500" dirty="0"/>
              <a:t>2      @Override</a:t>
            </a:r>
          </a:p>
          <a:p>
            <a:r>
              <a:rPr lang="zh-CN" altLang="en-US" sz="1500" dirty="0"/>
              <a:t>3      public byte[ ] marshalling(Response response) throws Exception {</a:t>
            </a:r>
          </a:p>
          <a:p>
            <a:r>
              <a:rPr lang="zh-CN" altLang="en-US" sz="1500" dirty="0"/>
              <a:t>4          return objSerializableToByteArray(response);</a:t>
            </a:r>
          </a:p>
          <a:p>
            <a:r>
              <a:rPr lang="zh-CN" altLang="en-US" sz="1500" dirty="0"/>
              <a:t>5      }</a:t>
            </a:r>
          </a:p>
          <a:p>
            <a:r>
              <a:rPr lang="zh-CN" altLang="en-US" sz="1500" dirty="0"/>
              <a:t>6      @Override</a:t>
            </a:r>
          </a:p>
          <a:p>
            <a:r>
              <a:rPr lang="zh-CN" altLang="en-US" sz="1500" dirty="0"/>
              <a:t>7      public Request unmarshalling(byte[ ] data) throws Exception {</a:t>
            </a:r>
          </a:p>
          <a:p>
            <a:r>
              <a:rPr lang="zh-CN" altLang="en-US" sz="1500" dirty="0"/>
              <a:t>8          return (Request)byteArrayToObjSerializable(data);</a:t>
            </a:r>
          </a:p>
          <a:p>
            <a:r>
              <a:rPr lang="zh-CN" altLang="en-US" sz="1500" dirty="0"/>
              <a:t>9      }</a:t>
            </a:r>
          </a:p>
          <a:p>
            <a:r>
              <a:rPr lang="zh-CN" altLang="en-US" sz="1500" dirty="0"/>
              <a:t>10     //反序列化，将字节转化成对象，Object必须实现Serializable接口</a:t>
            </a:r>
          </a:p>
          <a:p>
            <a:r>
              <a:rPr lang="zh-CN" altLang="en-US" sz="1500" dirty="0"/>
              <a:t>11     private static Object byteArrayToObjSerializable(byte[ ] bytes) throws Exception{</a:t>
            </a:r>
          </a:p>
          <a:p>
            <a:r>
              <a:rPr lang="zh-CN" altLang="en-US" sz="1500" dirty="0"/>
              <a:t>12         ByteArrayInputStream byteArrayInputStream = </a:t>
            </a:r>
            <a:r>
              <a:rPr lang="zh-CN" altLang="en-US" sz="1500" dirty="0" smtClean="0"/>
              <a:t>n</a:t>
            </a:r>
            <a:r>
              <a:rPr lang="zh-CN" altLang="en-US" sz="1500" dirty="0"/>
              <a:t>ew ByteArrayInputStream(bytes);</a:t>
            </a:r>
          </a:p>
          <a:p>
            <a:r>
              <a:rPr lang="zh-CN" altLang="en-US" sz="1500" dirty="0"/>
              <a:t>13         ObjectInputStream objectInputStream = </a:t>
            </a:r>
            <a:r>
              <a:rPr lang="zh-CN" altLang="en-US" sz="1500" dirty="0" smtClean="0"/>
              <a:t>n</a:t>
            </a:r>
            <a:r>
              <a:rPr lang="zh-CN" altLang="en-US" sz="1500" dirty="0"/>
              <a:t>ew ObjectInputStream(byteArrayInputStream);</a:t>
            </a:r>
          </a:p>
          <a:p>
            <a:r>
              <a:rPr lang="zh-CN" altLang="en-US" sz="1500" dirty="0"/>
              <a:t>14         Object obj = objectInputStream.readObject();</a:t>
            </a:r>
          </a:p>
          <a:p>
            <a:r>
              <a:rPr lang="zh-CN" altLang="en-US" sz="1500" dirty="0"/>
              <a:t>15         objectInputStream.close();</a:t>
            </a:r>
          </a:p>
          <a:p>
            <a:r>
              <a:rPr lang="zh-CN" altLang="en-US" sz="1500" dirty="0"/>
              <a:t>16         byteArrayInputStream.close();</a:t>
            </a:r>
          </a:p>
          <a:p>
            <a:r>
              <a:rPr lang="zh-CN" altLang="en-US" sz="1500" dirty="0"/>
              <a:t>17         return obj;</a:t>
            </a:r>
          </a:p>
          <a:p>
            <a:r>
              <a:rPr lang="zh-CN" altLang="en-US" sz="1500" dirty="0"/>
              <a:t>18     }</a:t>
            </a:r>
          </a:p>
          <a:p>
            <a:r>
              <a:rPr lang="zh-CN" altLang="en-US" sz="1500" dirty="0"/>
              <a:t>19     //序列化，将对象转化成字节，Object必须实现Serializable接口</a:t>
            </a:r>
          </a:p>
          <a:p>
            <a:r>
              <a:rPr lang="zh-CN" altLang="en-US" sz="1500" dirty="0"/>
              <a:t>20     private static byte[ ] objSerializableToByteArray(Object objSerializable) </a:t>
            </a:r>
            <a:r>
              <a:rPr lang="zh-CN" altLang="en-US" sz="1500" dirty="0" smtClean="0"/>
              <a:t>t</a:t>
            </a:r>
            <a:r>
              <a:rPr lang="zh-CN" altLang="en-US" sz="1500" dirty="0"/>
              <a:t>hrows Exception{</a:t>
            </a:r>
          </a:p>
          <a:p>
            <a:r>
              <a:rPr lang="zh-CN" altLang="en-US" sz="1500" dirty="0"/>
              <a:t>21         ByteArrayOutputStream byteArrayOutputStream = </a:t>
            </a:r>
            <a:r>
              <a:rPr lang="zh-CN" altLang="en-US" sz="1500" dirty="0" smtClean="0"/>
              <a:t>n</a:t>
            </a:r>
            <a:r>
              <a:rPr lang="zh-CN" altLang="en-US" sz="1500" dirty="0"/>
              <a:t>ew ByteArrayOutputStream();</a:t>
            </a:r>
          </a:p>
          <a:p>
            <a:r>
              <a:rPr lang="zh-CN" altLang="en-US" sz="1500" dirty="0"/>
              <a:t>22         ObjectOutputStream objectOutputStream = </a:t>
            </a:r>
            <a:r>
              <a:rPr lang="zh-CN" altLang="en-US" sz="1500" dirty="0" smtClean="0"/>
              <a:t>n</a:t>
            </a:r>
            <a:r>
              <a:rPr lang="zh-CN" altLang="en-US" sz="1500" dirty="0"/>
              <a:t>ew ObjectOutputStream(byteArrayOutputStream);</a:t>
            </a:r>
          </a:p>
          <a:p>
            <a:r>
              <a:rPr lang="zh-CN" altLang="en-US" sz="1500" dirty="0"/>
              <a:t>23         objectOutputStream.writeObject(objSerializable);</a:t>
            </a:r>
          </a:p>
          <a:p>
            <a:r>
              <a:rPr lang="zh-CN" altLang="en-US" sz="1500" dirty="0"/>
              <a:t>24         byte[ ] bytes = byteArrayOutputStream.toByteArray();</a:t>
            </a:r>
          </a:p>
          <a:p>
            <a:r>
              <a:rPr lang="zh-CN" altLang="en-US" sz="1500" dirty="0"/>
              <a:t>25         objectOutputStream.close();</a:t>
            </a:r>
          </a:p>
          <a:p>
            <a:r>
              <a:rPr lang="zh-CN" altLang="en-US" sz="1500" dirty="0"/>
              <a:t>26         byteArrayOutputStream.close();</a:t>
            </a:r>
          </a:p>
          <a:p>
            <a:r>
              <a:rPr lang="zh-CN" altLang="en-US" sz="1500" dirty="0"/>
              <a:t>27         return bytes;</a:t>
            </a:r>
          </a:p>
          <a:p>
            <a:r>
              <a:rPr lang="zh-CN" altLang="en-US" sz="1500" dirty="0"/>
              <a:t>28     }</a:t>
            </a:r>
          </a:p>
          <a:p>
            <a:r>
              <a:rPr lang="zh-CN" altLang="en-US" sz="1500" dirty="0"/>
              <a:t>29 }</a:t>
            </a:r>
          </a:p>
        </p:txBody>
      </p:sp>
    </p:spTree>
    <p:extLst>
      <p:ext uri="{BB962C8B-B14F-4D97-AF65-F5344CB8AC3E}">
        <p14:creationId xmlns:p14="http://schemas.microsoft.com/office/powerpoint/2010/main" val="151202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5622" y="856769"/>
            <a:ext cx="103954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1  public class ServerXMLSerializer implements IServerSerializer&lt;Request, Response&gt; {</a:t>
            </a:r>
          </a:p>
          <a:p>
            <a:r>
              <a:rPr lang="zh-CN" altLang="en-US" sz="2000" dirty="0"/>
              <a:t>2      private XStream xStream;</a:t>
            </a:r>
          </a:p>
          <a:p>
            <a:r>
              <a:rPr lang="zh-CN" altLang="en-US" sz="2000" dirty="0"/>
              <a:t>3      public ServerXMLSerializer(){</a:t>
            </a:r>
          </a:p>
          <a:p>
            <a:r>
              <a:rPr lang="zh-CN" altLang="en-US" sz="2000" dirty="0"/>
              <a:t>4          xStream = new XStream();</a:t>
            </a:r>
          </a:p>
          <a:p>
            <a:r>
              <a:rPr lang="zh-CN" altLang="en-US" sz="2000" dirty="0"/>
              <a:t>5          xStream.alias(Request.class.getSimpleName(), Request.class);</a:t>
            </a:r>
          </a:p>
          <a:p>
            <a:r>
              <a:rPr lang="zh-CN" altLang="en-US" sz="2000" dirty="0"/>
              <a:t>6          xStream.alias(Response.class.getSimpleName(), Response.class);</a:t>
            </a:r>
          </a:p>
          <a:p>
            <a:r>
              <a:rPr lang="zh-CN" altLang="en-US" sz="2000" dirty="0"/>
              <a:t>7      }</a:t>
            </a:r>
          </a:p>
          <a:p>
            <a:r>
              <a:rPr lang="zh-CN" altLang="en-US" sz="2000" dirty="0"/>
              <a:t>8      @Override</a:t>
            </a:r>
          </a:p>
          <a:p>
            <a:r>
              <a:rPr lang="zh-CN" altLang="en-US" sz="2000" dirty="0"/>
              <a:t>9      public byte[ ] marshalling(Response response) throws Exception {</a:t>
            </a:r>
          </a:p>
          <a:p>
            <a:r>
              <a:rPr lang="zh-CN" altLang="en-US" sz="2000" dirty="0"/>
              <a:t>10         String xml = xStream.toXML(response);</a:t>
            </a:r>
          </a:p>
          <a:p>
            <a:r>
              <a:rPr lang="zh-CN" altLang="en-US" sz="2000" dirty="0"/>
              <a:t>11         return xml.getBytes("utf-8");</a:t>
            </a:r>
          </a:p>
          <a:p>
            <a:r>
              <a:rPr lang="zh-CN" altLang="en-US" sz="2000" dirty="0"/>
              <a:t>12     }</a:t>
            </a:r>
          </a:p>
          <a:p>
            <a:r>
              <a:rPr lang="zh-CN" altLang="en-US" sz="2000" dirty="0"/>
              <a:t>13     @Override</a:t>
            </a:r>
          </a:p>
          <a:p>
            <a:r>
              <a:rPr lang="zh-CN" altLang="en-US" sz="2000" dirty="0"/>
              <a:t>14     public Request unmarshalling(byte[ ] data) throws Exception {</a:t>
            </a:r>
          </a:p>
          <a:p>
            <a:r>
              <a:rPr lang="zh-CN" altLang="en-US" sz="2000" dirty="0"/>
              <a:t>15         String xml = new String(data, "utf-8");</a:t>
            </a:r>
          </a:p>
          <a:p>
            <a:r>
              <a:rPr lang="zh-CN" altLang="en-US" sz="2000" dirty="0"/>
              <a:t>16         return (Request) xStream.fromXML(xml);</a:t>
            </a:r>
          </a:p>
          <a:p>
            <a:r>
              <a:rPr lang="zh-CN" altLang="en-US" sz="2000" dirty="0"/>
              <a:t>17     }</a:t>
            </a:r>
          </a:p>
          <a:p>
            <a:r>
              <a:rPr lang="zh-CN" altLang="en-US" sz="2000" dirty="0"/>
              <a:t>18 }</a:t>
            </a:r>
          </a:p>
        </p:txBody>
      </p:sp>
    </p:spTree>
    <p:extLst>
      <p:ext uri="{BB962C8B-B14F-4D97-AF65-F5344CB8AC3E}">
        <p14:creationId xmlns:p14="http://schemas.microsoft.com/office/powerpoint/2010/main" val="39726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8437" y="0"/>
            <a:ext cx="11978055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1  @Data</a:t>
            </a:r>
          </a:p>
          <a:p>
            <a:r>
              <a:rPr lang="zh-CN" altLang="en-US" sz="1600" dirty="0"/>
              <a:t>2  @AllArgsConstructor</a:t>
            </a:r>
          </a:p>
          <a:p>
            <a:r>
              <a:rPr lang="zh-CN" altLang="en-US" sz="1600" dirty="0"/>
              <a:t>3  public class </a:t>
            </a:r>
            <a:r>
              <a:rPr lang="zh-CN" altLang="en-US" sz="1600" b="1" dirty="0">
                <a:solidFill>
                  <a:srgbClr val="FF0000"/>
                </a:solidFill>
              </a:rPr>
              <a:t>RequestHandler</a:t>
            </a:r>
            <a:r>
              <a:rPr lang="zh-CN" altLang="en-US" sz="1600" dirty="0"/>
              <a:t>{</a:t>
            </a:r>
          </a:p>
          <a:p>
            <a:r>
              <a:rPr lang="zh-CN" altLang="en-US" sz="1600" dirty="0"/>
              <a:t>4      private ServiceRegister serviceRegister;</a:t>
            </a:r>
          </a:p>
          <a:p>
            <a:r>
              <a:rPr lang="zh-CN" altLang="en-US" sz="1600" dirty="0"/>
              <a:t>5      public Response handleRequest(Request req) throws Exception{</a:t>
            </a:r>
          </a:p>
          <a:p>
            <a:r>
              <a:rPr lang="zh-CN" altLang="en-US" sz="1600" dirty="0"/>
              <a:t>6          System.out.println("req=" + req);</a:t>
            </a:r>
          </a:p>
          <a:p>
            <a:r>
              <a:rPr lang="zh-CN" altLang="en-US" sz="1600" dirty="0"/>
              <a:t>7          // 查找服务对象</a:t>
            </a:r>
          </a:p>
          <a:p>
            <a:r>
              <a:rPr lang="zh-CN" altLang="en-US" sz="1600" dirty="0"/>
              <a:t>8          ServiceObject so = this.serviceRegister.getServiceObject</a:t>
            </a:r>
            <a:r>
              <a:rPr lang="zh-CN" altLang="en-US" sz="1600" dirty="0" smtClean="0"/>
              <a:t>(r</a:t>
            </a:r>
            <a:r>
              <a:rPr lang="zh-CN" altLang="en-US" sz="1600" dirty="0"/>
              <a:t>eq.getServiceName(), req.getVersion());</a:t>
            </a:r>
          </a:p>
          <a:p>
            <a:r>
              <a:rPr lang="zh-CN" altLang="en-US" sz="1600" dirty="0"/>
              <a:t>9          System.out.println(so);</a:t>
            </a:r>
          </a:p>
          <a:p>
            <a:r>
              <a:rPr lang="zh-CN" altLang="en-US" sz="1600" dirty="0"/>
              <a:t>10         Response rsp = null;</a:t>
            </a:r>
          </a:p>
          <a:p>
            <a:r>
              <a:rPr lang="zh-CN" altLang="en-US" sz="1600" dirty="0"/>
              <a:t>11         if (so == null) {</a:t>
            </a:r>
          </a:p>
          <a:p>
            <a:r>
              <a:rPr lang="zh-CN" altLang="en-US" sz="1600" dirty="0"/>
              <a:t>12             rsp = new Response(Status.NOT_FOUND);</a:t>
            </a:r>
          </a:p>
          <a:p>
            <a:r>
              <a:rPr lang="zh-CN" altLang="en-US" sz="1600" dirty="0"/>
              <a:t>13         } else {</a:t>
            </a:r>
          </a:p>
          <a:p>
            <a:r>
              <a:rPr lang="zh-CN" altLang="en-US" sz="1600" dirty="0"/>
              <a:t>14             // 反射调用对应的过程方法</a:t>
            </a:r>
          </a:p>
          <a:p>
            <a:r>
              <a:rPr lang="zh-CN" altLang="en-US" sz="1600" dirty="0"/>
              <a:t>15             try {</a:t>
            </a:r>
          </a:p>
          <a:p>
            <a:r>
              <a:rPr lang="zh-CN" altLang="en-US" sz="1600" dirty="0"/>
              <a:t>16                 Method m = so.getInterf().getMethod(req.getMethod(), </a:t>
            </a:r>
            <a:r>
              <a:rPr lang="zh-CN" altLang="en-US" sz="1600" dirty="0" smtClean="0"/>
              <a:t>r</a:t>
            </a:r>
            <a:r>
              <a:rPr lang="zh-CN" altLang="en-US" sz="1600" dirty="0"/>
              <a:t>eq.getPrameterTypes());</a:t>
            </a:r>
          </a:p>
          <a:p>
            <a:r>
              <a:rPr lang="zh-CN" altLang="en-US" sz="1600" dirty="0"/>
              <a:t>17                 Object returnValue = m.invoke(so.getObj(), req.getParameters());</a:t>
            </a:r>
          </a:p>
          <a:p>
            <a:r>
              <a:rPr lang="zh-CN" altLang="en-US" sz="1600" dirty="0"/>
              <a:t>18                 rsp = new Response(Status.SUCCESS);</a:t>
            </a:r>
          </a:p>
          <a:p>
            <a:r>
              <a:rPr lang="zh-CN" altLang="en-US" sz="1600" dirty="0"/>
              <a:t>19                 rsp.setReturnValue(returnValue);</a:t>
            </a:r>
          </a:p>
          <a:p>
            <a:r>
              <a:rPr lang="zh-CN" altLang="en-US" sz="1600" dirty="0"/>
              <a:t>20             } catch (NoSuchMethodException | SecurityException | </a:t>
            </a:r>
            <a:r>
              <a:rPr lang="zh-CN" altLang="en-US" sz="1600" dirty="0" smtClean="0"/>
              <a:t>I</a:t>
            </a:r>
            <a:r>
              <a:rPr lang="zh-CN" altLang="en-US" sz="1600" dirty="0"/>
              <a:t>llegalAccessException | IllegalArgumentException |</a:t>
            </a:r>
          </a:p>
          <a:p>
            <a:r>
              <a:rPr lang="zh-CN" altLang="en-US" sz="1600" dirty="0"/>
              <a:t>                    InvocationTargetException e) {</a:t>
            </a:r>
          </a:p>
          <a:p>
            <a:r>
              <a:rPr lang="zh-CN" altLang="en-US" sz="1600" dirty="0"/>
              <a:t>21                 rsp = new Response(Status.ERROR);</a:t>
            </a:r>
          </a:p>
          <a:p>
            <a:r>
              <a:rPr lang="zh-CN" altLang="en-US" sz="1600" dirty="0"/>
              <a:t>22                 rsp.setException(e);</a:t>
            </a:r>
          </a:p>
          <a:p>
            <a:r>
              <a:rPr lang="zh-CN" altLang="en-US" sz="1600" dirty="0"/>
              <a:t>23             }</a:t>
            </a:r>
          </a:p>
          <a:p>
            <a:r>
              <a:rPr lang="zh-CN" altLang="en-US" sz="1600" dirty="0"/>
              <a:t>24         }</a:t>
            </a:r>
          </a:p>
          <a:p>
            <a:r>
              <a:rPr lang="zh-CN" altLang="en-US" sz="1600" dirty="0"/>
              <a:t>25         return rsp;</a:t>
            </a:r>
          </a:p>
          <a:p>
            <a:r>
              <a:rPr lang="zh-CN" altLang="en-US" sz="1600" dirty="0"/>
              <a:t>26     }</a:t>
            </a:r>
          </a:p>
          <a:p>
            <a:r>
              <a:rPr lang="zh-CN" altLang="en-US" sz="1600" dirty="0"/>
              <a:t>27 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926515" y="3252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反射层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4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2898" y="318177"/>
            <a:ext cx="1070903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 public class ServiceRegister {</a:t>
            </a:r>
          </a:p>
          <a:p>
            <a:r>
              <a:rPr lang="zh-CN" altLang="en-US" dirty="0"/>
              <a:t>2      private ConcurrentLinkedQueue&lt;</a:t>
            </a:r>
            <a:r>
              <a:rPr lang="zh-CN" altLang="en-US" b="1" dirty="0">
                <a:solidFill>
                  <a:srgbClr val="FF0000"/>
                </a:solidFill>
              </a:rPr>
              <a:t>ServiceObject</a:t>
            </a:r>
            <a:r>
              <a:rPr lang="zh-CN" altLang="en-US" dirty="0"/>
              <a:t>&gt; serviceDB = </a:t>
            </a:r>
            <a:r>
              <a:rPr lang="zh-CN" altLang="en-US" dirty="0" smtClean="0"/>
              <a:t>n</a:t>
            </a:r>
            <a:r>
              <a:rPr lang="zh-CN" altLang="en-US" dirty="0"/>
              <a:t>ew ConcurrentLinkedQueue&lt;&gt;();</a:t>
            </a:r>
          </a:p>
          <a:p>
            <a:r>
              <a:rPr lang="zh-CN" altLang="en-US" dirty="0"/>
              <a:t>3      public void register(ServiceObject so, String protocol, int port) throws Exception{</a:t>
            </a:r>
          </a:p>
          <a:p>
            <a:r>
              <a:rPr lang="zh-CN" altLang="en-US" dirty="0"/>
              <a:t>4          if (so == null){</a:t>
            </a:r>
          </a:p>
          <a:p>
            <a:r>
              <a:rPr lang="zh-CN" altLang="en-US" dirty="0"/>
              <a:t>5              throw new IllegalArgumentException("参数不能为空！");</a:t>
            </a:r>
          </a:p>
          <a:p>
            <a:r>
              <a:rPr lang="zh-CN" altLang="en-US" dirty="0"/>
              <a:t>6          }</a:t>
            </a:r>
          </a:p>
          <a:p>
            <a:r>
              <a:rPr lang="zh-CN" altLang="en-US" dirty="0"/>
              <a:t>7          this.serviceDB.add(so);</a:t>
            </a:r>
          </a:p>
          <a:p>
            <a:r>
              <a:rPr lang="zh-CN" altLang="en-US" dirty="0"/>
              <a:t>8          // 参数protocol 与 port 在真正注册时使用，这里不作注册。</a:t>
            </a:r>
          </a:p>
          <a:p>
            <a:r>
              <a:rPr lang="zh-CN" altLang="en-US" dirty="0"/>
              <a:t>9      }</a:t>
            </a:r>
          </a:p>
          <a:p>
            <a:r>
              <a:rPr lang="zh-CN" altLang="en-US" dirty="0"/>
              <a:t>10     public ServiceObject getServiceObject(String interfName, String version){</a:t>
            </a:r>
          </a:p>
          <a:p>
            <a:r>
              <a:rPr lang="zh-CN" altLang="en-US" dirty="0"/>
              <a:t>11         for(ServiceObject so:serviceDB){</a:t>
            </a:r>
          </a:p>
          <a:p>
            <a:r>
              <a:rPr lang="zh-CN" altLang="en-US" dirty="0"/>
              <a:t>12             if (so.getInterf().getName().equals(interfName) &amp;&amp; </a:t>
            </a:r>
            <a:r>
              <a:rPr lang="zh-CN" altLang="en-US" dirty="0" smtClean="0"/>
              <a:t>s</a:t>
            </a:r>
            <a:r>
              <a:rPr lang="zh-CN" altLang="en-US" dirty="0"/>
              <a:t>o.getVerseion().equals(version)){</a:t>
            </a:r>
          </a:p>
          <a:p>
            <a:r>
              <a:rPr lang="zh-CN" altLang="en-US" dirty="0"/>
              <a:t>13                 return so;</a:t>
            </a:r>
          </a:p>
          <a:p>
            <a:r>
              <a:rPr lang="zh-CN" altLang="en-US" dirty="0"/>
              <a:t>14             }</a:t>
            </a:r>
          </a:p>
          <a:p>
            <a:r>
              <a:rPr lang="zh-CN" altLang="en-US" dirty="0"/>
              <a:t>15         }</a:t>
            </a:r>
          </a:p>
          <a:p>
            <a:r>
              <a:rPr lang="zh-CN" altLang="en-US" dirty="0"/>
              <a:t>16         return null;</a:t>
            </a:r>
          </a:p>
          <a:p>
            <a:r>
              <a:rPr lang="zh-CN" altLang="en-US" dirty="0"/>
              <a:t>17     }</a:t>
            </a:r>
          </a:p>
          <a:p>
            <a:r>
              <a:rPr lang="zh-CN" altLang="en-US" dirty="0"/>
              <a:t>18 }</a:t>
            </a:r>
          </a:p>
        </p:txBody>
      </p:sp>
      <p:sp>
        <p:nvSpPr>
          <p:cNvPr id="3" name="矩形 2"/>
          <p:cNvSpPr/>
          <p:nvPr/>
        </p:nvSpPr>
        <p:spPr>
          <a:xfrm>
            <a:off x="6676292" y="4119217"/>
            <a:ext cx="504385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1 @Data</a:t>
            </a:r>
          </a:p>
          <a:p>
            <a:r>
              <a:rPr lang="zh-CN" altLang="en-US" sz="2000" dirty="0"/>
              <a:t>2 @AllArgsConstructor</a:t>
            </a:r>
          </a:p>
          <a:p>
            <a:r>
              <a:rPr lang="zh-CN" altLang="en-US" sz="2000" dirty="0"/>
              <a:t>3 public class </a:t>
            </a:r>
            <a:r>
              <a:rPr lang="zh-CN" altLang="en-US" sz="2000" b="1" dirty="0">
                <a:solidFill>
                  <a:srgbClr val="FF0000"/>
                </a:solidFill>
              </a:rPr>
              <a:t>ServiceObject</a:t>
            </a:r>
            <a:r>
              <a:rPr lang="zh-CN" altLang="en-US" sz="2000" dirty="0"/>
              <a:t> {</a:t>
            </a:r>
          </a:p>
          <a:p>
            <a:r>
              <a:rPr lang="zh-CN" altLang="en-US" sz="2000" dirty="0"/>
              <a:t>4     // interf 和 version 构成联合主键</a:t>
            </a:r>
          </a:p>
          <a:p>
            <a:r>
              <a:rPr lang="zh-CN" altLang="en-US" sz="2000" dirty="0"/>
              <a:t>5     private Class&lt;?&gt; interf;</a:t>
            </a:r>
          </a:p>
          <a:p>
            <a:r>
              <a:rPr lang="zh-CN" altLang="en-US" sz="2000" dirty="0"/>
              <a:t>6     private String verseion;</a:t>
            </a:r>
          </a:p>
          <a:p>
            <a:r>
              <a:rPr lang="zh-CN" altLang="en-US" sz="2000" dirty="0"/>
              <a:t>7     private Object obj;</a:t>
            </a:r>
          </a:p>
          <a:p>
            <a:r>
              <a:rPr lang="zh-CN" altLang="en-US" sz="2000" dirty="0"/>
              <a:t>8 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54167" y="133511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</a:t>
            </a:r>
            <a:r>
              <a:rPr lang="zh-CN" altLang="en-US" dirty="0" smtClean="0"/>
              <a:t>务注册功能</a:t>
            </a:r>
            <a:r>
              <a:rPr lang="en-US" altLang="zh-CN" dirty="0" smtClean="0"/>
              <a:t>(</a:t>
            </a:r>
            <a:r>
              <a:rPr lang="zh-CN" altLang="en-US" dirty="0" smtClean="0"/>
              <a:t>模拟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3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26515" y="3252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通信层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29" y="325207"/>
            <a:ext cx="7064277" cy="437856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114193" y="3136294"/>
            <a:ext cx="66147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 @Data</a:t>
            </a:r>
          </a:p>
          <a:p>
            <a:r>
              <a:rPr lang="zh-CN" altLang="en-US" dirty="0"/>
              <a:t>2  @AllArgsConstructor</a:t>
            </a:r>
          </a:p>
          <a:p>
            <a:r>
              <a:rPr lang="zh-CN" altLang="en-US" dirty="0"/>
              <a:t>3  public abstract class RpcServer {</a:t>
            </a:r>
          </a:p>
          <a:p>
            <a:r>
              <a:rPr lang="zh-CN" altLang="en-US" dirty="0"/>
              <a:t>4      protected int port;</a:t>
            </a:r>
          </a:p>
          <a:p>
            <a:r>
              <a:rPr lang="zh-CN" altLang="en-US" dirty="0"/>
              <a:t>5      protected String protocol;</a:t>
            </a:r>
          </a:p>
          <a:p>
            <a:r>
              <a:rPr lang="zh-CN" altLang="en-US" dirty="0"/>
              <a:t>6      protected RequestHandler handler;</a:t>
            </a:r>
          </a:p>
          <a:p>
            <a:r>
              <a:rPr lang="zh-CN" altLang="en-US" dirty="0"/>
              <a:t>7      protected IServerSerializer&lt;Request, Response&gt; serializer;</a:t>
            </a:r>
          </a:p>
          <a:p>
            <a:r>
              <a:rPr lang="zh-CN" altLang="en-US" dirty="0"/>
              <a:t>8      //启动服务</a:t>
            </a:r>
          </a:p>
          <a:p>
            <a:r>
              <a:rPr lang="zh-CN" altLang="en-US" dirty="0"/>
              <a:t>9      public abstract void start();</a:t>
            </a:r>
          </a:p>
          <a:p>
            <a:r>
              <a:rPr lang="zh-CN" altLang="en-US" dirty="0"/>
              <a:t>10     //停止服务</a:t>
            </a:r>
          </a:p>
          <a:p>
            <a:r>
              <a:rPr lang="zh-CN" altLang="en-US" dirty="0"/>
              <a:t>11     public abstract void stop();</a:t>
            </a:r>
          </a:p>
          <a:p>
            <a:r>
              <a:rPr lang="zh-CN" altLang="en-US" dirty="0"/>
              <a:t>12 }</a:t>
            </a:r>
          </a:p>
        </p:txBody>
      </p:sp>
    </p:spTree>
    <p:extLst>
      <p:ext uri="{BB962C8B-B14F-4D97-AF65-F5344CB8AC3E}">
        <p14:creationId xmlns:p14="http://schemas.microsoft.com/office/powerpoint/2010/main" val="31765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2652"/>
            <a:ext cx="1181686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1  public class NettyRpcServer extends RpcServer {</a:t>
            </a:r>
          </a:p>
          <a:p>
            <a:r>
              <a:rPr lang="zh-CN" altLang="en-US" sz="1600" dirty="0"/>
              <a:t>2      public NettyRpcServer(int port, String protocol, </a:t>
            </a:r>
            <a:r>
              <a:rPr lang="zh-CN" altLang="en-US" sz="1600" dirty="0" smtClean="0"/>
              <a:t>R</a:t>
            </a:r>
            <a:r>
              <a:rPr lang="zh-CN" altLang="en-US" sz="1600" dirty="0"/>
              <a:t>equestHandler handler, </a:t>
            </a:r>
            <a:r>
              <a:rPr lang="zh-CN" altLang="en-US" sz="1600" dirty="0" smtClean="0"/>
              <a:t>I</a:t>
            </a:r>
            <a:r>
              <a:rPr lang="zh-CN" altLang="en-US" sz="1600" dirty="0"/>
              <a:t>ServerSerializer&lt;Request, Response&gt; serializer) {</a:t>
            </a:r>
          </a:p>
          <a:p>
            <a:r>
              <a:rPr lang="zh-CN" altLang="en-US" sz="1600" dirty="0"/>
              <a:t>3          super(port, protocol, handler, serializer);</a:t>
            </a:r>
          </a:p>
          <a:p>
            <a:r>
              <a:rPr lang="zh-CN" altLang="en-US" sz="1600" dirty="0"/>
              <a:t>4      }</a:t>
            </a:r>
          </a:p>
          <a:p>
            <a:r>
              <a:rPr lang="zh-CN" altLang="en-US" sz="1600" dirty="0"/>
              <a:t>5      private Channel channel;</a:t>
            </a:r>
          </a:p>
          <a:p>
            <a:r>
              <a:rPr lang="zh-CN" altLang="en-US" sz="1600" dirty="0"/>
              <a:t>6      @Override</a:t>
            </a:r>
          </a:p>
          <a:p>
            <a:r>
              <a:rPr lang="zh-CN" altLang="en-US" sz="1600" dirty="0"/>
              <a:t>7      public void start() {</a:t>
            </a:r>
          </a:p>
          <a:p>
            <a:r>
              <a:rPr lang="zh-CN" altLang="en-US" sz="1600" dirty="0"/>
              <a:t>8          </a:t>
            </a:r>
            <a:r>
              <a:rPr lang="zh-CN" altLang="en-US" sz="1600" b="1" dirty="0">
                <a:solidFill>
                  <a:srgbClr val="FF0000"/>
                </a:solidFill>
              </a:rPr>
              <a:t>RecvHandler</a:t>
            </a:r>
            <a:r>
              <a:rPr lang="zh-CN" altLang="en-US" sz="1600" dirty="0"/>
              <a:t> recvHandler = new RecvHandler(this.handler, this.serializer);</a:t>
            </a:r>
          </a:p>
          <a:p>
            <a:r>
              <a:rPr lang="zh-CN" altLang="en-US" sz="1600" dirty="0"/>
              <a:t>9          // 配置服务器</a:t>
            </a:r>
          </a:p>
          <a:p>
            <a:r>
              <a:rPr lang="zh-CN" altLang="en-US" sz="1600" dirty="0"/>
              <a:t>10         EventLoopGroup bossGroup = new NioEventLoopGroup(1);</a:t>
            </a:r>
          </a:p>
          <a:p>
            <a:r>
              <a:rPr lang="zh-CN" altLang="en-US" sz="1600" dirty="0"/>
              <a:t>11         EventLoopGroup workerGroup = new NioEventLoopGroup();</a:t>
            </a:r>
          </a:p>
          <a:p>
            <a:r>
              <a:rPr lang="zh-CN" altLang="en-US" sz="1600" dirty="0"/>
              <a:t>12         try {</a:t>
            </a:r>
          </a:p>
          <a:p>
            <a:r>
              <a:rPr lang="zh-CN" altLang="en-US" sz="1600" dirty="0"/>
              <a:t>13             ServerBootstrap b = new ServerBootstrap();</a:t>
            </a:r>
          </a:p>
          <a:p>
            <a:r>
              <a:rPr lang="zh-CN" altLang="en-US" sz="1600" dirty="0"/>
              <a:t>14             b.group(bossGroup, workerGroup)</a:t>
            </a:r>
          </a:p>
          <a:p>
            <a:r>
              <a:rPr lang="zh-CN" altLang="en-US" sz="1600" dirty="0"/>
              <a:t>15                     .channel(NioServerSocketChannel.class)</a:t>
            </a:r>
          </a:p>
          <a:p>
            <a:r>
              <a:rPr lang="zh-CN" altLang="en-US" sz="1600" dirty="0"/>
              <a:t>16                     .localAddress(new InetSocketAddress(port))</a:t>
            </a:r>
          </a:p>
          <a:p>
            <a:r>
              <a:rPr lang="zh-CN" altLang="en-US" sz="1600" dirty="0"/>
              <a:t>17                     .option(ChannelOption.SO_BACKLOG, 100)</a:t>
            </a:r>
          </a:p>
          <a:p>
            <a:r>
              <a:rPr lang="zh-CN" altLang="en-US" sz="1600" dirty="0"/>
              <a:t>18                     .childHandler(new ChannelInitializer&lt;SocketChannel&gt;() {</a:t>
            </a:r>
          </a:p>
          <a:p>
            <a:r>
              <a:rPr lang="zh-CN" altLang="en-US" sz="1600" dirty="0"/>
              <a:t>19                 @Override</a:t>
            </a:r>
          </a:p>
          <a:p>
            <a:r>
              <a:rPr lang="zh-CN" altLang="en-US" sz="1600" dirty="0"/>
              <a:t>20                 public void initChannel(SocketChannel ch) throws Exception {</a:t>
            </a:r>
          </a:p>
          <a:p>
            <a:r>
              <a:rPr lang="zh-CN" altLang="en-US" sz="1600" dirty="0"/>
              <a:t>21                     ch.pipeline().addLast(new LengthFieldBasedFrameDecoder</a:t>
            </a:r>
            <a:r>
              <a:rPr lang="zh-CN" altLang="en-US" sz="1600" dirty="0" smtClean="0"/>
              <a:t>(I</a:t>
            </a:r>
            <a:r>
              <a:rPr lang="zh-CN" altLang="en-US" sz="1600" dirty="0"/>
              <a:t>nteger.MAX_VALUE, 0, 4, 0, 4));</a:t>
            </a:r>
          </a:p>
          <a:p>
            <a:r>
              <a:rPr lang="zh-CN" altLang="en-US" sz="1600" dirty="0"/>
              <a:t>22                     ch.pipeline().addLast(recvHandler);</a:t>
            </a:r>
          </a:p>
          <a:p>
            <a:r>
              <a:rPr lang="zh-CN" altLang="en-US" sz="1600" dirty="0"/>
              <a:t>23                     ch.pipeline().addLast(new AttachHeaderHandler());</a:t>
            </a:r>
          </a:p>
          <a:p>
            <a:r>
              <a:rPr lang="zh-CN" altLang="en-US" sz="1600" dirty="0"/>
              <a:t>24                 }</a:t>
            </a:r>
          </a:p>
          <a:p>
            <a:r>
              <a:rPr lang="zh-CN" altLang="en-US" sz="1600" dirty="0"/>
              <a:t>25             })</a:t>
            </a:r>
            <a:r>
              <a:rPr lang="zh-CN" altLang="en-US" sz="1600" dirty="0" smtClean="0"/>
              <a:t>;</a:t>
            </a:r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7228782" y="1222130"/>
            <a:ext cx="496321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26             // 启动服务</a:t>
            </a:r>
          </a:p>
          <a:p>
            <a:r>
              <a:rPr lang="zh-CN" altLang="en-US" sz="1400" dirty="0"/>
              <a:t>27             ChannelFuture f = b.bind().sync();</a:t>
            </a:r>
          </a:p>
          <a:p>
            <a:r>
              <a:rPr lang="zh-CN" altLang="en-US" sz="1400" dirty="0"/>
              <a:t>28             System.out.println("完成服务端端口绑定与启动...");</a:t>
            </a:r>
          </a:p>
          <a:p>
            <a:r>
              <a:rPr lang="zh-CN" altLang="en-US" sz="1400" dirty="0"/>
              <a:t>29             this.channel = f.channel();</a:t>
            </a:r>
          </a:p>
          <a:p>
            <a:r>
              <a:rPr lang="zh-CN" altLang="en-US" sz="1400" dirty="0"/>
              <a:t>30             // 等待服务通道关闭</a:t>
            </a:r>
          </a:p>
          <a:p>
            <a:r>
              <a:rPr lang="zh-CN" altLang="en-US" sz="1400" dirty="0"/>
              <a:t>31             f.channel().closeFuture().sync();</a:t>
            </a:r>
          </a:p>
          <a:p>
            <a:r>
              <a:rPr lang="zh-CN" altLang="en-US" sz="1400" dirty="0"/>
              <a:t>32         } catch (Exception e) {</a:t>
            </a:r>
          </a:p>
          <a:p>
            <a:r>
              <a:rPr lang="zh-CN" altLang="en-US" sz="1400" dirty="0"/>
              <a:t>33             e.printStackTrace();</a:t>
            </a:r>
          </a:p>
          <a:p>
            <a:r>
              <a:rPr lang="zh-CN" altLang="en-US" sz="1400" dirty="0"/>
              <a:t>34         } finally {</a:t>
            </a:r>
          </a:p>
          <a:p>
            <a:r>
              <a:rPr lang="zh-CN" altLang="en-US" sz="1400" dirty="0"/>
              <a:t>35             // 释放线程组资源</a:t>
            </a:r>
          </a:p>
          <a:p>
            <a:r>
              <a:rPr lang="zh-CN" altLang="en-US" sz="1400" dirty="0"/>
              <a:t>36             bossGroup.shutdownGracefully();</a:t>
            </a:r>
          </a:p>
          <a:p>
            <a:r>
              <a:rPr lang="zh-CN" altLang="en-US" sz="1400" dirty="0"/>
              <a:t>37             workerGroup.shutdownGracefully();</a:t>
            </a:r>
          </a:p>
          <a:p>
            <a:r>
              <a:rPr lang="zh-CN" altLang="en-US" sz="1400" dirty="0"/>
              <a:t>38         }</a:t>
            </a:r>
          </a:p>
          <a:p>
            <a:r>
              <a:rPr lang="zh-CN" altLang="en-US" sz="1400" dirty="0"/>
              <a:t>39     </a:t>
            </a:r>
            <a:r>
              <a:rPr lang="zh-CN" altLang="en-US" sz="1400" dirty="0" smtClean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65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5993" y="86916"/>
            <a:ext cx="8068234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40     @Override</a:t>
            </a:r>
          </a:p>
          <a:p>
            <a:r>
              <a:rPr lang="zh-CN" altLang="en-US" sz="1400" dirty="0"/>
              <a:t>41     public void stop() {</a:t>
            </a:r>
          </a:p>
          <a:p>
            <a:r>
              <a:rPr lang="zh-CN" altLang="en-US" sz="1400" dirty="0"/>
              <a:t>42         this.channel.close();</a:t>
            </a:r>
          </a:p>
          <a:p>
            <a:r>
              <a:rPr lang="zh-CN" altLang="en-US" sz="1400" dirty="0"/>
              <a:t>43     }</a:t>
            </a:r>
          </a:p>
          <a:p>
            <a:r>
              <a:rPr lang="zh-CN" altLang="en-US" sz="1400" dirty="0"/>
              <a:t>44     @ChannelHandler.Sharable</a:t>
            </a:r>
          </a:p>
          <a:p>
            <a:r>
              <a:rPr lang="zh-CN" altLang="en-US" sz="1400" dirty="0"/>
              <a:t>45     private class </a:t>
            </a:r>
            <a:r>
              <a:rPr lang="zh-CN" altLang="en-US" sz="1400" b="1" dirty="0">
                <a:solidFill>
                  <a:srgbClr val="FF0000"/>
                </a:solidFill>
              </a:rPr>
              <a:t>RecvHandler</a:t>
            </a:r>
            <a:r>
              <a:rPr lang="zh-CN" altLang="en-US" sz="1400" dirty="0"/>
              <a:t> extends ChannelInboundHandlerAdapter {</a:t>
            </a:r>
          </a:p>
          <a:p>
            <a:r>
              <a:rPr lang="zh-CN" altLang="en-US" sz="1400" dirty="0"/>
              <a:t>46         private RequestHandler handler;</a:t>
            </a:r>
          </a:p>
          <a:p>
            <a:r>
              <a:rPr lang="zh-CN" altLang="en-US" sz="1400" dirty="0"/>
              <a:t>47         private IServerSerializer&lt;Request, Response&gt; serializer;</a:t>
            </a:r>
          </a:p>
          <a:p>
            <a:r>
              <a:rPr lang="zh-CN" altLang="en-US" sz="1400" dirty="0"/>
              <a:t>48         public RecvHandler(RequestHandler handler, IServerSerializer&lt;Request, Response&gt; serializer){</a:t>
            </a:r>
          </a:p>
          <a:p>
            <a:r>
              <a:rPr lang="zh-CN" altLang="en-US" sz="1400" dirty="0"/>
              <a:t>49             this.handler = handler;</a:t>
            </a:r>
          </a:p>
          <a:p>
            <a:r>
              <a:rPr lang="zh-CN" altLang="en-US" sz="1400" dirty="0"/>
              <a:t>50             this.serializer = serializer;</a:t>
            </a:r>
          </a:p>
          <a:p>
            <a:r>
              <a:rPr lang="zh-CN" altLang="en-US" sz="1400" dirty="0"/>
              <a:t>51         }</a:t>
            </a:r>
          </a:p>
          <a:p>
            <a:r>
              <a:rPr lang="zh-CN" altLang="en-US" sz="1400" dirty="0"/>
              <a:t>52         @Override</a:t>
            </a:r>
          </a:p>
          <a:p>
            <a:r>
              <a:rPr lang="zh-CN" altLang="en-US" sz="1400" dirty="0"/>
              <a:t>53         public void channelRead(ChannelHandlerContext ctx, Object msg) throws Exception {</a:t>
            </a:r>
          </a:p>
          <a:p>
            <a:r>
              <a:rPr lang="zh-CN" altLang="en-US" sz="1400" dirty="0"/>
              <a:t>54             ByteBuf msgBuf = (ByteBuf) msg;</a:t>
            </a:r>
          </a:p>
          <a:p>
            <a:r>
              <a:rPr lang="zh-CN" altLang="en-US" sz="1400" dirty="0"/>
              <a:t>55             byte[ ] reqBytes = new byte[msgBuf.readableBytes()];</a:t>
            </a:r>
          </a:p>
          <a:p>
            <a:r>
              <a:rPr lang="zh-CN" altLang="en-US" sz="1400" dirty="0"/>
              <a:t>56             msgBuf.readBytes(reqBytes);</a:t>
            </a:r>
          </a:p>
          <a:p>
            <a:r>
              <a:rPr lang="zh-CN" altLang="en-US" sz="1400" dirty="0"/>
              <a:t>57             Request request = this.serializer.unmarshalling(reqBytes);</a:t>
            </a:r>
          </a:p>
          <a:p>
            <a:r>
              <a:rPr lang="zh-CN" altLang="en-US" sz="1400" dirty="0"/>
              <a:t>58             Response response = this.handler.handleRequest(request);</a:t>
            </a:r>
          </a:p>
          <a:p>
            <a:r>
              <a:rPr lang="zh-CN" altLang="en-US" sz="1400" dirty="0"/>
              <a:t>59             byte[ ] rspBytes = this.serializer.marshalling(response);</a:t>
            </a:r>
          </a:p>
          <a:p>
            <a:r>
              <a:rPr lang="zh-CN" altLang="en-US" sz="1400" dirty="0"/>
              <a:t>60             ByteBuf rspBuf = Unpooled.buffer(rspBytes.length);</a:t>
            </a:r>
          </a:p>
          <a:p>
            <a:r>
              <a:rPr lang="zh-CN" altLang="en-US" sz="1400" dirty="0"/>
              <a:t>61             rspBuf.writeBytes(rspBytes);</a:t>
            </a:r>
          </a:p>
          <a:p>
            <a:r>
              <a:rPr lang="zh-CN" altLang="en-US" sz="1400" dirty="0"/>
              <a:t>62             ctx.channel().write(rspBuf);</a:t>
            </a:r>
          </a:p>
          <a:p>
            <a:r>
              <a:rPr lang="zh-CN" altLang="en-US" sz="1400" dirty="0"/>
              <a:t>63         }</a:t>
            </a:r>
          </a:p>
          <a:p>
            <a:r>
              <a:rPr lang="zh-CN" altLang="en-US" sz="1400" dirty="0"/>
              <a:t>64         @Override</a:t>
            </a:r>
          </a:p>
          <a:p>
            <a:r>
              <a:rPr lang="zh-CN" altLang="en-US" sz="1400" dirty="0"/>
              <a:t>65         public void exceptionCaught(ChannelHandlerContext ctx, Throwable cause) {</a:t>
            </a:r>
          </a:p>
          <a:p>
            <a:r>
              <a:rPr lang="zh-CN" altLang="en-US" sz="1400" dirty="0"/>
              <a:t>66             cause.printStackTrace();</a:t>
            </a:r>
          </a:p>
          <a:p>
            <a:r>
              <a:rPr lang="zh-CN" altLang="en-US" sz="1400" dirty="0"/>
              <a:t>67             ctx.close();</a:t>
            </a:r>
          </a:p>
          <a:p>
            <a:r>
              <a:rPr lang="zh-CN" altLang="en-US" sz="1400" dirty="0"/>
              <a:t>68         }</a:t>
            </a:r>
          </a:p>
          <a:p>
            <a:r>
              <a:rPr lang="zh-CN" altLang="en-US" sz="1400" dirty="0"/>
              <a:t>69     }</a:t>
            </a:r>
          </a:p>
          <a:p>
            <a:r>
              <a:rPr lang="zh-CN" altLang="en-US" sz="1400" dirty="0"/>
              <a:t>70 </a:t>
            </a:r>
            <a:r>
              <a:rPr lang="zh-CN" altLang="en-US" sz="1400" dirty="0" smtClean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190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</a:t>
            </a:r>
            <a:r>
              <a:rPr lang="zh-CN" altLang="en-US" dirty="0"/>
              <a:t>框架概述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服务消费者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2823" y="692305"/>
            <a:ext cx="77489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1 public interface HelloInterface {</a:t>
            </a:r>
          </a:p>
          <a:p>
            <a:r>
              <a:rPr lang="zh-CN" altLang="en-US" sz="2400" dirty="0"/>
              <a:t>2     String sayHello(String name);</a:t>
            </a:r>
          </a:p>
          <a:p>
            <a:r>
              <a:rPr lang="zh-CN" altLang="en-US" sz="2400" dirty="0"/>
              <a:t>3     Point multiPoint(Point p, int multi);</a:t>
            </a:r>
          </a:p>
          <a:p>
            <a:r>
              <a:rPr lang="zh-CN" altLang="en-US" sz="2400" dirty="0"/>
              <a:t>4 }</a:t>
            </a:r>
          </a:p>
        </p:txBody>
      </p:sp>
      <p:sp>
        <p:nvSpPr>
          <p:cNvPr id="5" name="矩形 4"/>
          <p:cNvSpPr/>
          <p:nvPr/>
        </p:nvSpPr>
        <p:spPr>
          <a:xfrm>
            <a:off x="1192823" y="3283776"/>
            <a:ext cx="68081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1 public interface StudentInterface {</a:t>
            </a:r>
          </a:p>
          <a:p>
            <a:r>
              <a:rPr lang="zh-CN" altLang="en-US" sz="2400" dirty="0"/>
              <a:t>2     List&lt;Student&gt; getAll();</a:t>
            </a:r>
          </a:p>
          <a:p>
            <a:r>
              <a:rPr lang="zh-CN" altLang="en-US" sz="2400" dirty="0"/>
              <a:t>3     Student getOne(Integer id);</a:t>
            </a:r>
          </a:p>
          <a:p>
            <a:r>
              <a:rPr lang="zh-CN" altLang="en-US" sz="2400" dirty="0"/>
              <a:t>4     boolean modifyStudent(Student student);</a:t>
            </a:r>
          </a:p>
          <a:p>
            <a:r>
              <a:rPr lang="zh-CN" altLang="en-US" sz="2400" dirty="0"/>
              <a:t>5     boolean eraseStudent(Integer id);</a:t>
            </a:r>
          </a:p>
          <a:p>
            <a:r>
              <a:rPr lang="zh-CN" altLang="en-US" sz="2400" dirty="0"/>
              <a:t>6     Student createStudent(Student student);</a:t>
            </a:r>
          </a:p>
          <a:p>
            <a:r>
              <a:rPr lang="zh-CN" altLang="en-US" sz="2400" dirty="0"/>
              <a:t>7 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16462" y="5076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要消费的服务接口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7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09892" y="39565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服务发现（模拟）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600" y="104691"/>
            <a:ext cx="956148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1  public class DefaultServiceInfoDiscovery implements ServiceInfoDiscoverer {</a:t>
            </a:r>
          </a:p>
          <a:p>
            <a:r>
              <a:rPr lang="zh-CN" altLang="en-US" sz="1600" dirty="0"/>
              <a:t>2      static String serializingType = PropertiesUtils.getProperties("rpc.serializing");</a:t>
            </a:r>
          </a:p>
          <a:p>
            <a:r>
              <a:rPr lang="zh-CN" altLang="en-US" sz="1600" dirty="0"/>
              <a:t>3      static String address = "127.0.0.1:" + PropertiesUtils.getProperties("rpc.port");</a:t>
            </a:r>
          </a:p>
          <a:p>
            <a:r>
              <a:rPr lang="zh-CN" altLang="en-US" sz="1600" dirty="0"/>
              <a:t>4      static List&lt;</a:t>
            </a:r>
            <a:r>
              <a:rPr lang="zh-CN" altLang="en-US" sz="1600" b="1" dirty="0">
                <a:solidFill>
                  <a:srgbClr val="FF0000"/>
                </a:solidFill>
              </a:rPr>
              <a:t>ServiceInfo</a:t>
            </a:r>
            <a:r>
              <a:rPr lang="zh-CN" altLang="en-US" sz="1600" dirty="0"/>
              <a:t>&gt; serviceDB = Arrays.asList(</a:t>
            </a:r>
          </a:p>
          <a:p>
            <a:r>
              <a:rPr lang="zh-CN" altLang="en-US" sz="1600" dirty="0"/>
              <a:t>5              new ServiceInfo("cxiao.sh.cn.common.business.HelloInterface", </a:t>
            </a:r>
            <a:r>
              <a:rPr lang="zh-CN" altLang="en-US" sz="1600" dirty="0" smtClean="0"/>
              <a:t>"</a:t>
            </a:r>
            <a:r>
              <a:rPr lang="zh-CN" altLang="en-US" sz="1600" dirty="0"/>
              <a:t>1.0", address, serializingType),</a:t>
            </a:r>
          </a:p>
          <a:p>
            <a:r>
              <a:rPr lang="zh-CN" altLang="en-US" sz="1600" dirty="0"/>
              <a:t>6              new ServiceInfo</a:t>
            </a:r>
            <a:r>
              <a:rPr lang="zh-CN" altLang="en-US" sz="1600" dirty="0" smtClean="0"/>
              <a:t>(“c</a:t>
            </a:r>
            <a:r>
              <a:rPr lang="zh-CN" altLang="en-US" sz="1600" dirty="0"/>
              <a:t>xiao.sh.cn.common.business.HelloInterfac</a:t>
            </a:r>
            <a:r>
              <a:rPr lang="zh-CN" altLang="en-US" sz="1600" dirty="0" smtClean="0"/>
              <a:t>e”, "</a:t>
            </a:r>
            <a:r>
              <a:rPr lang="zh-CN" altLang="en-US" sz="1600" dirty="0"/>
              <a:t>2.0", address, serializingType),</a:t>
            </a:r>
          </a:p>
          <a:p>
            <a:r>
              <a:rPr lang="zh-CN" altLang="en-US" sz="1600" dirty="0"/>
              <a:t>7              new ServiceInfo("cxiao.sh.cn.common.business.HelloInterface", </a:t>
            </a:r>
            <a:r>
              <a:rPr lang="zh-CN" altLang="en-US" sz="1600" dirty="0" smtClean="0"/>
              <a:t>"</a:t>
            </a:r>
            <a:r>
              <a:rPr lang="zh-CN" altLang="en-US" sz="1600" dirty="0"/>
              <a:t>3.0", address, serializingType),</a:t>
            </a:r>
          </a:p>
          <a:p>
            <a:r>
              <a:rPr lang="zh-CN" altLang="en-US" sz="1600" dirty="0"/>
              <a:t>8              new ServiceInfo("cxiao.sh.cn.common.business.StudentInterface", </a:t>
            </a:r>
            <a:r>
              <a:rPr lang="zh-CN" altLang="en-US" sz="1600" dirty="0" smtClean="0"/>
              <a:t>"</a:t>
            </a:r>
            <a:r>
              <a:rPr lang="zh-CN" altLang="en-US" sz="1600" dirty="0"/>
              <a:t>1.0", address, serializingType)</a:t>
            </a:r>
          </a:p>
          <a:p>
            <a:r>
              <a:rPr lang="zh-CN" altLang="en-US" sz="1600" dirty="0"/>
              <a:t>9      );</a:t>
            </a:r>
          </a:p>
          <a:p>
            <a:r>
              <a:rPr lang="zh-CN" altLang="en-US" sz="1600" dirty="0"/>
              <a:t>10     @Override</a:t>
            </a:r>
          </a:p>
          <a:p>
            <a:r>
              <a:rPr lang="zh-CN" altLang="en-US" sz="1600" dirty="0"/>
              <a:t>11     public List&lt;ServiceInfo&gt; getServiceInfo(String interfName, String version) {</a:t>
            </a:r>
          </a:p>
          <a:p>
            <a:r>
              <a:rPr lang="zh-CN" altLang="en-US" sz="1600" dirty="0"/>
              <a:t>12         List&lt;ServiceInfo&gt; list = new ArrayList&lt;&gt;();</a:t>
            </a:r>
          </a:p>
          <a:p>
            <a:r>
              <a:rPr lang="zh-CN" altLang="en-US" sz="1600" dirty="0"/>
              <a:t>13         for(ServiceInfo sInfo : serviceDB){</a:t>
            </a:r>
          </a:p>
          <a:p>
            <a:r>
              <a:rPr lang="zh-CN" altLang="en-US" sz="1600" dirty="0"/>
              <a:t>14             if (sInfo.getInterfName().equals(interfName) &amp;&amp; </a:t>
            </a:r>
            <a:r>
              <a:rPr lang="zh-CN" altLang="en-US" sz="1600" dirty="0" smtClean="0"/>
              <a:t>s</a:t>
            </a:r>
            <a:r>
              <a:rPr lang="zh-CN" altLang="en-US" sz="1600" dirty="0"/>
              <a:t>Info.getVersion().equals(version)){</a:t>
            </a:r>
          </a:p>
          <a:p>
            <a:r>
              <a:rPr lang="zh-CN" altLang="en-US" sz="1600" dirty="0"/>
              <a:t>15                 list.add(sInfo);</a:t>
            </a:r>
          </a:p>
          <a:p>
            <a:r>
              <a:rPr lang="zh-CN" altLang="en-US" sz="1600" dirty="0"/>
              <a:t>16             }</a:t>
            </a:r>
          </a:p>
          <a:p>
            <a:r>
              <a:rPr lang="zh-CN" altLang="en-US" sz="1600" dirty="0"/>
              <a:t>17         }</a:t>
            </a:r>
          </a:p>
          <a:p>
            <a:r>
              <a:rPr lang="zh-CN" altLang="en-US" sz="1600" dirty="0"/>
              <a:t>18         return list;</a:t>
            </a:r>
          </a:p>
          <a:p>
            <a:r>
              <a:rPr lang="zh-CN" altLang="en-US" sz="1600" dirty="0"/>
              <a:t>19     }</a:t>
            </a:r>
          </a:p>
          <a:p>
            <a:r>
              <a:rPr lang="zh-CN" altLang="en-US" sz="1600" dirty="0"/>
              <a:t>20 }</a:t>
            </a:r>
          </a:p>
        </p:txBody>
      </p:sp>
      <p:sp>
        <p:nvSpPr>
          <p:cNvPr id="5" name="矩形 4"/>
          <p:cNvSpPr/>
          <p:nvPr/>
        </p:nvSpPr>
        <p:spPr>
          <a:xfrm>
            <a:off x="4771292" y="3874954"/>
            <a:ext cx="731813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1  @Data</a:t>
            </a:r>
          </a:p>
          <a:p>
            <a:r>
              <a:rPr lang="zh-CN" altLang="en-US" sz="1600" dirty="0"/>
              <a:t>2  @AllArgsConstructor</a:t>
            </a:r>
          </a:p>
          <a:p>
            <a:r>
              <a:rPr lang="zh-CN" altLang="en-US" sz="1600" dirty="0"/>
              <a:t>3  @NoArgsConstructor</a:t>
            </a:r>
          </a:p>
          <a:p>
            <a:r>
              <a:rPr lang="zh-CN" altLang="en-US" sz="1600" dirty="0"/>
              <a:t>4  public class </a:t>
            </a:r>
            <a:r>
              <a:rPr lang="zh-CN" altLang="en-US" sz="1600" b="1" dirty="0">
                <a:solidFill>
                  <a:srgbClr val="FF0000"/>
                </a:solidFill>
              </a:rPr>
              <a:t>ServiceInfo</a:t>
            </a:r>
            <a:r>
              <a:rPr lang="zh-CN" altLang="en-US" sz="1600" dirty="0"/>
              <a:t> {</a:t>
            </a:r>
          </a:p>
          <a:p>
            <a:r>
              <a:rPr lang="zh-CN" altLang="en-US" sz="1600" dirty="0"/>
              <a:t>5      // 因为服务信息来自注册中心，所以这里必须用字符串，不能用Class&lt;?&gt;</a:t>
            </a:r>
          </a:p>
          <a:p>
            <a:r>
              <a:rPr lang="zh-CN" altLang="en-US" sz="1600" dirty="0"/>
              <a:t>6      // interfName 与 version 构成联合主键</a:t>
            </a:r>
          </a:p>
          <a:p>
            <a:r>
              <a:rPr lang="zh-CN" altLang="en-US" sz="1600" dirty="0"/>
              <a:t>7      private String interfName;</a:t>
            </a:r>
          </a:p>
          <a:p>
            <a:r>
              <a:rPr lang="zh-CN" altLang="en-US" sz="1600" dirty="0"/>
              <a:t>8      private String version;</a:t>
            </a:r>
          </a:p>
          <a:p>
            <a:r>
              <a:rPr lang="zh-CN" altLang="en-US" sz="1600" dirty="0"/>
              <a:t>9      private String address; // ip:port的格式</a:t>
            </a:r>
          </a:p>
          <a:p>
            <a:r>
              <a:rPr lang="zh-CN" altLang="en-US" sz="1600" dirty="0"/>
              <a:t>10     private String serializingType;</a:t>
            </a:r>
          </a:p>
          <a:p>
            <a:r>
              <a:rPr lang="zh-CN" altLang="en-US" sz="1600" dirty="0"/>
              <a:t>11 }</a:t>
            </a:r>
          </a:p>
        </p:txBody>
      </p:sp>
    </p:spTree>
    <p:extLst>
      <p:ext uri="{BB962C8B-B14F-4D97-AF65-F5344CB8AC3E}">
        <p14:creationId xmlns:p14="http://schemas.microsoft.com/office/powerpoint/2010/main" val="12410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6862" y="302690"/>
            <a:ext cx="10541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 public class Consumer {</a:t>
            </a:r>
          </a:p>
          <a:p>
            <a:r>
              <a:rPr lang="zh-CN" altLang="en-US" dirty="0"/>
              <a:t>2      public static void main(String[ ] args) {</a:t>
            </a:r>
          </a:p>
          <a:p>
            <a:r>
              <a:rPr lang="zh-CN" altLang="en-US" dirty="0"/>
              <a:t>3          ClientStubProxyFactory cspf = new ClientStubProxyFactory();</a:t>
            </a:r>
          </a:p>
          <a:p>
            <a:r>
              <a:rPr lang="zh-CN" altLang="en-US" dirty="0"/>
              <a:t>4          // 设置模拟的服务发现者，创建所支持的全部序列化器</a:t>
            </a:r>
          </a:p>
          <a:p>
            <a:r>
              <a:rPr lang="zh-CN" altLang="en-US" dirty="0"/>
              <a:t>5          cspf.setSid(new DefaultServiceInfoDiscovery());</a:t>
            </a:r>
          </a:p>
          <a:p>
            <a:r>
              <a:rPr lang="zh-CN" altLang="en-US" dirty="0"/>
              <a:t>6          Map&lt;String, IClientSerializer&lt;Request, Response&gt;&gt; supportingSerializers = </a:t>
            </a:r>
            <a:r>
              <a:rPr lang="zh-CN" altLang="en-US" dirty="0" smtClean="0"/>
              <a:t>n</a:t>
            </a:r>
            <a:r>
              <a:rPr lang="zh-CN" altLang="en-US" dirty="0"/>
              <a:t>ew HashMap&lt;&gt;();</a:t>
            </a:r>
          </a:p>
          <a:p>
            <a:r>
              <a:rPr lang="zh-CN" altLang="en-US" dirty="0"/>
              <a:t>7          supportingSerializers.put("javas", new ClientJavaSerializer());</a:t>
            </a:r>
          </a:p>
          <a:p>
            <a:r>
              <a:rPr lang="zh-CN" altLang="en-US" dirty="0"/>
              <a:t>8          supportingSerializers.put("xml", new ClientXMLSerializer());</a:t>
            </a:r>
          </a:p>
          <a:p>
            <a:r>
              <a:rPr lang="zh-CN" altLang="en-US" dirty="0"/>
              <a:t>9          cspf.setSupportingSerializers(supportingSerializers);</a:t>
            </a:r>
          </a:p>
          <a:p>
            <a:r>
              <a:rPr lang="zh-CN" altLang="en-US" dirty="0"/>
              <a:t>10         // 设置网络层实现</a:t>
            </a:r>
          </a:p>
          <a:p>
            <a:r>
              <a:rPr lang="zh-CN" altLang="en-US" dirty="0"/>
              <a:t>11         cspf.setNetClient(new NettyNetClient());</a:t>
            </a:r>
          </a:p>
          <a:p>
            <a:r>
              <a:rPr lang="zh-CN" altLang="en-US" dirty="0"/>
              <a:t>12         // 获取远程服</a:t>
            </a:r>
            <a:r>
              <a:rPr lang="zh-CN" altLang="en-US" dirty="0" smtClean="0"/>
              <a:t>务的代</a:t>
            </a:r>
            <a:r>
              <a:rPr lang="zh-CN" altLang="en-US" dirty="0"/>
              <a:t>理</a:t>
            </a:r>
          </a:p>
          <a:p>
            <a:r>
              <a:rPr lang="zh-CN" altLang="en-US" dirty="0"/>
              <a:t>13         HelloInterface hello = cspf.getProxy(HelloInterface.class, "2.0");</a:t>
            </a:r>
          </a:p>
          <a:p>
            <a:r>
              <a:rPr lang="zh-CN" altLang="en-US" dirty="0"/>
              <a:t>14         // 像调用本地方法一样执行远程方法</a:t>
            </a:r>
          </a:p>
          <a:p>
            <a:r>
              <a:rPr lang="zh-CN" altLang="en-US" dirty="0"/>
              <a:t>15         String msg = hello.sayHello("World!");</a:t>
            </a:r>
          </a:p>
          <a:p>
            <a:r>
              <a:rPr lang="zh-CN" altLang="en-US" dirty="0"/>
              <a:t>16         System.out.println(msg);</a:t>
            </a:r>
          </a:p>
          <a:p>
            <a:r>
              <a:rPr lang="zh-CN" altLang="en-US" dirty="0"/>
              <a:t>17         System.out.println(hello.multiPoint(new Point(5,10), 2));</a:t>
            </a:r>
          </a:p>
          <a:p>
            <a:r>
              <a:rPr lang="zh-CN" altLang="en-US" dirty="0"/>
              <a:t>18         StudentInterface stUtils = cspf.getProxy(StudentInterface.class, "1.0");</a:t>
            </a:r>
          </a:p>
          <a:p>
            <a:r>
              <a:rPr lang="zh-CN" altLang="en-US" dirty="0"/>
              <a:t>19         System.out.println(stUtils.getAll());</a:t>
            </a:r>
          </a:p>
          <a:p>
            <a:r>
              <a:rPr lang="zh-CN" altLang="en-US" dirty="0"/>
              <a:t>20         System.out.println(stUtils.getOne(102));</a:t>
            </a:r>
          </a:p>
          <a:p>
            <a:r>
              <a:rPr lang="zh-CN" altLang="en-US" dirty="0"/>
              <a:t>21     }</a:t>
            </a:r>
          </a:p>
          <a:p>
            <a:r>
              <a:rPr lang="zh-CN" altLang="en-US" dirty="0"/>
              <a:t>22 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20842" y="4923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消费服务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725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服务发布者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91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8408" y="3172"/>
            <a:ext cx="10445262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/>
              <a:t>1  public class Provider {</a:t>
            </a:r>
          </a:p>
          <a:p>
            <a:r>
              <a:rPr lang="zh-CN" altLang="en-US" sz="1500" dirty="0"/>
              <a:t>2      public static void main(String[ ] args) throws Exception {</a:t>
            </a:r>
          </a:p>
          <a:p>
            <a:r>
              <a:rPr lang="zh-CN" altLang="en-US" sz="1500" dirty="0"/>
              <a:t>3          //所有的对象用相同的port</a:t>
            </a:r>
          </a:p>
          <a:p>
            <a:r>
              <a:rPr lang="zh-CN" altLang="en-US" sz="1500" dirty="0"/>
              <a:t>4          int port = Integer.parseInt(PropertiesUtils.getProperties("rpc.port"));</a:t>
            </a:r>
          </a:p>
          <a:p>
            <a:r>
              <a:rPr lang="zh-CN" altLang="en-US" sz="1500" dirty="0"/>
              <a:t>5          String serializingType = PropertiesUtils.getProperties("rpc.serializing");</a:t>
            </a:r>
          </a:p>
          <a:p>
            <a:r>
              <a:rPr lang="zh-CN" altLang="en-US" sz="1500" dirty="0"/>
              <a:t>6          // 服务注</a:t>
            </a:r>
            <a:r>
              <a:rPr lang="zh-CN" altLang="en-US" sz="1500" dirty="0" smtClean="0"/>
              <a:t>册（模拟）</a:t>
            </a:r>
            <a:endParaRPr lang="zh-CN" altLang="en-US" sz="1500" dirty="0"/>
          </a:p>
          <a:p>
            <a:r>
              <a:rPr lang="zh-CN" altLang="en-US" sz="1500" dirty="0"/>
              <a:t>7          ServiceRegister sr = new ServiceRegister();</a:t>
            </a:r>
          </a:p>
          <a:p>
            <a:r>
              <a:rPr lang="zh-CN" altLang="en-US" sz="1500" dirty="0"/>
              <a:t>8          List&lt;ServiceObject&gt; objects = Arrays.asList(</a:t>
            </a:r>
          </a:p>
          <a:p>
            <a:r>
              <a:rPr lang="zh-CN" altLang="en-US" sz="1500" dirty="0"/>
              <a:t>9                  new ServiceObject(HelloInterface.class, "1.0", new HelloService1()),</a:t>
            </a:r>
          </a:p>
          <a:p>
            <a:r>
              <a:rPr lang="zh-CN" altLang="en-US" sz="1500" dirty="0"/>
              <a:t>10                 new ServiceObject(HelloInterface.class, "2.0", new HelloService2()),</a:t>
            </a:r>
          </a:p>
          <a:p>
            <a:r>
              <a:rPr lang="zh-CN" altLang="en-US" sz="1500" dirty="0"/>
              <a:t>11                 new ServiceObject(HelloInterface.class, "3.0", new HelloService3()),</a:t>
            </a:r>
          </a:p>
          <a:p>
            <a:r>
              <a:rPr lang="zh-CN" altLang="en-US" sz="1500" dirty="0"/>
              <a:t>12                 new ServiceObject(StudentInterface.class, </a:t>
            </a:r>
            <a:r>
              <a:rPr lang="zh-CN" altLang="en-US" sz="1500" dirty="0" smtClean="0"/>
              <a:t>"</a:t>
            </a:r>
            <a:r>
              <a:rPr lang="zh-CN" altLang="en-US" sz="1500" dirty="0"/>
              <a:t>1.0", new StudentService())</a:t>
            </a:r>
          </a:p>
          <a:p>
            <a:r>
              <a:rPr lang="zh-CN" altLang="en-US" sz="1500" dirty="0"/>
              <a:t>13         );</a:t>
            </a:r>
          </a:p>
          <a:p>
            <a:r>
              <a:rPr lang="zh-CN" altLang="en-US" sz="1500" dirty="0"/>
              <a:t>14         for (ServiceObject so:objects){</a:t>
            </a:r>
          </a:p>
          <a:p>
            <a:r>
              <a:rPr lang="zh-CN" altLang="en-US" sz="1500" dirty="0"/>
              <a:t>15             sr.register(so, serializingType, port);</a:t>
            </a:r>
          </a:p>
          <a:p>
            <a:r>
              <a:rPr lang="zh-CN" altLang="en-US" sz="1500" dirty="0"/>
              <a:t>16         }</a:t>
            </a:r>
          </a:p>
          <a:p>
            <a:r>
              <a:rPr lang="zh-CN" altLang="en-US" sz="1500" dirty="0"/>
              <a:t>17         // 设置所支持的全部协议</a:t>
            </a:r>
          </a:p>
          <a:p>
            <a:r>
              <a:rPr lang="zh-CN" altLang="en-US" sz="1500" dirty="0"/>
              <a:t>18         Map&lt;String, IServerSerializer&lt;Request, Response&gt;&gt; </a:t>
            </a:r>
            <a:r>
              <a:rPr lang="zh-CN" altLang="en-US" sz="1500" dirty="0" smtClean="0"/>
              <a:t>s</a:t>
            </a:r>
            <a:r>
              <a:rPr lang="zh-CN" altLang="en-US" sz="1500" dirty="0"/>
              <a:t>upportingSerializers = new HashMap&lt;&gt;();</a:t>
            </a:r>
          </a:p>
          <a:p>
            <a:r>
              <a:rPr lang="zh-CN" altLang="en-US" sz="1500" dirty="0"/>
              <a:t>19         supportingSerializers.put("javas", new ServerJavaSerializer());</a:t>
            </a:r>
          </a:p>
          <a:p>
            <a:r>
              <a:rPr lang="zh-CN" altLang="en-US" sz="1500" dirty="0"/>
              <a:t>20         supportingSerializers.put("xml", new ServerXMLSerializer());</a:t>
            </a:r>
          </a:p>
          <a:p>
            <a:r>
              <a:rPr lang="zh-CN" altLang="en-US" sz="1500" dirty="0"/>
              <a:t>21         // 获取所设置的序列化格式</a:t>
            </a:r>
          </a:p>
          <a:p>
            <a:r>
              <a:rPr lang="zh-CN" altLang="en-US" sz="1500" dirty="0"/>
              <a:t>22         IServerSerializer&lt;Request, Response&gt; serverSerializer </a:t>
            </a:r>
            <a:r>
              <a:rPr lang="zh-CN" altLang="en-US" sz="1500" dirty="0" smtClean="0"/>
              <a:t>= </a:t>
            </a:r>
            <a:r>
              <a:rPr lang="zh-CN" altLang="en-US" sz="1500" dirty="0"/>
              <a:t>supportingSerializers.get(serializingType);</a:t>
            </a:r>
          </a:p>
          <a:p>
            <a:r>
              <a:rPr lang="zh-CN" altLang="en-US" sz="1500" dirty="0"/>
              <a:t>23         RequestHandler reqHandler = new RequestHandler(sr);</a:t>
            </a:r>
          </a:p>
          <a:p>
            <a:r>
              <a:rPr lang="zh-CN" altLang="en-US" sz="1500" dirty="0"/>
              <a:t>24         RpcServer server = new NettyRpcServer(port, serializingType</a:t>
            </a:r>
            <a:r>
              <a:rPr lang="zh-CN" altLang="en-US" sz="1500" dirty="0" smtClean="0"/>
              <a:t>, r</a:t>
            </a:r>
            <a:r>
              <a:rPr lang="zh-CN" altLang="en-US" sz="1500" dirty="0"/>
              <a:t>eqHandler, serverSerializer);</a:t>
            </a:r>
          </a:p>
          <a:p>
            <a:r>
              <a:rPr lang="zh-CN" altLang="en-US" sz="1500" dirty="0"/>
              <a:t>25         server.start();</a:t>
            </a:r>
          </a:p>
          <a:p>
            <a:r>
              <a:rPr lang="zh-CN" altLang="en-US" sz="1500" dirty="0"/>
              <a:t>26         System.in.read(); // 按任意键退出</a:t>
            </a:r>
          </a:p>
          <a:p>
            <a:r>
              <a:rPr lang="zh-CN" altLang="en-US" sz="1500" dirty="0"/>
              <a:t>27         server.stop();</a:t>
            </a:r>
          </a:p>
          <a:p>
            <a:r>
              <a:rPr lang="zh-CN" altLang="en-US" sz="1500" dirty="0"/>
              <a:t>28     }</a:t>
            </a:r>
          </a:p>
          <a:p>
            <a:r>
              <a:rPr lang="zh-CN" altLang="en-US" sz="1500" dirty="0"/>
              <a:t>29 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85674" y="4484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服务提供者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769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23792" y="3024554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End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525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0"/>
            <a:ext cx="20240313" cy="4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31876"/>
              </p:ext>
            </p:extLst>
          </p:nvPr>
        </p:nvGraphicFramePr>
        <p:xfrm>
          <a:off x="1308848" y="-1"/>
          <a:ext cx="9144001" cy="685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848" y="-1"/>
                        <a:ext cx="9144001" cy="68580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1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</a:t>
            </a:r>
            <a:r>
              <a:rPr lang="zh-CN" altLang="zh-CN" dirty="0" smtClean="0"/>
              <a:t>的操</a:t>
            </a:r>
            <a:r>
              <a:rPr lang="zh-CN" altLang="zh-CN" dirty="0"/>
              <a:t>作流程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400" dirty="0"/>
              <a:t>客户端调用</a:t>
            </a:r>
            <a:r>
              <a:rPr lang="en-US" altLang="zh-CN" sz="2400" dirty="0"/>
              <a:t>RPC</a:t>
            </a:r>
            <a:r>
              <a:rPr lang="zh-CN" altLang="zh-CN" sz="2400" dirty="0"/>
              <a:t>本地代理，就像调用本地方法一样，传递参数；</a:t>
            </a:r>
          </a:p>
          <a:p>
            <a:pPr lvl="0"/>
            <a:r>
              <a:rPr lang="zh-CN" altLang="zh-CN" sz="2400" dirty="0"/>
              <a:t>本地代理把调用的方法名、参数值等信息编组为消息，向服务端发送；</a:t>
            </a:r>
          </a:p>
          <a:p>
            <a:pPr lvl="0"/>
            <a:r>
              <a:rPr lang="zh-CN" altLang="zh-CN" sz="2400" dirty="0"/>
              <a:t>服务端接收到消息后将其解组为方法名、参数值等；</a:t>
            </a:r>
          </a:p>
          <a:p>
            <a:pPr lvl="0"/>
            <a:r>
              <a:rPr lang="zh-CN" altLang="zh-CN" sz="2400" dirty="0"/>
              <a:t>服务端调用自身的服务实例的方法，传入参数，得到结果</a:t>
            </a:r>
          </a:p>
          <a:p>
            <a:pPr lvl="0"/>
            <a:r>
              <a:rPr lang="zh-CN" altLang="zh-CN" sz="2400" dirty="0"/>
              <a:t>服务端以反方向的相同步骤将结果响应给客户端。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5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75338" y="1212981"/>
            <a:ext cx="820615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 @Data</a:t>
            </a:r>
          </a:p>
          <a:p>
            <a:r>
              <a:rPr lang="zh-CN" altLang="en-US" dirty="0"/>
              <a:t>2  public class Request implements Serializable {</a:t>
            </a:r>
          </a:p>
          <a:p>
            <a:r>
              <a:rPr lang="zh-CN" altLang="en-US" dirty="0"/>
              <a:t>3      private String serviceName;</a:t>
            </a:r>
          </a:p>
          <a:p>
            <a:r>
              <a:rPr lang="zh-CN" altLang="en-US" dirty="0"/>
              <a:t>4      private String version;</a:t>
            </a:r>
          </a:p>
          <a:p>
            <a:r>
              <a:rPr lang="zh-CN" altLang="en-US" dirty="0"/>
              <a:t>5      private String method;</a:t>
            </a:r>
          </a:p>
          <a:p>
            <a:r>
              <a:rPr lang="zh-CN" altLang="en-US" dirty="0"/>
              <a:t>6      private Map&lt;String, String&gt; headers = new HashMap&lt;String, String&gt;();</a:t>
            </a:r>
          </a:p>
          <a:p>
            <a:r>
              <a:rPr lang="zh-CN" altLang="en-US" dirty="0"/>
              <a:t>7      private Class&lt;?&gt;[ ] prameterTypes;</a:t>
            </a:r>
          </a:p>
          <a:p>
            <a:r>
              <a:rPr lang="zh-CN" altLang="en-US" dirty="0"/>
              <a:t>8      private Object[ ] parameters;</a:t>
            </a:r>
          </a:p>
          <a:p>
            <a:r>
              <a:rPr lang="zh-CN" altLang="en-US" dirty="0"/>
              <a:t>9      public String getHeader(String name) {</a:t>
            </a:r>
          </a:p>
          <a:p>
            <a:r>
              <a:rPr lang="zh-CN" altLang="en-US" dirty="0"/>
              <a:t>10         return this.headers == null ? null : this.headers.get(name);</a:t>
            </a:r>
          </a:p>
          <a:p>
            <a:r>
              <a:rPr lang="zh-CN" altLang="en-US" dirty="0"/>
              <a:t>11     }</a:t>
            </a:r>
          </a:p>
          <a:p>
            <a:r>
              <a:rPr lang="zh-CN" altLang="en-US" dirty="0"/>
              <a:t>12     public void setHeader(String key, String value){</a:t>
            </a:r>
          </a:p>
          <a:p>
            <a:r>
              <a:rPr lang="zh-CN" altLang="en-US" dirty="0"/>
              <a:t>13         this.headers.put(key, value);</a:t>
            </a:r>
          </a:p>
          <a:p>
            <a:r>
              <a:rPr lang="zh-CN" altLang="en-US" dirty="0"/>
              <a:t>14     }</a:t>
            </a:r>
          </a:p>
          <a:p>
            <a:r>
              <a:rPr lang="zh-CN" altLang="en-US" dirty="0"/>
              <a:t>15 }</a:t>
            </a:r>
          </a:p>
        </p:txBody>
      </p:sp>
    </p:spTree>
    <p:extLst>
      <p:ext uri="{BB962C8B-B14F-4D97-AF65-F5344CB8AC3E}">
        <p14:creationId xmlns:p14="http://schemas.microsoft.com/office/powerpoint/2010/main" val="36083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28092" y="1111829"/>
            <a:ext cx="84523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  @Data</a:t>
            </a:r>
          </a:p>
          <a:p>
            <a:r>
              <a:rPr lang="zh-CN" altLang="en-US" dirty="0"/>
              <a:t>2  public class Response implements Serializable {</a:t>
            </a:r>
          </a:p>
          <a:p>
            <a:r>
              <a:rPr lang="zh-CN" altLang="en-US" dirty="0"/>
              <a:t>3      private Map&lt;String, String&gt; headers = new HashMap&lt;&gt;();</a:t>
            </a:r>
          </a:p>
          <a:p>
            <a:r>
              <a:rPr lang="zh-CN" altLang="en-US" dirty="0"/>
              <a:t>4      private Status status;</a:t>
            </a:r>
          </a:p>
          <a:p>
            <a:r>
              <a:rPr lang="zh-CN" altLang="en-US" dirty="0"/>
              <a:t>5      private Object returnValue;</a:t>
            </a:r>
          </a:p>
          <a:p>
            <a:r>
              <a:rPr lang="zh-CN" altLang="en-US" dirty="0"/>
              <a:t>6      private Exception exception;</a:t>
            </a:r>
          </a:p>
          <a:p>
            <a:r>
              <a:rPr lang="zh-CN" altLang="en-US" dirty="0"/>
              <a:t>7      public Response() {  }</a:t>
            </a:r>
          </a:p>
          <a:p>
            <a:r>
              <a:rPr lang="zh-CN" altLang="en-US" dirty="0"/>
              <a:t>8      public Response(Status status) {</a:t>
            </a:r>
          </a:p>
          <a:p>
            <a:r>
              <a:rPr lang="zh-CN" altLang="en-US" dirty="0"/>
              <a:t>9          this.status = status;</a:t>
            </a:r>
          </a:p>
          <a:p>
            <a:r>
              <a:rPr lang="zh-CN" altLang="en-US" dirty="0"/>
              <a:t>10     }</a:t>
            </a:r>
          </a:p>
          <a:p>
            <a:r>
              <a:rPr lang="zh-CN" altLang="en-US" dirty="0"/>
              <a:t>11     public String getHeader(String name) {</a:t>
            </a:r>
          </a:p>
          <a:p>
            <a:r>
              <a:rPr lang="zh-CN" altLang="en-US" dirty="0"/>
              <a:t>12         return this.headers == null ? null : this.headers.get(name);</a:t>
            </a:r>
          </a:p>
          <a:p>
            <a:r>
              <a:rPr lang="zh-CN" altLang="en-US" dirty="0"/>
              <a:t>13     }</a:t>
            </a:r>
          </a:p>
          <a:p>
            <a:r>
              <a:rPr lang="zh-CN" altLang="en-US" dirty="0"/>
              <a:t>14     public void setHeader(String key, String value) {</a:t>
            </a:r>
          </a:p>
          <a:p>
            <a:r>
              <a:rPr lang="zh-CN" altLang="en-US" dirty="0"/>
              <a:t>15         this.headers.put(key, value);</a:t>
            </a:r>
          </a:p>
          <a:p>
            <a:r>
              <a:rPr lang="zh-CN" altLang="en-US" dirty="0"/>
              <a:t>16     }</a:t>
            </a:r>
          </a:p>
          <a:p>
            <a:r>
              <a:rPr lang="zh-CN" altLang="en-US" dirty="0"/>
              <a:t>17 }</a:t>
            </a:r>
          </a:p>
        </p:txBody>
      </p:sp>
    </p:spTree>
    <p:extLst>
      <p:ext uri="{BB962C8B-B14F-4D97-AF65-F5344CB8AC3E}">
        <p14:creationId xmlns:p14="http://schemas.microsoft.com/office/powerpoint/2010/main" val="13716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框架的客户端设计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框架的客户端设计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序</a:t>
            </a:r>
            <a:r>
              <a:rPr lang="zh-CN" altLang="en-US" dirty="0"/>
              <a:t>列化器	</a:t>
            </a:r>
            <a:endParaRPr lang="en-US" altLang="zh-CN" dirty="0"/>
          </a:p>
          <a:p>
            <a:r>
              <a:rPr lang="zh-CN" altLang="en-US" dirty="0" smtClean="0"/>
              <a:t>代</a:t>
            </a:r>
            <a:r>
              <a:rPr lang="zh-CN" altLang="en-US" dirty="0"/>
              <a:t>理层	</a:t>
            </a:r>
            <a:endParaRPr lang="en-US" altLang="zh-CN" dirty="0"/>
          </a:p>
          <a:p>
            <a:r>
              <a:rPr lang="zh-CN" altLang="en-US" dirty="0" smtClean="0"/>
              <a:t>通</a:t>
            </a:r>
            <a:r>
              <a:rPr lang="zh-CN" altLang="en-US" dirty="0"/>
              <a:t>信层</a:t>
            </a:r>
          </a:p>
        </p:txBody>
      </p:sp>
    </p:spTree>
    <p:extLst>
      <p:ext uri="{BB962C8B-B14F-4D97-AF65-F5344CB8AC3E}">
        <p14:creationId xmlns:p14="http://schemas.microsoft.com/office/powerpoint/2010/main" val="40129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15557</Words>
  <Application>Microsoft Office PowerPoint</Application>
  <PresentationFormat>宽屏</PresentationFormat>
  <Paragraphs>575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等线</vt:lpstr>
      <vt:lpstr>等线 Light</vt:lpstr>
      <vt:lpstr>Arial</vt:lpstr>
      <vt:lpstr>Office 主题​​</vt:lpstr>
      <vt:lpstr>Microsoft PowerPoint 演示文稿</vt:lpstr>
      <vt:lpstr>第7章 RPC框架</vt:lpstr>
      <vt:lpstr>提纲</vt:lpstr>
      <vt:lpstr>RPC框架概述</vt:lpstr>
      <vt:lpstr>PowerPoint 演示文稿</vt:lpstr>
      <vt:lpstr>RPC的操作流程</vt:lpstr>
      <vt:lpstr>PowerPoint 演示文稿</vt:lpstr>
      <vt:lpstr>PowerPoint 演示文稿</vt:lpstr>
      <vt:lpstr>框架的客户端设计</vt:lpstr>
      <vt:lpstr>框架的客户端设计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框架的服务端设计 </vt:lpstr>
      <vt:lpstr>框架的服务端设计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服务消费者</vt:lpstr>
      <vt:lpstr>PowerPoint 演示文稿</vt:lpstr>
      <vt:lpstr>PowerPoint 演示文稿</vt:lpstr>
      <vt:lpstr>PowerPoint 演示文稿</vt:lpstr>
      <vt:lpstr>服务发布者</vt:lpstr>
      <vt:lpstr>PowerPoint 演示文稿</vt:lpstr>
      <vt:lpstr>PowerPoint 演示文稿</vt:lpstr>
    </vt:vector>
  </TitlesOfParts>
  <Company>F.D.U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river</dc:creator>
  <cp:lastModifiedBy>river</cp:lastModifiedBy>
  <cp:revision>44</cp:revision>
  <dcterms:created xsi:type="dcterms:W3CDTF">2020-09-17T23:42:42Z</dcterms:created>
  <dcterms:modified xsi:type="dcterms:W3CDTF">2020-09-23T05:12:26Z</dcterms:modified>
</cp:coreProperties>
</file>