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4" r:id="rId7"/>
    <p:sldId id="265" r:id="rId8"/>
    <p:sldId id="266" r:id="rId9"/>
    <p:sldId id="268" r:id="rId10"/>
    <p:sldId id="269" r:id="rId11"/>
    <p:sldId id="270" r:id="rId12"/>
    <p:sldId id="267" r:id="rId13"/>
    <p:sldId id="271" r:id="rId14"/>
    <p:sldId id="272" r:id="rId15"/>
    <p:sldId id="259" r:id="rId16"/>
    <p:sldId id="273" r:id="rId17"/>
    <p:sldId id="26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04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37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1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1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87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0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5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7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6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81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34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09F2C-2545-4AE2-8C8C-1380225067C3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51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6.png"/><Relationship Id="rId7" Type="http://schemas.openxmlformats.org/officeDocument/2006/relationships/image" Target="../media/image1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loud 16"/>
          <p:cNvSpPr/>
          <p:nvPr/>
        </p:nvSpPr>
        <p:spPr>
          <a:xfrm>
            <a:off x="6444208" y="5085184"/>
            <a:ext cx="3024336" cy="1512168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3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89" y="1268760"/>
            <a:ext cx="2606675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7020273" y="1556791"/>
            <a:ext cx="1008112" cy="68823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JAX-WS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411760" y="1700808"/>
            <a:ext cx="4608513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36912"/>
            <a:ext cx="7428631" cy="2136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1763688" y="1853208"/>
            <a:ext cx="216024" cy="78370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endCxn id="3" idx="1"/>
          </p:cNvCxnSpPr>
          <p:nvPr/>
        </p:nvCxnSpPr>
        <p:spPr>
          <a:xfrm rot="16200000" flipV="1">
            <a:off x="6472251" y="2448929"/>
            <a:ext cx="1600100" cy="504055"/>
          </a:xfrm>
          <a:prstGeom prst="bentConnector4">
            <a:avLst>
              <a:gd name="adj1" fmla="val 23404"/>
              <a:gd name="adj2" fmla="val 14535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6804248" y="5389140"/>
            <a:ext cx="2448272" cy="90425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www.webservicex.net</a:t>
            </a:r>
          </a:p>
          <a:p>
            <a:pPr algn="ctr"/>
            <a:r>
              <a:rPr lang="nl-NL" sz="1100" dirty="0" smtClean="0"/>
              <a:t>/</a:t>
            </a:r>
            <a:r>
              <a:rPr lang="en-US" sz="1100" dirty="0" err="1"/>
              <a:t>LengthDistanceUnitConvertorService</a:t>
            </a:r>
            <a:endParaRPr lang="en-US" sz="1100" dirty="0"/>
          </a:p>
        </p:txBody>
      </p:sp>
      <p:cxnSp>
        <p:nvCxnSpPr>
          <p:cNvPr id="20" name="Elbow Connector 19"/>
          <p:cNvCxnSpPr>
            <a:endCxn id="19" idx="0"/>
          </p:cNvCxnSpPr>
          <p:nvPr/>
        </p:nvCxnSpPr>
        <p:spPr>
          <a:xfrm rot="16200000" flipH="1">
            <a:off x="7012310" y="4373066"/>
            <a:ext cx="1528092" cy="50405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60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10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r="38408" b="21429"/>
          <a:stretch/>
        </p:blipFill>
        <p:spPr>
          <a:xfrm>
            <a:off x="107504" y="260648"/>
            <a:ext cx="1944216" cy="1296144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5508104" y="1124744"/>
            <a:ext cx="3573770" cy="1176144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683568" y="2204864"/>
            <a:ext cx="7162869" cy="365001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5"/>
          <a:stretch>
            <a:fillRect/>
          </a:stretch>
        </p:blipFill>
        <p:spPr>
          <a:xfrm>
            <a:off x="539552" y="5301208"/>
            <a:ext cx="2579360" cy="1461130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054" y="5780954"/>
            <a:ext cx="974725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reeform 7"/>
          <p:cNvSpPr/>
          <p:nvPr/>
        </p:nvSpPr>
        <p:spPr>
          <a:xfrm>
            <a:off x="4615590" y="5432079"/>
            <a:ext cx="730269" cy="798138"/>
          </a:xfrm>
          <a:custGeom>
            <a:avLst/>
            <a:gdLst>
              <a:gd name="connsiteX0" fmla="*/ 0 w 730269"/>
              <a:gd name="connsiteY0" fmla="*/ 110075 h 798138"/>
              <a:gd name="connsiteX1" fmla="*/ 624689 w 730269"/>
              <a:gd name="connsiteY1" fmla="*/ 55754 h 798138"/>
              <a:gd name="connsiteX2" fmla="*/ 724278 w 730269"/>
              <a:gd name="connsiteY2" fmla="*/ 798138 h 79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69" h="798138">
                <a:moveTo>
                  <a:pt x="0" y="110075"/>
                </a:moveTo>
                <a:cubicBezTo>
                  <a:pt x="251988" y="25576"/>
                  <a:pt x="503976" y="-58923"/>
                  <a:pt x="624689" y="55754"/>
                </a:cubicBezTo>
                <a:cubicBezTo>
                  <a:pt x="745402" y="170431"/>
                  <a:pt x="734840" y="484284"/>
                  <a:pt x="724278" y="798138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470596" y="1484784"/>
            <a:ext cx="1677468" cy="56613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Domain Value Map </a:t>
            </a:r>
            <a:r>
              <a:rPr lang="en-US" sz="1400" dirty="0" err="1" smtClean="0"/>
              <a:t>Airlines.dvm</a:t>
            </a:r>
            <a:endParaRPr lang="en-US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572000" y="1504636"/>
            <a:ext cx="1152128" cy="11322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2"/>
          </p:cNvCxnSpPr>
          <p:nvPr/>
        </p:nvCxnSpPr>
        <p:spPr>
          <a:xfrm>
            <a:off x="4309330" y="2050922"/>
            <a:ext cx="1342790" cy="19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817481"/>
            <a:ext cx="702568" cy="58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Arrow Connector 20"/>
          <p:cNvCxnSpPr>
            <a:endCxn id="20" idx="1"/>
          </p:cNvCxnSpPr>
          <p:nvPr/>
        </p:nvCxnSpPr>
        <p:spPr>
          <a:xfrm>
            <a:off x="7668344" y="3109092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890" y="3713944"/>
            <a:ext cx="5043906" cy="939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Straight Arrow Connector 23"/>
          <p:cNvCxnSpPr>
            <a:endCxn id="23" idx="1"/>
          </p:cNvCxnSpPr>
          <p:nvPr/>
        </p:nvCxnSpPr>
        <p:spPr>
          <a:xfrm>
            <a:off x="7668344" y="4029871"/>
            <a:ext cx="567546" cy="153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984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11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r="55154"/>
          <a:stretch/>
        </p:blipFill>
        <p:spPr>
          <a:xfrm>
            <a:off x="1115616" y="2409626"/>
            <a:ext cx="2678587" cy="2811780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4355976" y="1268760"/>
            <a:ext cx="4642589" cy="2281733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3995936" y="4653136"/>
            <a:ext cx="4066525" cy="178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625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12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585595" y="1988840"/>
            <a:ext cx="5972810" cy="1164590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1167897" y="2908377"/>
            <a:ext cx="7059187" cy="538731"/>
          </a:xfrm>
          <a:custGeom>
            <a:avLst/>
            <a:gdLst>
              <a:gd name="connsiteX0" fmla="*/ 5930020 w 7059187"/>
              <a:gd name="connsiteY0" fmla="*/ 27160 h 538731"/>
              <a:gd name="connsiteX1" fmla="*/ 6799153 w 7059187"/>
              <a:gd name="connsiteY1" fmla="*/ 54320 h 538731"/>
              <a:gd name="connsiteX2" fmla="*/ 6400800 w 7059187"/>
              <a:gd name="connsiteY2" fmla="*/ 516047 h 538731"/>
              <a:gd name="connsiteX3" fmla="*/ 0 w 7059187"/>
              <a:gd name="connsiteY3" fmla="*/ 425512 h 538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59187" h="538731">
                <a:moveTo>
                  <a:pt x="5930020" y="27160"/>
                </a:moveTo>
                <a:cubicBezTo>
                  <a:pt x="6325355" y="-1"/>
                  <a:pt x="6720690" y="-27161"/>
                  <a:pt x="6799153" y="54320"/>
                </a:cubicBezTo>
                <a:cubicBezTo>
                  <a:pt x="6877616" y="135801"/>
                  <a:pt x="7533992" y="454182"/>
                  <a:pt x="6400800" y="516047"/>
                </a:cubicBezTo>
                <a:cubicBezTo>
                  <a:pt x="5267608" y="577912"/>
                  <a:pt x="2633804" y="501712"/>
                  <a:pt x="0" y="425512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47864" y="3230377"/>
            <a:ext cx="1455089" cy="4334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Asynchronous</a:t>
            </a:r>
            <a:r>
              <a:rPr lang="nl-NL" sz="1200" dirty="0" smtClean="0"/>
              <a:t> Response/ </a:t>
            </a:r>
            <a:r>
              <a:rPr lang="nl-NL" sz="1200" dirty="0" err="1" smtClean="0"/>
              <a:t>Callback</a:t>
            </a:r>
            <a:endParaRPr lang="en-US" sz="1200" dirty="0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585595" y="4049370"/>
            <a:ext cx="5972810" cy="1179830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1342421" y="4690469"/>
            <a:ext cx="7059187" cy="538731"/>
          </a:xfrm>
          <a:custGeom>
            <a:avLst/>
            <a:gdLst>
              <a:gd name="connsiteX0" fmla="*/ 5930020 w 7059187"/>
              <a:gd name="connsiteY0" fmla="*/ 27160 h 538731"/>
              <a:gd name="connsiteX1" fmla="*/ 6799153 w 7059187"/>
              <a:gd name="connsiteY1" fmla="*/ 54320 h 538731"/>
              <a:gd name="connsiteX2" fmla="*/ 6400800 w 7059187"/>
              <a:gd name="connsiteY2" fmla="*/ 516047 h 538731"/>
              <a:gd name="connsiteX3" fmla="*/ 0 w 7059187"/>
              <a:gd name="connsiteY3" fmla="*/ 425512 h 538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59187" h="538731">
                <a:moveTo>
                  <a:pt x="5930020" y="27160"/>
                </a:moveTo>
                <a:cubicBezTo>
                  <a:pt x="6325355" y="-1"/>
                  <a:pt x="6720690" y="-27161"/>
                  <a:pt x="6799153" y="54320"/>
                </a:cubicBezTo>
                <a:cubicBezTo>
                  <a:pt x="6877616" y="135801"/>
                  <a:pt x="7533992" y="454182"/>
                  <a:pt x="6400800" y="516047"/>
                </a:cubicBezTo>
                <a:cubicBezTo>
                  <a:pt x="5267608" y="577912"/>
                  <a:pt x="2633804" y="501712"/>
                  <a:pt x="0" y="425512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22388" y="5012469"/>
            <a:ext cx="1455089" cy="4334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Asynchronous</a:t>
            </a:r>
            <a:r>
              <a:rPr lang="nl-NL" sz="1200" dirty="0" smtClean="0"/>
              <a:t> Response/ </a:t>
            </a:r>
            <a:r>
              <a:rPr lang="nl-NL" sz="1200" dirty="0" err="1" smtClean="0"/>
              <a:t>Callback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03222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12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 rotWithShape="1">
          <a:blip r:embed="rId2"/>
          <a:srcRect t="16717"/>
          <a:stretch/>
        </p:blipFill>
        <p:spPr bwMode="auto">
          <a:xfrm>
            <a:off x="683568" y="1772816"/>
            <a:ext cx="5974080" cy="18218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2555776" y="3861048"/>
            <a:ext cx="5972810" cy="116459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804248" y="3130440"/>
            <a:ext cx="1455089" cy="4334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Asynchronous</a:t>
            </a:r>
            <a:r>
              <a:rPr lang="nl-NL" sz="1200" dirty="0" smtClean="0"/>
              <a:t> Response/ </a:t>
            </a:r>
            <a:r>
              <a:rPr lang="nl-NL" sz="1200" dirty="0" err="1" smtClean="0"/>
              <a:t>Callback</a:t>
            </a:r>
            <a:endParaRPr lang="en-US" sz="1200" dirty="0"/>
          </a:p>
        </p:txBody>
      </p:sp>
      <p:sp>
        <p:nvSpPr>
          <p:cNvPr id="13" name="Freeform 12"/>
          <p:cNvSpPr/>
          <p:nvPr/>
        </p:nvSpPr>
        <p:spPr>
          <a:xfrm>
            <a:off x="6328372" y="3365768"/>
            <a:ext cx="2718154" cy="1360141"/>
          </a:xfrm>
          <a:custGeom>
            <a:avLst/>
            <a:gdLst>
              <a:gd name="connsiteX0" fmla="*/ 1837854 w 2718154"/>
              <a:gd name="connsiteY0" fmla="*/ 1360141 h 1360141"/>
              <a:gd name="connsiteX1" fmla="*/ 2516864 w 2718154"/>
              <a:gd name="connsiteY1" fmla="*/ 1043270 h 1360141"/>
              <a:gd name="connsiteX2" fmla="*/ 2498757 w 2718154"/>
              <a:gd name="connsiteY2" fmla="*/ 146977 h 1360141"/>
              <a:gd name="connsiteX3" fmla="*/ 0 w 2718154"/>
              <a:gd name="connsiteY3" fmla="*/ 11175 h 1360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8154" h="1360141">
                <a:moveTo>
                  <a:pt x="1837854" y="1360141"/>
                </a:moveTo>
                <a:cubicBezTo>
                  <a:pt x="2122284" y="1302802"/>
                  <a:pt x="2406714" y="1245464"/>
                  <a:pt x="2516864" y="1043270"/>
                </a:cubicBezTo>
                <a:cubicBezTo>
                  <a:pt x="2627015" y="841076"/>
                  <a:pt x="2918234" y="318993"/>
                  <a:pt x="2498757" y="146977"/>
                </a:cubicBezTo>
                <a:cubicBezTo>
                  <a:pt x="2079280" y="-25039"/>
                  <a:pt x="1039640" y="-6932"/>
                  <a:pt x="0" y="11175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02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12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r="30195"/>
          <a:stretch/>
        </p:blipFill>
        <p:spPr>
          <a:xfrm>
            <a:off x="5148064" y="1196752"/>
            <a:ext cx="3809272" cy="1886553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3606659" y="5301208"/>
            <a:ext cx="5362669" cy="1416486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3284984"/>
            <a:ext cx="6054654" cy="1850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V="1">
            <a:off x="5364088" y="2780928"/>
            <a:ext cx="432048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139952" y="5013176"/>
            <a:ext cx="1008112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5649362" y="2507810"/>
            <a:ext cx="3378451" cy="1593410"/>
          </a:xfrm>
          <a:custGeom>
            <a:avLst/>
            <a:gdLst>
              <a:gd name="connsiteX0" fmla="*/ 3069125 w 3378451"/>
              <a:gd name="connsiteY0" fmla="*/ 0 h 1593410"/>
              <a:gd name="connsiteX1" fmla="*/ 3087232 w 3378451"/>
              <a:gd name="connsiteY1" fmla="*/ 1004935 h 1593410"/>
              <a:gd name="connsiteX2" fmla="*/ 0 w 3378451"/>
              <a:gd name="connsiteY2" fmla="*/ 1593410 h 159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78451" h="1593410">
                <a:moveTo>
                  <a:pt x="3069125" y="0"/>
                </a:moveTo>
                <a:cubicBezTo>
                  <a:pt x="3333939" y="369683"/>
                  <a:pt x="3598753" y="739367"/>
                  <a:pt x="3087232" y="1004935"/>
                </a:cubicBezTo>
                <a:cubicBezTo>
                  <a:pt x="2575711" y="1270503"/>
                  <a:pt x="1287855" y="1431956"/>
                  <a:pt x="0" y="159341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80112" y="4149080"/>
            <a:ext cx="3500745" cy="2100192"/>
          </a:xfrm>
          <a:custGeom>
            <a:avLst/>
            <a:gdLst>
              <a:gd name="connsiteX0" fmla="*/ 3186820 w 3500745"/>
              <a:gd name="connsiteY0" fmla="*/ 2100192 h 2100192"/>
              <a:gd name="connsiteX1" fmla="*/ 3395050 w 3500745"/>
              <a:gd name="connsiteY1" fmla="*/ 1656572 h 2100192"/>
              <a:gd name="connsiteX2" fmla="*/ 3177767 w 3500745"/>
              <a:gd name="connsiteY2" fmla="*/ 72216 h 2100192"/>
              <a:gd name="connsiteX3" fmla="*/ 0 w 3500745"/>
              <a:gd name="connsiteY3" fmla="*/ 416247 h 210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0745" h="2100192">
                <a:moveTo>
                  <a:pt x="3186820" y="2100192"/>
                </a:moveTo>
                <a:cubicBezTo>
                  <a:pt x="3291689" y="2047380"/>
                  <a:pt x="3396559" y="1994568"/>
                  <a:pt x="3395050" y="1656572"/>
                </a:cubicBezTo>
                <a:cubicBezTo>
                  <a:pt x="3393541" y="1318576"/>
                  <a:pt x="3743609" y="278937"/>
                  <a:pt x="3177767" y="72216"/>
                </a:cubicBezTo>
                <a:cubicBezTo>
                  <a:pt x="2611925" y="-134505"/>
                  <a:pt x="1305962" y="140871"/>
                  <a:pt x="0" y="416247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876256" y="3788333"/>
            <a:ext cx="1455089" cy="4334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Asynchronous</a:t>
            </a:r>
            <a:r>
              <a:rPr lang="nl-NL" sz="1200" dirty="0" smtClean="0"/>
              <a:t> Response/ </a:t>
            </a:r>
            <a:r>
              <a:rPr lang="nl-NL" sz="1200" dirty="0" err="1" smtClean="0"/>
              <a:t>Callback</a:t>
            </a:r>
            <a:endParaRPr 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251520" y="1430059"/>
            <a:ext cx="1656183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Air Carrier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47564" y="2006123"/>
            <a:ext cx="0" cy="2203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935596" y="2017124"/>
            <a:ext cx="324036" cy="2203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223628" y="1988840"/>
            <a:ext cx="612068" cy="2203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28796" y="2635499"/>
            <a:ext cx="637535" cy="4334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Initiate</a:t>
            </a:r>
            <a:r>
              <a:rPr lang="nl-NL" sz="1200" dirty="0" smtClean="0"/>
              <a:t> RFP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1331640" y="2851523"/>
            <a:ext cx="637535" cy="4334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Get status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899592" y="2060848"/>
            <a:ext cx="637535" cy="4334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Cancel RFP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88103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6264712" y="4177213"/>
            <a:ext cx="2448272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SlotService</a:t>
            </a:r>
            <a:r>
              <a:rPr lang="nl-NL" sz="1400" dirty="0" smtClean="0"/>
              <a:t> (Ch4)</a:t>
            </a:r>
          </a:p>
          <a:p>
            <a:pPr algn="ctr"/>
            <a:endParaRPr lang="nl-NL" sz="1400" dirty="0"/>
          </a:p>
          <a:p>
            <a:pPr algn="ctr"/>
            <a:endParaRPr lang="nl-NL" sz="1400" dirty="0" smtClean="0"/>
          </a:p>
          <a:p>
            <a:pPr algn="ctr"/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13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6957435" y="5459319"/>
            <a:ext cx="2016224" cy="1224136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291393" y="6214848"/>
            <a:ext cx="1348307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fut_allocate_slots</a:t>
            </a:r>
            <a:endParaRPr lang="en-US" sz="1200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878" y="4495664"/>
            <a:ext cx="2216090" cy="617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Flowchart: Magnetic Disk 24"/>
          <p:cNvSpPr/>
          <p:nvPr/>
        </p:nvSpPr>
        <p:spPr>
          <a:xfrm>
            <a:off x="179512" y="1484784"/>
            <a:ext cx="1512168" cy="1684007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72202" y="2564904"/>
            <a:ext cx="112812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PORTAL_SLOT_ALLOCATIONS </a:t>
            </a:r>
          </a:p>
        </p:txBody>
      </p:sp>
      <p:sp>
        <p:nvSpPr>
          <p:cNvPr id="8" name="Freeform 7"/>
          <p:cNvSpPr/>
          <p:nvPr/>
        </p:nvSpPr>
        <p:spPr>
          <a:xfrm rot="2022306">
            <a:off x="875463" y="2970489"/>
            <a:ext cx="1249724" cy="284621"/>
          </a:xfrm>
          <a:custGeom>
            <a:avLst/>
            <a:gdLst>
              <a:gd name="connsiteX0" fmla="*/ 1150136 w 1249724"/>
              <a:gd name="connsiteY0" fmla="*/ 0 h 284621"/>
              <a:gd name="connsiteX1" fmla="*/ 346 w 1249724"/>
              <a:gd name="connsiteY1" fmla="*/ 271604 h 284621"/>
              <a:gd name="connsiteX2" fmla="*/ 1249724 w 1249724"/>
              <a:gd name="connsiteY2" fmla="*/ 244444 h 28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724" h="284621">
                <a:moveTo>
                  <a:pt x="1150136" y="0"/>
                </a:moveTo>
                <a:cubicBezTo>
                  <a:pt x="566942" y="115431"/>
                  <a:pt x="-16252" y="230863"/>
                  <a:pt x="346" y="271604"/>
                </a:cubicBezTo>
                <a:cubicBezTo>
                  <a:pt x="16944" y="312345"/>
                  <a:pt x="1249724" y="244444"/>
                  <a:pt x="1249724" y="244444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164" y="3086207"/>
            <a:ext cx="5334670" cy="983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6264712" y="3830519"/>
            <a:ext cx="395520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740352" y="5113317"/>
            <a:ext cx="577112" cy="1101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706656"/>
            <a:ext cx="17684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911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13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847662" y="1340768"/>
            <a:ext cx="5972810" cy="2095500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2771800" y="4342090"/>
            <a:ext cx="5972810" cy="1967230"/>
          </a:xfrm>
          <a:prstGeom prst="rect">
            <a:avLst/>
          </a:prstGeom>
        </p:spPr>
      </p:pic>
      <p:sp>
        <p:nvSpPr>
          <p:cNvPr id="5" name="Flowchart: Direct Access Storage 4"/>
          <p:cNvSpPr/>
          <p:nvPr/>
        </p:nvSpPr>
        <p:spPr>
          <a:xfrm>
            <a:off x="107504" y="3220244"/>
            <a:ext cx="2824950" cy="72008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JMS Queue</a:t>
            </a:r>
          </a:p>
          <a:p>
            <a:pPr algn="ctr"/>
            <a:r>
              <a:rPr lang="en-US" sz="1200" dirty="0" err="1"/>
              <a:t>jms</a:t>
            </a:r>
            <a:r>
              <a:rPr lang="en-US" sz="1200" dirty="0"/>
              <a:t>/finance/</a:t>
            </a:r>
            <a:r>
              <a:rPr lang="en-US" sz="1200" dirty="0" err="1"/>
              <a:t>AircraftMovementsQueue</a:t>
            </a:r>
            <a:endParaRPr lang="en-US" sz="1200" dirty="0"/>
          </a:p>
        </p:txBody>
      </p:sp>
      <p:cxnSp>
        <p:nvCxnSpPr>
          <p:cNvPr id="7" name="Elbow Connector 6"/>
          <p:cNvCxnSpPr/>
          <p:nvPr/>
        </p:nvCxnSpPr>
        <p:spPr>
          <a:xfrm flipV="1">
            <a:off x="2415614" y="3068960"/>
            <a:ext cx="860242" cy="511324"/>
          </a:xfrm>
          <a:prstGeom prst="bentConnector3">
            <a:avLst>
              <a:gd name="adj1" fmla="val 21584"/>
            </a:avLst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5496" y="2780928"/>
            <a:ext cx="187220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Chapter</a:t>
            </a:r>
            <a:r>
              <a:rPr lang="nl-NL" dirty="0" smtClean="0"/>
              <a:t> 6</a:t>
            </a:r>
            <a:endParaRPr lang="en-US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325705"/>
            <a:ext cx="702568" cy="58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Elbow Connector 11"/>
          <p:cNvCxnSpPr>
            <a:stCxn id="10" idx="3"/>
          </p:cNvCxnSpPr>
          <p:nvPr/>
        </p:nvCxnSpPr>
        <p:spPr>
          <a:xfrm>
            <a:off x="1386136" y="5617316"/>
            <a:ext cx="1546318" cy="29161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106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14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979712" y="1412776"/>
            <a:ext cx="4210541" cy="1616640"/>
          </a:xfrm>
          <a:prstGeom prst="rect">
            <a:avLst/>
          </a:prstGeom>
        </p:spPr>
      </p:pic>
      <p:sp>
        <p:nvSpPr>
          <p:cNvPr id="4" name="Pentagon 3"/>
          <p:cNvSpPr/>
          <p:nvPr/>
        </p:nvSpPr>
        <p:spPr>
          <a:xfrm>
            <a:off x="1331640" y="3388901"/>
            <a:ext cx="2249285" cy="936104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Enterprise </a:t>
            </a:r>
            <a:r>
              <a:rPr lang="nl-NL" dirty="0" err="1" smtClean="0"/>
              <a:t>Scheduling</a:t>
            </a:r>
            <a:r>
              <a:rPr lang="nl-NL" dirty="0" smtClean="0"/>
              <a:t> Service</a:t>
            </a:r>
            <a:endParaRPr lang="en-US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6876256" y="2060848"/>
            <a:ext cx="2016224" cy="2376263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970392" y="2924944"/>
            <a:ext cx="1348307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flight_data_manager</a:t>
            </a:r>
            <a:endParaRPr lang="en-US" sz="1200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323528" y="5081644"/>
            <a:ext cx="1512168" cy="1035935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6218" y="5585700"/>
            <a:ext cx="112812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PORTAL_SLOT_ALLOCATIONS </a:t>
            </a:r>
          </a:p>
        </p:txBody>
      </p:sp>
      <p:sp>
        <p:nvSpPr>
          <p:cNvPr id="10" name="Rectangle 9"/>
          <p:cNvSpPr/>
          <p:nvPr/>
        </p:nvSpPr>
        <p:spPr>
          <a:xfrm>
            <a:off x="7474448" y="2264665"/>
            <a:ext cx="1128124" cy="351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CURRENT_</a:t>
            </a:r>
            <a:br>
              <a:rPr lang="nl-NL" sz="1100" dirty="0" smtClean="0"/>
            </a:br>
            <a:r>
              <a:rPr lang="nl-NL" sz="1100" dirty="0" smtClean="0"/>
              <a:t>&lt;FLIGHT-DATA&gt;</a:t>
            </a:r>
            <a:endParaRPr lang="en-US" sz="1100" dirty="0"/>
          </a:p>
        </p:txBody>
      </p:sp>
      <p:sp>
        <p:nvSpPr>
          <p:cNvPr id="11" name="Rectangle 10"/>
          <p:cNvSpPr/>
          <p:nvPr/>
        </p:nvSpPr>
        <p:spPr>
          <a:xfrm>
            <a:off x="7495371" y="3608465"/>
            <a:ext cx="1128124" cy="351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FUTURE_</a:t>
            </a:r>
            <a:br>
              <a:rPr lang="nl-NL" sz="1100" dirty="0" smtClean="0"/>
            </a:br>
            <a:r>
              <a:rPr lang="nl-NL" sz="1100" dirty="0" smtClean="0"/>
              <a:t>&lt;SLOT-DATA&gt;</a:t>
            </a:r>
            <a:endParaRPr lang="en-US" sz="1100" dirty="0"/>
          </a:p>
        </p:txBody>
      </p:sp>
      <p:sp>
        <p:nvSpPr>
          <p:cNvPr id="12" name="Freeform 11"/>
          <p:cNvSpPr/>
          <p:nvPr/>
        </p:nvSpPr>
        <p:spPr>
          <a:xfrm>
            <a:off x="1524077" y="2777972"/>
            <a:ext cx="2144696" cy="805759"/>
          </a:xfrm>
          <a:custGeom>
            <a:avLst/>
            <a:gdLst>
              <a:gd name="connsiteX0" fmla="*/ 1791590 w 2144696"/>
              <a:gd name="connsiteY0" fmla="*/ 805759 h 805759"/>
              <a:gd name="connsiteX1" fmla="*/ 2090354 w 2144696"/>
              <a:gd name="connsiteY1" fmla="*/ 633743 h 805759"/>
              <a:gd name="connsiteX2" fmla="*/ 1927392 w 2144696"/>
              <a:gd name="connsiteY2" fmla="*/ 416460 h 805759"/>
              <a:gd name="connsiteX3" fmla="*/ 53325 w 2144696"/>
              <a:gd name="connsiteY3" fmla="*/ 253498 h 805759"/>
              <a:gd name="connsiteX4" fmla="*/ 696121 w 2144696"/>
              <a:gd name="connsiteY4" fmla="*/ 0 h 80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96" h="805759">
                <a:moveTo>
                  <a:pt x="1791590" y="805759"/>
                </a:moveTo>
                <a:cubicBezTo>
                  <a:pt x="1929655" y="752192"/>
                  <a:pt x="2067720" y="698626"/>
                  <a:pt x="2090354" y="633743"/>
                </a:cubicBezTo>
                <a:cubicBezTo>
                  <a:pt x="2112988" y="568860"/>
                  <a:pt x="2266897" y="479834"/>
                  <a:pt x="1927392" y="416460"/>
                </a:cubicBezTo>
                <a:cubicBezTo>
                  <a:pt x="1587887" y="353086"/>
                  <a:pt x="258537" y="322908"/>
                  <a:pt x="53325" y="253498"/>
                </a:cubicBezTo>
                <a:cubicBezTo>
                  <a:pt x="-151887" y="184088"/>
                  <a:pt x="272117" y="92044"/>
                  <a:pt x="696121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944330" y="2629281"/>
            <a:ext cx="453517" cy="1005911"/>
          </a:xfrm>
          <a:custGeom>
            <a:avLst/>
            <a:gdLst>
              <a:gd name="connsiteX0" fmla="*/ 0 w 453517"/>
              <a:gd name="connsiteY0" fmla="*/ 706171 h 1005911"/>
              <a:gd name="connsiteX1" fmla="*/ 144855 w 453517"/>
              <a:gd name="connsiteY1" fmla="*/ 959668 h 1005911"/>
              <a:gd name="connsiteX2" fmla="*/ 307818 w 453517"/>
              <a:gd name="connsiteY2" fmla="*/ 959668 h 1005911"/>
              <a:gd name="connsiteX3" fmla="*/ 452673 w 453517"/>
              <a:gd name="connsiteY3" fmla="*/ 488888 h 1005911"/>
              <a:gd name="connsiteX4" fmla="*/ 371192 w 453517"/>
              <a:gd name="connsiteY4" fmla="*/ 0 h 1005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517" h="1005911">
                <a:moveTo>
                  <a:pt x="0" y="706171"/>
                </a:moveTo>
                <a:cubicBezTo>
                  <a:pt x="46776" y="811795"/>
                  <a:pt x="93552" y="917419"/>
                  <a:pt x="144855" y="959668"/>
                </a:cubicBezTo>
                <a:cubicBezTo>
                  <a:pt x="196158" y="1001917"/>
                  <a:pt x="256515" y="1038131"/>
                  <a:pt x="307818" y="959668"/>
                </a:cubicBezTo>
                <a:cubicBezTo>
                  <a:pt x="359121" y="881205"/>
                  <a:pt x="442111" y="648833"/>
                  <a:pt x="452673" y="488888"/>
                </a:cubicBezTo>
                <a:cubicBezTo>
                  <a:pt x="463235" y="328943"/>
                  <a:pt x="371192" y="0"/>
                  <a:pt x="371192" y="0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rot="20974169">
            <a:off x="5886850" y="2496330"/>
            <a:ext cx="1277437" cy="606017"/>
          </a:xfrm>
          <a:custGeom>
            <a:avLst/>
            <a:gdLst>
              <a:gd name="connsiteX0" fmla="*/ 0 w 1050202"/>
              <a:gd name="connsiteY0" fmla="*/ 108076 h 606017"/>
              <a:gd name="connsiteX1" fmla="*/ 497941 w 1050202"/>
              <a:gd name="connsiteY1" fmla="*/ 35648 h 606017"/>
              <a:gd name="connsiteX2" fmla="*/ 1050202 w 1050202"/>
              <a:gd name="connsiteY2" fmla="*/ 606017 h 606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0202" h="606017">
                <a:moveTo>
                  <a:pt x="0" y="108076"/>
                </a:moveTo>
                <a:cubicBezTo>
                  <a:pt x="161453" y="30367"/>
                  <a:pt x="322907" y="-47342"/>
                  <a:pt x="497941" y="35648"/>
                </a:cubicBezTo>
                <a:cubicBezTo>
                  <a:pt x="672975" y="118638"/>
                  <a:pt x="861588" y="362327"/>
                  <a:pt x="1050202" y="606017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644445"/>
            <a:ext cx="4351437" cy="2168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ounded Rectangle 15"/>
          <p:cNvSpPr/>
          <p:nvPr/>
        </p:nvSpPr>
        <p:spPr>
          <a:xfrm>
            <a:off x="6573534" y="4941168"/>
            <a:ext cx="2448272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SlotService</a:t>
            </a:r>
            <a:r>
              <a:rPr lang="nl-NL" sz="1400" dirty="0" smtClean="0"/>
              <a:t> (Ch4)</a:t>
            </a:r>
          </a:p>
          <a:p>
            <a:pPr algn="ctr"/>
            <a:endParaRPr lang="nl-NL" sz="1400" dirty="0"/>
          </a:p>
          <a:p>
            <a:pPr algn="ctr"/>
            <a:endParaRPr lang="nl-NL" sz="1400" dirty="0" smtClean="0"/>
          </a:p>
          <a:p>
            <a:pPr algn="ctr"/>
            <a:endParaRPr lang="en-US" sz="1400" dirty="0"/>
          </a:p>
        </p:txBody>
      </p:sp>
      <p:pic>
        <p:nvPicPr>
          <p:cNvPr id="17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700" y="5259619"/>
            <a:ext cx="2216090" cy="617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Freeform 17"/>
          <p:cNvSpPr/>
          <p:nvPr/>
        </p:nvSpPr>
        <p:spPr>
          <a:xfrm rot="2022306">
            <a:off x="1561279" y="5750924"/>
            <a:ext cx="686966" cy="284621"/>
          </a:xfrm>
          <a:custGeom>
            <a:avLst/>
            <a:gdLst>
              <a:gd name="connsiteX0" fmla="*/ 1150136 w 1249724"/>
              <a:gd name="connsiteY0" fmla="*/ 0 h 284621"/>
              <a:gd name="connsiteX1" fmla="*/ 346 w 1249724"/>
              <a:gd name="connsiteY1" fmla="*/ 271604 h 284621"/>
              <a:gd name="connsiteX2" fmla="*/ 1249724 w 1249724"/>
              <a:gd name="connsiteY2" fmla="*/ 244444 h 28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724" h="284621">
                <a:moveTo>
                  <a:pt x="1150136" y="0"/>
                </a:moveTo>
                <a:cubicBezTo>
                  <a:pt x="566942" y="115431"/>
                  <a:pt x="-16252" y="230863"/>
                  <a:pt x="346" y="271604"/>
                </a:cubicBezTo>
                <a:cubicBezTo>
                  <a:pt x="16944" y="312345"/>
                  <a:pt x="1249724" y="244444"/>
                  <a:pt x="1249724" y="244444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190253" y="5599611"/>
            <a:ext cx="613995" cy="130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8382071" y="3960454"/>
            <a:ext cx="294386" cy="17042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2679826" y="4173648"/>
            <a:ext cx="597528" cy="1720158"/>
          </a:xfrm>
          <a:custGeom>
            <a:avLst/>
            <a:gdLst>
              <a:gd name="connsiteX0" fmla="*/ 597528 w 597528"/>
              <a:gd name="connsiteY0" fmla="*/ 0 h 1720158"/>
              <a:gd name="connsiteX1" fmla="*/ 479833 w 597528"/>
              <a:gd name="connsiteY1" fmla="*/ 878186 h 1720158"/>
              <a:gd name="connsiteX2" fmla="*/ 0 w 597528"/>
              <a:gd name="connsiteY2" fmla="*/ 1720158 h 172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528" h="1720158">
                <a:moveTo>
                  <a:pt x="597528" y="0"/>
                </a:moveTo>
                <a:cubicBezTo>
                  <a:pt x="588474" y="295746"/>
                  <a:pt x="579421" y="591493"/>
                  <a:pt x="479833" y="878186"/>
                </a:cubicBezTo>
                <a:cubicBezTo>
                  <a:pt x="380245" y="1164879"/>
                  <a:pt x="0" y="1720158"/>
                  <a:pt x="0" y="1720158"/>
                </a:cubicBezTo>
              </a:path>
            </a:pathLst>
          </a:custGeom>
          <a:noFill/>
          <a:ln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843808" y="4835373"/>
            <a:ext cx="936104" cy="3967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Activate</a:t>
            </a:r>
            <a:r>
              <a:rPr lang="nl-NL" sz="1200" dirty="0" smtClean="0"/>
              <a:t>/</a:t>
            </a:r>
            <a:br>
              <a:rPr lang="nl-NL" sz="1200" dirty="0" smtClean="0"/>
            </a:br>
            <a:r>
              <a:rPr lang="nl-NL" sz="1200" dirty="0" err="1" smtClean="0"/>
              <a:t>deactivate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2830046" y="2908088"/>
            <a:ext cx="1325384" cy="4334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Job </a:t>
            </a:r>
            <a:r>
              <a:rPr lang="nl-NL" sz="1200" dirty="0" err="1" smtClean="0"/>
              <a:t>Create</a:t>
            </a:r>
            <a:r>
              <a:rPr lang="nl-NL" sz="1200" dirty="0" smtClean="0"/>
              <a:t> </a:t>
            </a:r>
            <a:r>
              <a:rPr lang="nl-NL" sz="1200" dirty="0" err="1" smtClean="0"/>
              <a:t>CurrentFlightData</a:t>
            </a:r>
            <a:endParaRPr lang="en-US" sz="1200" dirty="0"/>
          </a:p>
        </p:txBody>
      </p:sp>
      <p:sp>
        <p:nvSpPr>
          <p:cNvPr id="24" name="Freeform 23"/>
          <p:cNvSpPr/>
          <p:nvPr/>
        </p:nvSpPr>
        <p:spPr>
          <a:xfrm>
            <a:off x="3585172" y="3341549"/>
            <a:ext cx="3623418" cy="506174"/>
          </a:xfrm>
          <a:custGeom>
            <a:avLst/>
            <a:gdLst>
              <a:gd name="connsiteX0" fmla="*/ 0 w 3132499"/>
              <a:gd name="connsiteY0" fmla="*/ 316872 h 316872"/>
              <a:gd name="connsiteX1" fmla="*/ 1439501 w 3132499"/>
              <a:gd name="connsiteY1" fmla="*/ 27161 h 316872"/>
              <a:gd name="connsiteX2" fmla="*/ 2625505 w 3132499"/>
              <a:gd name="connsiteY2" fmla="*/ 144856 h 316872"/>
              <a:gd name="connsiteX3" fmla="*/ 3132499 w 3132499"/>
              <a:gd name="connsiteY3" fmla="*/ 0 h 31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2499" h="316872">
                <a:moveTo>
                  <a:pt x="0" y="316872"/>
                </a:moveTo>
                <a:cubicBezTo>
                  <a:pt x="500958" y="186351"/>
                  <a:pt x="1001917" y="55830"/>
                  <a:pt x="1439501" y="27161"/>
                </a:cubicBezTo>
                <a:cubicBezTo>
                  <a:pt x="1877085" y="-1508"/>
                  <a:pt x="2343339" y="149383"/>
                  <a:pt x="2625505" y="144856"/>
                </a:cubicBezTo>
                <a:cubicBezTo>
                  <a:pt x="2907671" y="140329"/>
                  <a:pt x="3020085" y="70164"/>
                  <a:pt x="3132499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686776" y="3355579"/>
            <a:ext cx="1325384" cy="4334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Job </a:t>
            </a:r>
            <a:r>
              <a:rPr lang="nl-NL" sz="1200" dirty="0" err="1" smtClean="0"/>
              <a:t>CreateCurrent</a:t>
            </a:r>
            <a:r>
              <a:rPr lang="nl-NL" sz="1200" dirty="0" smtClean="0"/>
              <a:t/>
            </a:r>
            <a:br>
              <a:rPr lang="nl-NL" sz="1200" dirty="0" smtClean="0"/>
            </a:br>
            <a:r>
              <a:rPr lang="nl-NL" sz="1200" dirty="0" err="1" smtClean="0"/>
              <a:t>FlightDataPLSQL</a:t>
            </a:r>
            <a:endParaRPr lang="en-US" sz="1200" dirty="0"/>
          </a:p>
        </p:txBody>
      </p:sp>
      <p:sp>
        <p:nvSpPr>
          <p:cNvPr id="26" name="Freeform 25"/>
          <p:cNvSpPr/>
          <p:nvPr/>
        </p:nvSpPr>
        <p:spPr>
          <a:xfrm>
            <a:off x="59508" y="4200808"/>
            <a:ext cx="6916220" cy="2510215"/>
          </a:xfrm>
          <a:custGeom>
            <a:avLst/>
            <a:gdLst>
              <a:gd name="connsiteX0" fmla="*/ 6024421 w 6916220"/>
              <a:gd name="connsiteY0" fmla="*/ 1946495 h 2510215"/>
              <a:gd name="connsiteX1" fmla="*/ 6513308 w 6916220"/>
              <a:gd name="connsiteY1" fmla="*/ 2281473 h 2510215"/>
              <a:gd name="connsiteX2" fmla="*/ 891106 w 6916220"/>
              <a:gd name="connsiteY2" fmla="*/ 2444436 h 2510215"/>
              <a:gd name="connsiteX3" fmla="*/ 49134 w 6916220"/>
              <a:gd name="connsiteY3" fmla="*/ 1149790 h 2510215"/>
              <a:gd name="connsiteX4" fmla="*/ 1262298 w 6916220"/>
              <a:gd name="connsiteY4" fmla="*/ 0 h 2510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16220" h="2510215">
                <a:moveTo>
                  <a:pt x="6024421" y="1946495"/>
                </a:moveTo>
                <a:cubicBezTo>
                  <a:pt x="6696640" y="2072489"/>
                  <a:pt x="7368860" y="2198483"/>
                  <a:pt x="6513308" y="2281473"/>
                </a:cubicBezTo>
                <a:cubicBezTo>
                  <a:pt x="5657756" y="2364463"/>
                  <a:pt x="1968468" y="2633050"/>
                  <a:pt x="891106" y="2444436"/>
                </a:cubicBezTo>
                <a:cubicBezTo>
                  <a:pt x="-186256" y="2255822"/>
                  <a:pt x="-12731" y="1557196"/>
                  <a:pt x="49134" y="1149790"/>
                </a:cubicBezTo>
                <a:cubicBezTo>
                  <a:pt x="110999" y="742384"/>
                  <a:pt x="686648" y="371192"/>
                  <a:pt x="1262298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173780" y="6379915"/>
            <a:ext cx="1694764" cy="4334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Request</a:t>
            </a:r>
            <a:r>
              <a:rPr lang="nl-NL" sz="1200" dirty="0" smtClean="0"/>
              <a:t> for Job </a:t>
            </a:r>
            <a:r>
              <a:rPr lang="nl-NL" sz="1200" dirty="0" err="1" smtClean="0"/>
              <a:t>Create</a:t>
            </a:r>
            <a:r>
              <a:rPr lang="nl-NL" sz="1200" dirty="0" smtClean="0"/>
              <a:t> </a:t>
            </a:r>
            <a:r>
              <a:rPr lang="nl-NL" sz="1200" dirty="0" err="1" smtClean="0"/>
              <a:t>CurrentFlightDataPLSQL</a:t>
            </a:r>
            <a:endParaRPr lang="en-US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897" y="4435342"/>
            <a:ext cx="1274578" cy="572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327" y="1124744"/>
            <a:ext cx="12112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4728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15</a:t>
            </a:r>
            <a:endParaRPr lang="en-US" dirty="0"/>
          </a:p>
        </p:txBody>
      </p:sp>
      <p:sp>
        <p:nvSpPr>
          <p:cNvPr id="3" name="Cube 2"/>
          <p:cNvSpPr/>
          <p:nvPr/>
        </p:nvSpPr>
        <p:spPr>
          <a:xfrm>
            <a:off x="539552" y="1988840"/>
            <a:ext cx="1728192" cy="100811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FlightStatus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Update event</a:t>
            </a:r>
            <a:endParaRPr lang="en-US" dirty="0"/>
          </a:p>
        </p:txBody>
      </p:sp>
      <p:sp>
        <p:nvSpPr>
          <p:cNvPr id="4" name="Lightning Bolt 3"/>
          <p:cNvSpPr/>
          <p:nvPr/>
        </p:nvSpPr>
        <p:spPr>
          <a:xfrm>
            <a:off x="1402330" y="1556792"/>
            <a:ext cx="576064" cy="648072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4932041" y="1124744"/>
            <a:ext cx="4066524" cy="2258411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899592" y="1124744"/>
            <a:ext cx="144016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51519" y="116632"/>
            <a:ext cx="2952329" cy="10081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Publish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: EM FMW Control, </a:t>
            </a:r>
            <a:endParaRPr lang="nl-NL" dirty="0" smtClean="0"/>
          </a:p>
          <a:p>
            <a:pPr algn="ctr"/>
            <a:r>
              <a:rPr lang="nl-NL" dirty="0" smtClean="0"/>
              <a:t>Mediator, </a:t>
            </a:r>
            <a:r>
              <a:rPr lang="nl-NL" dirty="0" smtClean="0"/>
              <a:t>BPEL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2915816" y="3573016"/>
            <a:ext cx="211707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FlightUpdateRelay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907889"/>
            <a:ext cx="3936713" cy="1354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899592" y="2960483"/>
            <a:ext cx="2429639" cy="2298835"/>
          </a:xfrm>
          <a:custGeom>
            <a:avLst/>
            <a:gdLst>
              <a:gd name="connsiteX0" fmla="*/ 157219 w 2429639"/>
              <a:gd name="connsiteY0" fmla="*/ 0 h 2298835"/>
              <a:gd name="connsiteX1" fmla="*/ 102899 w 2429639"/>
              <a:gd name="connsiteY1" fmla="*/ 1339913 h 2298835"/>
              <a:gd name="connsiteX2" fmla="*/ 1343223 w 2429639"/>
              <a:gd name="connsiteY2" fmla="*/ 2290527 h 2298835"/>
              <a:gd name="connsiteX3" fmla="*/ 2429639 w 2429639"/>
              <a:gd name="connsiteY3" fmla="*/ 1792586 h 2298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9639" h="2298835">
                <a:moveTo>
                  <a:pt x="157219" y="0"/>
                </a:moveTo>
                <a:cubicBezTo>
                  <a:pt x="31225" y="479079"/>
                  <a:pt x="-94768" y="958159"/>
                  <a:pt x="102899" y="1339913"/>
                </a:cubicBezTo>
                <a:cubicBezTo>
                  <a:pt x="300566" y="1721667"/>
                  <a:pt x="955433" y="2215082"/>
                  <a:pt x="1343223" y="2290527"/>
                </a:cubicBezTo>
                <a:cubicBezTo>
                  <a:pt x="1731013" y="2365972"/>
                  <a:pt x="2023742" y="1905754"/>
                  <a:pt x="2429639" y="1792586"/>
                </a:cubicBezTo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830757" y="2055137"/>
            <a:ext cx="2729198" cy="2643612"/>
          </a:xfrm>
          <a:custGeom>
            <a:avLst/>
            <a:gdLst>
              <a:gd name="connsiteX0" fmla="*/ 1756910 w 2729198"/>
              <a:gd name="connsiteY0" fmla="*/ 2643612 h 2643612"/>
              <a:gd name="connsiteX1" fmla="*/ 2725631 w 2729198"/>
              <a:gd name="connsiteY1" fmla="*/ 2408221 h 2643612"/>
              <a:gd name="connsiteX2" fmla="*/ 2001354 w 2729198"/>
              <a:gd name="connsiteY2" fmla="*/ 1430447 h 2643612"/>
              <a:gd name="connsiteX3" fmla="*/ 9591 w 2729198"/>
              <a:gd name="connsiteY3" fmla="*/ 823865 h 2643612"/>
              <a:gd name="connsiteX4" fmla="*/ 1195595 w 2729198"/>
              <a:gd name="connsiteY4" fmla="*/ 0 h 2643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9198" h="2643612">
                <a:moveTo>
                  <a:pt x="1756910" y="2643612"/>
                </a:moveTo>
                <a:cubicBezTo>
                  <a:pt x="2220900" y="2627013"/>
                  <a:pt x="2684890" y="2610415"/>
                  <a:pt x="2725631" y="2408221"/>
                </a:cubicBezTo>
                <a:cubicBezTo>
                  <a:pt x="2766372" y="2206027"/>
                  <a:pt x="2454027" y="1694506"/>
                  <a:pt x="2001354" y="1430447"/>
                </a:cubicBezTo>
                <a:cubicBezTo>
                  <a:pt x="1548681" y="1166388"/>
                  <a:pt x="143884" y="1062273"/>
                  <a:pt x="9591" y="823865"/>
                </a:cubicBezTo>
                <a:cubicBezTo>
                  <a:pt x="-124702" y="585457"/>
                  <a:pt x="1195595" y="0"/>
                  <a:pt x="1195595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33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15</a:t>
            </a:r>
            <a:endParaRPr lang="en-US" dirty="0"/>
          </a:p>
        </p:txBody>
      </p:sp>
      <p:sp>
        <p:nvSpPr>
          <p:cNvPr id="3" name="Cube 2"/>
          <p:cNvSpPr/>
          <p:nvPr/>
        </p:nvSpPr>
        <p:spPr>
          <a:xfrm>
            <a:off x="2741031" y="5517232"/>
            <a:ext cx="1728192" cy="100811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FlightStatus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Update event</a:t>
            </a:r>
            <a:endParaRPr lang="en-US" dirty="0"/>
          </a:p>
        </p:txBody>
      </p:sp>
      <p:sp>
        <p:nvSpPr>
          <p:cNvPr id="4" name="Lightning Bolt 3"/>
          <p:cNvSpPr/>
          <p:nvPr/>
        </p:nvSpPr>
        <p:spPr>
          <a:xfrm>
            <a:off x="3603809" y="5085184"/>
            <a:ext cx="576064" cy="648072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790017"/>
            <a:ext cx="3528392" cy="100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618043" y="3861048"/>
            <a:ext cx="3346445" cy="1538696"/>
          </a:xfrm>
          <a:prstGeom prst="rect">
            <a:avLst/>
          </a:prstGeom>
        </p:spPr>
      </p:pic>
      <p:sp>
        <p:nvSpPr>
          <p:cNvPr id="7" name="Cube 6"/>
          <p:cNvSpPr/>
          <p:nvPr/>
        </p:nvSpPr>
        <p:spPr>
          <a:xfrm>
            <a:off x="464908" y="1453920"/>
            <a:ext cx="1728192" cy="100811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Air Carrier </a:t>
            </a:r>
            <a:r>
              <a:rPr lang="nl-NL" dirty="0" err="1" smtClean="0"/>
              <a:t>Suspended</a:t>
            </a:r>
            <a:r>
              <a:rPr lang="nl-NL" dirty="0" smtClean="0"/>
              <a:t> event</a:t>
            </a:r>
            <a:endParaRPr lang="en-US" dirty="0"/>
          </a:p>
        </p:txBody>
      </p:sp>
      <p:sp>
        <p:nvSpPr>
          <p:cNvPr id="8" name="Lightning Bolt 7"/>
          <p:cNvSpPr/>
          <p:nvPr/>
        </p:nvSpPr>
        <p:spPr>
          <a:xfrm>
            <a:off x="1327686" y="1021872"/>
            <a:ext cx="576064" cy="648072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834" y="1627714"/>
            <a:ext cx="6054654" cy="1850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reeform 10"/>
          <p:cNvSpPr/>
          <p:nvPr/>
        </p:nvSpPr>
        <p:spPr>
          <a:xfrm>
            <a:off x="2230016" y="2006082"/>
            <a:ext cx="3303037" cy="813628"/>
          </a:xfrm>
          <a:custGeom>
            <a:avLst/>
            <a:gdLst>
              <a:gd name="connsiteX0" fmla="*/ 0 w 3303037"/>
              <a:gd name="connsiteY0" fmla="*/ 0 h 813628"/>
              <a:gd name="connsiteX1" fmla="*/ 1306286 w 3303037"/>
              <a:gd name="connsiteY1" fmla="*/ 177281 h 813628"/>
              <a:gd name="connsiteX2" fmla="*/ 2575249 w 3303037"/>
              <a:gd name="connsiteY2" fmla="*/ 139959 h 813628"/>
              <a:gd name="connsiteX3" fmla="*/ 2911151 w 3303037"/>
              <a:gd name="connsiteY3" fmla="*/ 709126 h 813628"/>
              <a:gd name="connsiteX4" fmla="*/ 3303037 w 3303037"/>
              <a:gd name="connsiteY4" fmla="*/ 811763 h 81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3037" h="813628">
                <a:moveTo>
                  <a:pt x="0" y="0"/>
                </a:moveTo>
                <a:cubicBezTo>
                  <a:pt x="438539" y="76977"/>
                  <a:pt x="877078" y="153955"/>
                  <a:pt x="1306286" y="177281"/>
                </a:cubicBezTo>
                <a:cubicBezTo>
                  <a:pt x="1735494" y="200607"/>
                  <a:pt x="2307772" y="51318"/>
                  <a:pt x="2575249" y="139959"/>
                </a:cubicBezTo>
                <a:cubicBezTo>
                  <a:pt x="2842727" y="228600"/>
                  <a:pt x="2789853" y="597159"/>
                  <a:pt x="2911151" y="709126"/>
                </a:cubicBezTo>
                <a:cubicBezTo>
                  <a:pt x="3032449" y="821093"/>
                  <a:pt x="3167743" y="816428"/>
                  <a:pt x="3303037" y="811763"/>
                </a:cubicBezTo>
              </a:path>
            </a:pathLst>
          </a:custGeom>
          <a:noFill/>
          <a:ln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547664" y="3745911"/>
            <a:ext cx="2053952" cy="887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FlightCanceller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010642" y="4633094"/>
            <a:ext cx="360040" cy="884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2"/>
          </p:cNvCxnSpPr>
          <p:nvPr/>
        </p:nvCxnSpPr>
        <p:spPr>
          <a:xfrm>
            <a:off x="2574640" y="4633094"/>
            <a:ext cx="616022" cy="884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036810" y="4633094"/>
            <a:ext cx="845841" cy="936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887240" y="2462543"/>
            <a:ext cx="760500" cy="1972099"/>
          </a:xfrm>
          <a:custGeom>
            <a:avLst/>
            <a:gdLst>
              <a:gd name="connsiteX0" fmla="*/ 0 w 760500"/>
              <a:gd name="connsiteY0" fmla="*/ 0 h 1972099"/>
              <a:gd name="connsiteX1" fmla="*/ 760491 w 760500"/>
              <a:gd name="connsiteY1" fmla="*/ 588475 h 1972099"/>
              <a:gd name="connsiteX2" fmla="*/ 18107 w 760500"/>
              <a:gd name="connsiteY2" fmla="*/ 1765425 h 1972099"/>
              <a:gd name="connsiteX3" fmla="*/ 660903 w 760500"/>
              <a:gd name="connsiteY3" fmla="*/ 1964602 h 1972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500" h="1972099">
                <a:moveTo>
                  <a:pt x="0" y="0"/>
                </a:moveTo>
                <a:cubicBezTo>
                  <a:pt x="378736" y="147119"/>
                  <a:pt x="757473" y="294238"/>
                  <a:pt x="760491" y="588475"/>
                </a:cubicBezTo>
                <a:cubicBezTo>
                  <a:pt x="763509" y="882713"/>
                  <a:pt x="34705" y="1536071"/>
                  <a:pt x="18107" y="1765425"/>
                </a:cubicBezTo>
                <a:cubicBezTo>
                  <a:pt x="1509" y="1994779"/>
                  <a:pt x="331206" y="1979690"/>
                  <a:pt x="660903" y="1964602"/>
                </a:cubicBezTo>
              </a:path>
            </a:pathLst>
          </a:custGeom>
          <a:noFill/>
          <a:ln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508626" y="4571630"/>
            <a:ext cx="1910281" cy="1313122"/>
          </a:xfrm>
          <a:custGeom>
            <a:avLst/>
            <a:gdLst>
              <a:gd name="connsiteX0" fmla="*/ 0 w 1910281"/>
              <a:gd name="connsiteY0" fmla="*/ 1313122 h 1313122"/>
              <a:gd name="connsiteX1" fmla="*/ 199176 w 1910281"/>
              <a:gd name="connsiteY1" fmla="*/ 425883 h 1313122"/>
              <a:gd name="connsiteX2" fmla="*/ 887239 w 1910281"/>
              <a:gd name="connsiteY2" fmla="*/ 370 h 1313122"/>
              <a:gd name="connsiteX3" fmla="*/ 1421394 w 1910281"/>
              <a:gd name="connsiteY3" fmla="*/ 489257 h 1313122"/>
              <a:gd name="connsiteX4" fmla="*/ 1910281 w 1910281"/>
              <a:gd name="connsiteY4" fmla="*/ 154279 h 1313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281" h="1313122">
                <a:moveTo>
                  <a:pt x="0" y="1313122"/>
                </a:moveTo>
                <a:cubicBezTo>
                  <a:pt x="25651" y="978898"/>
                  <a:pt x="51303" y="644675"/>
                  <a:pt x="199176" y="425883"/>
                </a:cubicBezTo>
                <a:cubicBezTo>
                  <a:pt x="347049" y="207091"/>
                  <a:pt x="683536" y="-10192"/>
                  <a:pt x="887239" y="370"/>
                </a:cubicBezTo>
                <a:cubicBezTo>
                  <a:pt x="1090942" y="10932"/>
                  <a:pt x="1250887" y="463606"/>
                  <a:pt x="1421394" y="489257"/>
                </a:cubicBezTo>
                <a:cubicBezTo>
                  <a:pt x="1591901" y="514908"/>
                  <a:pt x="1751091" y="334593"/>
                  <a:pt x="1910281" y="154279"/>
                </a:cubicBezTo>
              </a:path>
            </a:pathLst>
          </a:custGeom>
          <a:noFill/>
          <a:ln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30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4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6896101" y="2420888"/>
            <a:ext cx="2016224" cy="2160240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876930" y="2533382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 smtClean="0"/>
              <a:t>countries</a:t>
            </a:r>
            <a:endParaRPr lang="en-US" sz="1100" dirty="0"/>
          </a:p>
        </p:txBody>
      </p:sp>
      <p:sp>
        <p:nvSpPr>
          <p:cNvPr id="14" name="Rectangle 13"/>
          <p:cNvSpPr/>
          <p:nvPr/>
        </p:nvSpPr>
        <p:spPr>
          <a:xfrm>
            <a:off x="7688189" y="2924944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airports</a:t>
            </a:r>
            <a:endParaRPr lang="en-US" sz="11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81501"/>
            <a:ext cx="14859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11500"/>
            <a:ext cx="8302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30" y="5518051"/>
            <a:ext cx="118903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122" y="2646674"/>
            <a:ext cx="4318201" cy="1098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7230059" y="3536457"/>
            <a:ext cx="1348307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fut_allocate_slots</a:t>
            </a:r>
            <a:endParaRPr lang="en-US" sz="1200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929" y="1196752"/>
            <a:ext cx="4340325" cy="1252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6084168" y="3068960"/>
            <a:ext cx="1604021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076989" y="2677398"/>
            <a:ext cx="799941" cy="518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084168" y="2204864"/>
            <a:ext cx="1820045" cy="328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loud 27"/>
          <p:cNvSpPr/>
          <p:nvPr/>
        </p:nvSpPr>
        <p:spPr>
          <a:xfrm>
            <a:off x="6516216" y="44624"/>
            <a:ext cx="3024336" cy="1512168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7076989" y="490712"/>
            <a:ext cx="2036069" cy="6199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www.ourairports.org</a:t>
            </a:r>
          </a:p>
          <a:p>
            <a:pPr algn="ctr"/>
            <a:r>
              <a:rPr lang="nl-NL" sz="1100" dirty="0"/>
              <a:t>c</a:t>
            </a:r>
            <a:r>
              <a:rPr lang="nl-NL" sz="1100" dirty="0" smtClean="0"/>
              <a:t>ountries.csv</a:t>
            </a:r>
            <a:endParaRPr lang="en-US" sz="110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084168" y="1110704"/>
            <a:ext cx="1224136" cy="662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929" y="5505359"/>
            <a:ext cx="4345394" cy="1236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122" y="4318190"/>
            <a:ext cx="4318201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Straight Arrow Connector 32"/>
          <p:cNvCxnSpPr>
            <a:endCxn id="7" idx="3"/>
          </p:cNvCxnSpPr>
          <p:nvPr/>
        </p:nvCxnSpPr>
        <p:spPr>
          <a:xfrm flipV="1">
            <a:off x="6084168" y="3905233"/>
            <a:ext cx="1343346" cy="11079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816447" y="5373216"/>
            <a:ext cx="2175532" cy="12961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1100" dirty="0" smtClean="0"/>
              <a:t>/{</a:t>
            </a:r>
            <a:r>
              <a:rPr lang="en-US" sz="1100" dirty="0" smtClean="0"/>
              <a:t>FLIGHT_EVENTLOG_DIRECTORY}</a:t>
            </a:r>
          </a:p>
          <a:p>
            <a:r>
              <a:rPr lang="nl-NL" sz="1100" dirty="0" smtClean="0"/>
              <a:t>       /1-31/KL607FlightEventLog.txt</a:t>
            </a:r>
            <a:endParaRPr lang="en-US" sz="1100" dirty="0" smtClean="0"/>
          </a:p>
          <a:p>
            <a:r>
              <a:rPr lang="nl-NL" sz="1100" dirty="0" smtClean="0"/>
              <a:t>                /MH89FlightEventLog.txt</a:t>
            </a:r>
          </a:p>
          <a:p>
            <a:r>
              <a:rPr lang="nl-NL" sz="1100" dirty="0" smtClean="0"/>
              <a:t>       /5-8/AM3FlightEventLog.txt</a:t>
            </a:r>
            <a:endParaRPr lang="en-US" sz="1100" dirty="0" smtClean="0"/>
          </a:p>
          <a:p>
            <a:r>
              <a:rPr lang="nl-NL" sz="1100" dirty="0" smtClean="0"/>
              <a:t>                /LH9FlightEventLog.txt</a:t>
            </a:r>
            <a:endParaRPr lang="en-US" sz="1100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6084168" y="5877272"/>
            <a:ext cx="992821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 37"/>
          <p:cNvSpPr/>
          <p:nvPr/>
        </p:nvSpPr>
        <p:spPr>
          <a:xfrm>
            <a:off x="6111089" y="6155047"/>
            <a:ext cx="1313879" cy="390608"/>
          </a:xfrm>
          <a:custGeom>
            <a:avLst/>
            <a:gdLst>
              <a:gd name="connsiteX0" fmla="*/ 18107 w 1313879"/>
              <a:gd name="connsiteY0" fmla="*/ 263860 h 390608"/>
              <a:gd name="connsiteX1" fmla="*/ 941561 w 1313879"/>
              <a:gd name="connsiteY1" fmla="*/ 10363 h 390608"/>
              <a:gd name="connsiteX2" fmla="*/ 1267485 w 1313879"/>
              <a:gd name="connsiteY2" fmla="*/ 82791 h 390608"/>
              <a:gd name="connsiteX3" fmla="*/ 0 w 1313879"/>
              <a:gd name="connsiteY3" fmla="*/ 390608 h 39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3879" h="390608">
                <a:moveTo>
                  <a:pt x="18107" y="263860"/>
                </a:moveTo>
                <a:cubicBezTo>
                  <a:pt x="375719" y="152200"/>
                  <a:pt x="733332" y="40541"/>
                  <a:pt x="941561" y="10363"/>
                </a:cubicBezTo>
                <a:cubicBezTo>
                  <a:pt x="1149790" y="-19815"/>
                  <a:pt x="1424412" y="19417"/>
                  <a:pt x="1267485" y="82791"/>
                </a:cubicBezTo>
                <a:cubicBezTo>
                  <a:pt x="1110558" y="146165"/>
                  <a:pt x="0" y="390608"/>
                  <a:pt x="0" y="390608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904213" y="4149037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 smtClean="0"/>
              <a:t>slots</a:t>
            </a:r>
            <a:endParaRPr lang="en-US" sz="1100" dirty="0"/>
          </a:p>
        </p:txBody>
      </p:sp>
      <p:cxnSp>
        <p:nvCxnSpPr>
          <p:cNvPr id="40" name="Straight Arrow Connector 39"/>
          <p:cNvCxnSpPr>
            <a:stCxn id="7" idx="5"/>
            <a:endCxn id="48" idx="0"/>
          </p:cNvCxnSpPr>
          <p:nvPr/>
        </p:nvCxnSpPr>
        <p:spPr>
          <a:xfrm flipH="1">
            <a:off x="8264253" y="3905233"/>
            <a:ext cx="116658" cy="2438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83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15</a:t>
            </a:r>
            <a:endParaRPr lang="en-US" dirty="0"/>
          </a:p>
        </p:txBody>
      </p:sp>
      <p:sp>
        <p:nvSpPr>
          <p:cNvPr id="3" name="Cube 2"/>
          <p:cNvSpPr/>
          <p:nvPr/>
        </p:nvSpPr>
        <p:spPr>
          <a:xfrm>
            <a:off x="3213011" y="2784874"/>
            <a:ext cx="1728192" cy="100811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FlightStatus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Update event</a:t>
            </a:r>
            <a:endParaRPr lang="en-US" dirty="0"/>
          </a:p>
        </p:txBody>
      </p:sp>
      <p:sp>
        <p:nvSpPr>
          <p:cNvPr id="4" name="Lightning Bolt 3"/>
          <p:cNvSpPr/>
          <p:nvPr/>
        </p:nvSpPr>
        <p:spPr>
          <a:xfrm>
            <a:off x="4075789" y="2352826"/>
            <a:ext cx="576064" cy="648072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322402"/>
            <a:ext cx="3936713" cy="1354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4941203" y="2075175"/>
            <a:ext cx="1495811" cy="1213756"/>
          </a:xfrm>
          <a:custGeom>
            <a:avLst/>
            <a:gdLst>
              <a:gd name="connsiteX0" fmla="*/ 0 w 1303699"/>
              <a:gd name="connsiteY0" fmla="*/ 1220287 h 1491795"/>
              <a:gd name="connsiteX1" fmla="*/ 552261 w 1303699"/>
              <a:gd name="connsiteY1" fmla="*/ 1482838 h 1491795"/>
              <a:gd name="connsiteX2" fmla="*/ 851026 w 1303699"/>
              <a:gd name="connsiteY2" fmla="*/ 930576 h 1491795"/>
              <a:gd name="connsiteX3" fmla="*/ 271604 w 1303699"/>
              <a:gd name="connsiteY3" fmla="*/ 61444 h 1491795"/>
              <a:gd name="connsiteX4" fmla="*/ 1303699 w 1303699"/>
              <a:gd name="connsiteY4" fmla="*/ 70497 h 1491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3699" h="1491795">
                <a:moveTo>
                  <a:pt x="0" y="1220287"/>
                </a:moveTo>
                <a:cubicBezTo>
                  <a:pt x="205211" y="1375705"/>
                  <a:pt x="410423" y="1531123"/>
                  <a:pt x="552261" y="1482838"/>
                </a:cubicBezTo>
                <a:cubicBezTo>
                  <a:pt x="694099" y="1434553"/>
                  <a:pt x="897802" y="1167475"/>
                  <a:pt x="851026" y="930576"/>
                </a:cubicBezTo>
                <a:cubicBezTo>
                  <a:pt x="804250" y="693677"/>
                  <a:pt x="196159" y="204790"/>
                  <a:pt x="271604" y="61444"/>
                </a:cubicBezTo>
                <a:cubicBezTo>
                  <a:pt x="347050" y="-81903"/>
                  <a:pt x="1303699" y="70497"/>
                  <a:pt x="1303699" y="70497"/>
                </a:cubicBezTo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5152020"/>
            <a:ext cx="4930775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2458134" y="4725144"/>
            <a:ext cx="2051021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Java Class</a:t>
            </a:r>
          </a:p>
          <a:p>
            <a:pPr algn="ctr"/>
            <a:r>
              <a:rPr lang="en-US" dirty="0" err="1"/>
              <a:t>EDNEventPublisher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646730" y="5229200"/>
            <a:ext cx="432048" cy="6546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reeform 17"/>
          <p:cNvSpPr/>
          <p:nvPr/>
        </p:nvSpPr>
        <p:spPr>
          <a:xfrm>
            <a:off x="2023780" y="3553653"/>
            <a:ext cx="1834675" cy="1163202"/>
          </a:xfrm>
          <a:custGeom>
            <a:avLst/>
            <a:gdLst>
              <a:gd name="connsiteX0" fmla="*/ 1834675 w 1834675"/>
              <a:gd name="connsiteY0" fmla="*/ 1163202 h 1163202"/>
              <a:gd name="connsiteX1" fmla="*/ 1490643 w 1834675"/>
              <a:gd name="connsiteY1" fmla="*/ 647155 h 1163202"/>
              <a:gd name="connsiteX2" fmla="*/ 23982 w 1834675"/>
              <a:gd name="connsiteY2" fmla="*/ 945919 h 1163202"/>
              <a:gd name="connsiteX3" fmla="*/ 621511 w 1834675"/>
              <a:gd name="connsiteY3" fmla="*/ 122054 h 1163202"/>
              <a:gd name="connsiteX4" fmla="*/ 1173772 w 1834675"/>
              <a:gd name="connsiteY4" fmla="*/ 4359 h 1163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4675" h="1163202">
                <a:moveTo>
                  <a:pt x="1834675" y="1163202"/>
                </a:moveTo>
                <a:cubicBezTo>
                  <a:pt x="1813550" y="923285"/>
                  <a:pt x="1792425" y="683369"/>
                  <a:pt x="1490643" y="647155"/>
                </a:cubicBezTo>
                <a:cubicBezTo>
                  <a:pt x="1188861" y="610941"/>
                  <a:pt x="168837" y="1033436"/>
                  <a:pt x="23982" y="945919"/>
                </a:cubicBezTo>
                <a:cubicBezTo>
                  <a:pt x="-120873" y="858402"/>
                  <a:pt x="429879" y="278981"/>
                  <a:pt x="621511" y="122054"/>
                </a:cubicBezTo>
                <a:cubicBezTo>
                  <a:pt x="813143" y="-34873"/>
                  <a:pt x="1173772" y="4359"/>
                  <a:pt x="1173772" y="4359"/>
                </a:cubicBezTo>
              </a:path>
            </a:pathLst>
          </a:custGeom>
          <a:noFill/>
          <a:ln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605186"/>
            <a:ext cx="4251632" cy="1378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Freeform 18"/>
          <p:cNvSpPr/>
          <p:nvPr/>
        </p:nvSpPr>
        <p:spPr>
          <a:xfrm>
            <a:off x="4941203" y="3573016"/>
            <a:ext cx="1443489" cy="1792587"/>
          </a:xfrm>
          <a:custGeom>
            <a:avLst/>
            <a:gdLst>
              <a:gd name="connsiteX0" fmla="*/ 0 w 1260431"/>
              <a:gd name="connsiteY0" fmla="*/ 0 h 1792587"/>
              <a:gd name="connsiteX1" fmla="*/ 1059256 w 1260431"/>
              <a:gd name="connsiteY1" fmla="*/ 362139 h 1792587"/>
              <a:gd name="connsiteX2" fmla="*/ 1176951 w 1260431"/>
              <a:gd name="connsiteY2" fmla="*/ 642796 h 1792587"/>
              <a:gd name="connsiteX3" fmla="*/ 117695 w 1260431"/>
              <a:gd name="connsiteY3" fmla="*/ 606583 h 1792587"/>
              <a:gd name="connsiteX4" fmla="*/ 217284 w 1260431"/>
              <a:gd name="connsiteY4" fmla="*/ 1792587 h 1792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0431" h="1792587">
                <a:moveTo>
                  <a:pt x="0" y="0"/>
                </a:moveTo>
                <a:cubicBezTo>
                  <a:pt x="431549" y="127503"/>
                  <a:pt x="863098" y="255006"/>
                  <a:pt x="1059256" y="362139"/>
                </a:cubicBezTo>
                <a:cubicBezTo>
                  <a:pt x="1255414" y="469272"/>
                  <a:pt x="1333878" y="602055"/>
                  <a:pt x="1176951" y="642796"/>
                </a:cubicBezTo>
                <a:cubicBezTo>
                  <a:pt x="1020024" y="683537"/>
                  <a:pt x="277640" y="414951"/>
                  <a:pt x="117695" y="606583"/>
                </a:cubicBezTo>
                <a:cubicBezTo>
                  <a:pt x="-42250" y="798215"/>
                  <a:pt x="217284" y="1792587"/>
                  <a:pt x="217284" y="1792587"/>
                </a:cubicBezTo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6985475" y="3226802"/>
            <a:ext cx="2051021" cy="92227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Java Class</a:t>
            </a:r>
          </a:p>
          <a:p>
            <a:pPr algn="ctr"/>
            <a:r>
              <a:rPr lang="en-US" dirty="0" err="1"/>
              <a:t>FlightStatusUpdateEventSubscriber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6556890" y="3226802"/>
            <a:ext cx="535390" cy="99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EDN API</a:t>
            </a:r>
            <a:endParaRPr lang="en-US" sz="1200" dirty="0"/>
          </a:p>
        </p:txBody>
      </p:sp>
      <p:sp>
        <p:nvSpPr>
          <p:cNvPr id="21" name="Freeform 20"/>
          <p:cNvSpPr/>
          <p:nvPr/>
        </p:nvSpPr>
        <p:spPr>
          <a:xfrm>
            <a:off x="4941203" y="3284984"/>
            <a:ext cx="2346837" cy="430670"/>
          </a:xfrm>
          <a:custGeom>
            <a:avLst/>
            <a:gdLst>
              <a:gd name="connsiteX0" fmla="*/ 0 w 2055137"/>
              <a:gd name="connsiteY0" fmla="*/ 74832 h 430670"/>
              <a:gd name="connsiteX1" fmla="*/ 896293 w 2055137"/>
              <a:gd name="connsiteY1" fmla="*/ 418864 h 430670"/>
              <a:gd name="connsiteX2" fmla="*/ 1032095 w 2055137"/>
              <a:gd name="connsiteY2" fmla="*/ 319276 h 430670"/>
              <a:gd name="connsiteX3" fmla="*/ 878186 w 2055137"/>
              <a:gd name="connsiteY3" fmla="*/ 11458 h 430670"/>
              <a:gd name="connsiteX4" fmla="*/ 1321806 w 2055137"/>
              <a:gd name="connsiteY4" fmla="*/ 65779 h 430670"/>
              <a:gd name="connsiteX5" fmla="*/ 2055137 w 2055137"/>
              <a:gd name="connsiteY5" fmla="*/ 65779 h 430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5137" h="430670">
                <a:moveTo>
                  <a:pt x="0" y="74832"/>
                </a:moveTo>
                <a:cubicBezTo>
                  <a:pt x="362138" y="226477"/>
                  <a:pt x="724277" y="378123"/>
                  <a:pt x="896293" y="418864"/>
                </a:cubicBezTo>
                <a:cubicBezTo>
                  <a:pt x="1068309" y="459605"/>
                  <a:pt x="1035113" y="387177"/>
                  <a:pt x="1032095" y="319276"/>
                </a:cubicBezTo>
                <a:cubicBezTo>
                  <a:pt x="1029077" y="251375"/>
                  <a:pt x="829901" y="53707"/>
                  <a:pt x="878186" y="11458"/>
                </a:cubicBezTo>
                <a:cubicBezTo>
                  <a:pt x="926471" y="-30791"/>
                  <a:pt x="1125648" y="56726"/>
                  <a:pt x="1321806" y="65779"/>
                </a:cubicBezTo>
                <a:cubicBezTo>
                  <a:pt x="1517964" y="74832"/>
                  <a:pt x="2055137" y="65779"/>
                  <a:pt x="2055137" y="65779"/>
                </a:cubicBezTo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168612" y="1538493"/>
            <a:ext cx="2051021" cy="92227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Java Class</a:t>
            </a:r>
          </a:p>
          <a:p>
            <a:pPr algn="ctr"/>
            <a:r>
              <a:rPr lang="en-US" dirty="0" err="1"/>
              <a:t>FlightStatusUpdateEventPublisher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2219633" y="1538493"/>
            <a:ext cx="535390" cy="99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EDN API</a:t>
            </a:r>
            <a:endParaRPr lang="en-US" sz="1200" dirty="0"/>
          </a:p>
        </p:txBody>
      </p:sp>
      <p:sp>
        <p:nvSpPr>
          <p:cNvPr id="23" name="Freeform 22"/>
          <p:cNvSpPr/>
          <p:nvPr/>
        </p:nvSpPr>
        <p:spPr>
          <a:xfrm>
            <a:off x="1921014" y="1610979"/>
            <a:ext cx="1294645" cy="1566787"/>
          </a:xfrm>
          <a:custGeom>
            <a:avLst/>
            <a:gdLst>
              <a:gd name="connsiteX0" fmla="*/ 0 w 1294645"/>
              <a:gd name="connsiteY0" fmla="*/ 163500 h 1566787"/>
              <a:gd name="connsiteX1" fmla="*/ 316871 w 1294645"/>
              <a:gd name="connsiteY1" fmla="*/ 136340 h 1566787"/>
              <a:gd name="connsiteX2" fmla="*/ 1113576 w 1294645"/>
              <a:gd name="connsiteY2" fmla="*/ 63912 h 1566787"/>
              <a:gd name="connsiteX3" fmla="*/ 959667 w 1294645"/>
              <a:gd name="connsiteY3" fmla="*/ 1168435 h 1566787"/>
              <a:gd name="connsiteX4" fmla="*/ 1294645 w 1294645"/>
              <a:gd name="connsiteY4" fmla="*/ 1566787 h 1566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4645" h="1566787">
                <a:moveTo>
                  <a:pt x="0" y="163500"/>
                </a:moveTo>
                <a:lnTo>
                  <a:pt x="316871" y="136340"/>
                </a:lnTo>
                <a:cubicBezTo>
                  <a:pt x="502467" y="119742"/>
                  <a:pt x="1006443" y="-108104"/>
                  <a:pt x="1113576" y="63912"/>
                </a:cubicBezTo>
                <a:cubicBezTo>
                  <a:pt x="1220709" y="235928"/>
                  <a:pt x="929489" y="917956"/>
                  <a:pt x="959667" y="1168435"/>
                </a:cubicBezTo>
                <a:cubicBezTo>
                  <a:pt x="989845" y="1418914"/>
                  <a:pt x="1294645" y="1566787"/>
                  <a:pt x="1294645" y="1566787"/>
                </a:cubicBezTo>
              </a:path>
            </a:pathLst>
          </a:custGeom>
          <a:noFill/>
          <a:ln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45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5</a:t>
            </a:r>
            <a:endParaRPr lang="en-US" dirty="0"/>
          </a:p>
        </p:txBody>
      </p:sp>
      <p:sp>
        <p:nvSpPr>
          <p:cNvPr id="26" name="Cloud 25"/>
          <p:cNvSpPr/>
          <p:nvPr/>
        </p:nvSpPr>
        <p:spPr>
          <a:xfrm>
            <a:off x="6119664" y="5324022"/>
            <a:ext cx="3024336" cy="1512168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6479704" y="5627978"/>
            <a:ext cx="2448272" cy="90425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www.webservicex.net</a:t>
            </a:r>
          </a:p>
          <a:p>
            <a:pPr algn="ctr"/>
            <a:r>
              <a:rPr lang="nl-NL" sz="1100" dirty="0" smtClean="0"/>
              <a:t>/</a:t>
            </a:r>
            <a:r>
              <a:rPr lang="en-US" sz="1100" dirty="0" err="1"/>
              <a:t>LengthDistanceUnitConvertorService</a:t>
            </a:r>
            <a:endParaRPr lang="en-US" sz="11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459590"/>
            <a:ext cx="5142942" cy="1650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222" y="1978562"/>
            <a:ext cx="1257300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H="1">
            <a:off x="6804248" y="3789040"/>
            <a:ext cx="899592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4621138"/>
            <a:ext cx="4824536" cy="977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3789040"/>
            <a:ext cx="14017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Elbow Connector 16"/>
          <p:cNvCxnSpPr/>
          <p:nvPr/>
        </p:nvCxnSpPr>
        <p:spPr>
          <a:xfrm rot="16200000" flipV="1">
            <a:off x="3698193" y="4355393"/>
            <a:ext cx="1224136" cy="523478"/>
          </a:xfrm>
          <a:prstGeom prst="bentConnector3">
            <a:avLst>
              <a:gd name="adj1" fmla="val 744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404664"/>
            <a:ext cx="18589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052736"/>
            <a:ext cx="180657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332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Chapter</a:t>
            </a:r>
            <a:r>
              <a:rPr lang="nl-NL" dirty="0" smtClean="0"/>
              <a:t> 6</a:t>
            </a:r>
            <a:br>
              <a:rPr lang="nl-NL" dirty="0" smtClean="0"/>
            </a:br>
            <a:endParaRPr lang="en-US" dirty="0"/>
          </a:p>
        </p:txBody>
      </p:sp>
      <p:sp>
        <p:nvSpPr>
          <p:cNvPr id="7" name="Cube 6"/>
          <p:cNvSpPr/>
          <p:nvPr/>
        </p:nvSpPr>
        <p:spPr>
          <a:xfrm>
            <a:off x="7452320" y="2708920"/>
            <a:ext cx="1368152" cy="8640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Gmail</a:t>
            </a:r>
            <a:endParaRPr lang="en-US" dirty="0"/>
          </a:p>
        </p:txBody>
      </p:sp>
      <p:sp>
        <p:nvSpPr>
          <p:cNvPr id="18" name="Cube 17"/>
          <p:cNvSpPr/>
          <p:nvPr/>
        </p:nvSpPr>
        <p:spPr>
          <a:xfrm>
            <a:off x="7556159" y="1052736"/>
            <a:ext cx="1368152" cy="8640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Any</a:t>
            </a:r>
            <a:r>
              <a:rPr lang="nl-NL" dirty="0" smtClean="0"/>
              <a:t> mail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8388424" y="1916832"/>
            <a:ext cx="144016" cy="344611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261443"/>
            <a:ext cx="702568" cy="58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65" y="881286"/>
            <a:ext cx="8283575" cy="342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89137"/>
            <a:ext cx="6850087" cy="193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6156176" y="2741216"/>
            <a:ext cx="1296144" cy="327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be 24"/>
          <p:cNvSpPr/>
          <p:nvPr/>
        </p:nvSpPr>
        <p:spPr>
          <a:xfrm>
            <a:off x="7447220" y="3789040"/>
            <a:ext cx="1368152" cy="8640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XMPP Server</a:t>
            </a:r>
            <a:endParaRPr lang="en-US" dirty="0"/>
          </a:p>
        </p:txBody>
      </p:sp>
      <p:sp>
        <p:nvSpPr>
          <p:cNvPr id="29" name="Cube 28"/>
          <p:cNvSpPr/>
          <p:nvPr/>
        </p:nvSpPr>
        <p:spPr>
          <a:xfrm>
            <a:off x="7164288" y="5013176"/>
            <a:ext cx="1584176" cy="8640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Chat </a:t>
            </a:r>
            <a:r>
              <a:rPr lang="nl-NL" sz="1200" dirty="0" err="1" smtClean="0"/>
              <a:t>Contacts</a:t>
            </a:r>
            <a:r>
              <a:rPr lang="nl-NL" sz="1200" dirty="0" smtClean="0"/>
              <a:t> on </a:t>
            </a:r>
            <a:r>
              <a:rPr lang="nl-NL" sz="1200" dirty="0" err="1" smtClean="0"/>
              <a:t>same</a:t>
            </a:r>
            <a:r>
              <a:rPr lang="nl-NL" sz="1200" dirty="0" smtClean="0"/>
              <a:t> or </a:t>
            </a:r>
            <a:r>
              <a:rPr lang="nl-NL" sz="1200" dirty="0" err="1" smtClean="0"/>
              <a:t>other</a:t>
            </a:r>
            <a:r>
              <a:rPr lang="nl-NL" sz="1200" dirty="0" smtClean="0"/>
              <a:t> XMPP Server</a:t>
            </a:r>
            <a:endParaRPr lang="en-US" sz="1200" dirty="0"/>
          </a:p>
        </p:txBody>
      </p:sp>
      <p:cxnSp>
        <p:nvCxnSpPr>
          <p:cNvPr id="28" name="Straight Arrow Connector 27"/>
          <p:cNvCxnSpPr>
            <a:stCxn id="25" idx="3"/>
          </p:cNvCxnSpPr>
          <p:nvPr/>
        </p:nvCxnSpPr>
        <p:spPr>
          <a:xfrm flipH="1">
            <a:off x="7987280" y="4653136"/>
            <a:ext cx="36004" cy="519287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156176" y="3501008"/>
            <a:ext cx="129104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045" y="5445224"/>
            <a:ext cx="5891213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73047"/>
            <a:ext cx="1928813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205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lowchart: Magnetic Disk 18"/>
          <p:cNvSpPr/>
          <p:nvPr/>
        </p:nvSpPr>
        <p:spPr>
          <a:xfrm>
            <a:off x="6660232" y="692696"/>
            <a:ext cx="2880320" cy="2160240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SAIBOT_FINANCE</a:t>
            </a:r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Chapter</a:t>
            </a:r>
            <a:r>
              <a:rPr lang="nl-NL" dirty="0" smtClean="0"/>
              <a:t> 6</a:t>
            </a:r>
            <a:br>
              <a:rPr lang="nl-NL" dirty="0" smtClean="0"/>
            </a:br>
            <a:endParaRPr lang="en-US" dirty="0"/>
          </a:p>
        </p:txBody>
      </p:sp>
      <p:sp>
        <p:nvSpPr>
          <p:cNvPr id="3" name="Flowchart: Direct Access Storage 2"/>
          <p:cNvSpPr/>
          <p:nvPr/>
        </p:nvSpPr>
        <p:spPr>
          <a:xfrm>
            <a:off x="6643594" y="4077072"/>
            <a:ext cx="3096344" cy="1008112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JMS Queue</a:t>
            </a:r>
          </a:p>
          <a:p>
            <a:pPr algn="ctr"/>
            <a:r>
              <a:rPr lang="en-US" sz="1200" dirty="0" err="1"/>
              <a:t>jms</a:t>
            </a:r>
            <a:r>
              <a:rPr lang="en-US" sz="1200" dirty="0"/>
              <a:t>/finance/</a:t>
            </a:r>
            <a:r>
              <a:rPr lang="en-US" sz="1200" dirty="0" err="1"/>
              <a:t>AircraftMovementsQueue</a:t>
            </a:r>
            <a:endParaRPr lang="en-US" sz="1200" dirty="0"/>
          </a:p>
        </p:txBody>
      </p:sp>
      <p:sp>
        <p:nvSpPr>
          <p:cNvPr id="16" name="Flowchart: Direct Access Storage 15"/>
          <p:cNvSpPr/>
          <p:nvPr/>
        </p:nvSpPr>
        <p:spPr>
          <a:xfrm>
            <a:off x="6912260" y="1628800"/>
            <a:ext cx="2376264" cy="1008112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AQ</a:t>
            </a:r>
          </a:p>
          <a:p>
            <a:pPr algn="ctr"/>
            <a:r>
              <a:rPr lang="en-US" sz="1200" dirty="0" err="1" smtClean="0"/>
              <a:t>aircraft_movements_queue</a:t>
            </a:r>
            <a:endParaRPr lang="en-US" sz="1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2255837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176905"/>
            <a:ext cx="5040486" cy="1916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73" y="1768991"/>
            <a:ext cx="5163505" cy="1907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6660232" y="5351125"/>
            <a:ext cx="2088232" cy="72008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EJB</a:t>
            </a:r>
          </a:p>
          <a:p>
            <a:pPr algn="ctr"/>
            <a:r>
              <a:rPr lang="en-US" sz="1200" dirty="0" err="1" smtClean="0"/>
              <a:t>FinanceAircraft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err="1" smtClean="0"/>
              <a:t>MovementReporter</a:t>
            </a:r>
            <a:endParaRPr lang="en-US" sz="1200" dirty="0"/>
          </a:p>
        </p:txBody>
      </p:sp>
      <p:cxnSp>
        <p:nvCxnSpPr>
          <p:cNvPr id="22" name="Elbow Connector 21"/>
          <p:cNvCxnSpPr/>
          <p:nvPr/>
        </p:nvCxnSpPr>
        <p:spPr>
          <a:xfrm flipV="1">
            <a:off x="5796136" y="2420888"/>
            <a:ext cx="1224136" cy="115212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6200000" flipH="1">
            <a:off x="5508104" y="3212976"/>
            <a:ext cx="1440160" cy="864096"/>
          </a:xfrm>
          <a:prstGeom prst="bentConnector3">
            <a:avLst>
              <a:gd name="adj1" fmla="val -92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6200000" flipH="1">
            <a:off x="5400092" y="2816932"/>
            <a:ext cx="1800200" cy="1008112"/>
          </a:xfrm>
          <a:prstGeom prst="bentConnector3">
            <a:avLst>
              <a:gd name="adj1" fmla="val 1731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5652120" y="4636413"/>
            <a:ext cx="1008112" cy="3767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n 40"/>
          <p:cNvSpPr/>
          <p:nvPr/>
        </p:nvSpPr>
        <p:spPr>
          <a:xfrm rot="16200000">
            <a:off x="489856" y="5544837"/>
            <a:ext cx="504056" cy="54868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800" dirty="0" smtClean="0"/>
              <a:t>Direct</a:t>
            </a:r>
          </a:p>
          <a:p>
            <a:pPr algn="ctr"/>
            <a:r>
              <a:rPr lang="nl-NL" sz="800" dirty="0" smtClean="0"/>
              <a:t>Binding</a:t>
            </a:r>
            <a:endParaRPr lang="en-US" sz="800" dirty="0"/>
          </a:p>
        </p:txBody>
      </p:sp>
      <p:sp>
        <p:nvSpPr>
          <p:cNvPr id="47" name="Can 46"/>
          <p:cNvSpPr/>
          <p:nvPr/>
        </p:nvSpPr>
        <p:spPr>
          <a:xfrm rot="16200000">
            <a:off x="651874" y="5166795"/>
            <a:ext cx="360040" cy="296652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800" dirty="0" smtClean="0"/>
              <a:t>EJB</a:t>
            </a:r>
            <a:endParaRPr lang="en-US" sz="800" dirty="0"/>
          </a:p>
        </p:txBody>
      </p:sp>
      <p:sp>
        <p:nvSpPr>
          <p:cNvPr id="48" name="Can 47"/>
          <p:cNvSpPr/>
          <p:nvPr/>
        </p:nvSpPr>
        <p:spPr>
          <a:xfrm rot="16200000">
            <a:off x="547369" y="3008485"/>
            <a:ext cx="360040" cy="296652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800" dirty="0" smtClean="0"/>
              <a:t>JEJB</a:t>
            </a:r>
            <a:endParaRPr lang="en-US" sz="800" dirty="0"/>
          </a:p>
        </p:txBody>
      </p:sp>
      <p:sp>
        <p:nvSpPr>
          <p:cNvPr id="42" name="Rounded Rectangle 41"/>
          <p:cNvSpPr/>
          <p:nvPr/>
        </p:nvSpPr>
        <p:spPr>
          <a:xfrm>
            <a:off x="188132" y="6309320"/>
            <a:ext cx="2007604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AircraftMovement</a:t>
            </a:r>
            <a:r>
              <a:rPr lang="nl-NL" sz="1200" dirty="0" smtClean="0"/>
              <a:t/>
            </a:r>
            <a:br>
              <a:rPr lang="nl-NL" sz="1200" dirty="0" smtClean="0"/>
            </a:br>
            <a:r>
              <a:rPr lang="nl-NL" sz="1200" dirty="0" err="1" smtClean="0"/>
              <a:t>ServiceDirectBindingClient</a:t>
            </a:r>
            <a:endParaRPr lang="en-US" sz="1200" dirty="0"/>
          </a:p>
        </p:txBody>
      </p:sp>
      <p:cxnSp>
        <p:nvCxnSpPr>
          <p:cNvPr id="46" name="Elbow Connector 45"/>
          <p:cNvCxnSpPr>
            <a:stCxn id="42" idx="0"/>
            <a:endCxn id="41" idx="0"/>
          </p:cNvCxnSpPr>
          <p:nvPr/>
        </p:nvCxnSpPr>
        <p:spPr>
          <a:xfrm rot="16200000" flipV="1">
            <a:off x="647675" y="5765061"/>
            <a:ext cx="490143" cy="598376"/>
          </a:xfrm>
          <a:prstGeom prst="bentConnector4">
            <a:avLst>
              <a:gd name="adj1" fmla="val 22014"/>
              <a:gd name="adj2" fmla="val 1575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107504" y="3501008"/>
            <a:ext cx="1440160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AircraftMovementServiceJEJBClient</a:t>
            </a:r>
            <a:endParaRPr lang="en-US" sz="1200" dirty="0"/>
          </a:p>
        </p:txBody>
      </p:sp>
      <p:cxnSp>
        <p:nvCxnSpPr>
          <p:cNvPr id="51" name="Elbow Connector 50"/>
          <p:cNvCxnSpPr>
            <a:endCxn id="48" idx="1"/>
          </p:cNvCxnSpPr>
          <p:nvPr/>
        </p:nvCxnSpPr>
        <p:spPr>
          <a:xfrm rot="16200000" flipV="1">
            <a:off x="513224" y="3222651"/>
            <a:ext cx="344197" cy="212517"/>
          </a:xfrm>
          <a:prstGeom prst="bentConnector4">
            <a:avLst>
              <a:gd name="adj1" fmla="val 28453"/>
              <a:gd name="adj2" fmla="val 22248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endCxn id="7" idx="2"/>
          </p:cNvCxnSpPr>
          <p:nvPr/>
        </p:nvCxnSpPr>
        <p:spPr>
          <a:xfrm rot="16200000" flipH="1">
            <a:off x="4951007" y="4001939"/>
            <a:ext cx="2554355" cy="8640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652120" y="5567149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35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7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19672" y="1201451"/>
            <a:ext cx="1656184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Java Class</a:t>
            </a:r>
          </a:p>
          <a:p>
            <a:pPr algn="ctr"/>
            <a:r>
              <a:rPr lang="en-US" sz="1400" dirty="0" err="1" smtClean="0"/>
              <a:t>ScheduledFlight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Processor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6599794" y="723115"/>
            <a:ext cx="2448272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SlotService</a:t>
            </a:r>
            <a:r>
              <a:rPr lang="nl-NL" sz="1400" dirty="0" smtClean="0"/>
              <a:t> (Ch4)</a:t>
            </a:r>
          </a:p>
          <a:p>
            <a:pPr algn="ctr"/>
            <a:endParaRPr lang="nl-NL" sz="1400" dirty="0"/>
          </a:p>
          <a:p>
            <a:pPr algn="ctr"/>
            <a:endParaRPr lang="nl-NL" sz="1400" dirty="0" smtClean="0"/>
          </a:p>
          <a:p>
            <a:pPr algn="ctr"/>
            <a:endParaRPr lang="en-US" sz="1400" dirty="0"/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960" y="1041566"/>
            <a:ext cx="2216090" cy="617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631572" y="2132856"/>
            <a:ext cx="5972810" cy="281178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6367612" y="1556792"/>
            <a:ext cx="580652" cy="11105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5218856" y="4975468"/>
            <a:ext cx="3738736" cy="1722874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5652120" y="3538746"/>
            <a:ext cx="720080" cy="2842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2915816" y="5240574"/>
            <a:ext cx="1656184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XQuery</a:t>
            </a:r>
            <a:r>
              <a:rPr lang="nl-NL" sz="1400" dirty="0" smtClean="0"/>
              <a:t> Library </a:t>
            </a:r>
            <a:r>
              <a:rPr lang="en-US" sz="1400" dirty="0" err="1" smtClean="0"/>
              <a:t>TimePlanningUnit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Validations</a:t>
            </a:r>
            <a:endParaRPr lang="en-US" sz="1400" dirty="0"/>
          </a:p>
        </p:txBody>
      </p:sp>
      <p:cxnSp>
        <p:nvCxnSpPr>
          <p:cNvPr id="17" name="Straight Connector 16"/>
          <p:cNvCxnSpPr>
            <a:endCxn id="15" idx="0"/>
          </p:cNvCxnSpPr>
          <p:nvPr/>
        </p:nvCxnSpPr>
        <p:spPr>
          <a:xfrm flipH="1">
            <a:off x="3743908" y="4437112"/>
            <a:ext cx="828092" cy="803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4" idx="2"/>
          </p:cNvCxnSpPr>
          <p:nvPr/>
        </p:nvCxnSpPr>
        <p:spPr>
          <a:xfrm flipV="1">
            <a:off x="2411760" y="1849523"/>
            <a:ext cx="36004" cy="9618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827584" y="5242959"/>
            <a:ext cx="1872208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Pipeline Template </a:t>
            </a:r>
            <a:r>
              <a:rPr lang="en-US" sz="1400" dirty="0" err="1" smtClean="0"/>
              <a:t>FinancialDepartment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err="1" smtClean="0"/>
              <a:t>AirlineCheckPipeline</a:t>
            </a:r>
            <a:endParaRPr lang="en-US" sz="1400" dirty="0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627784" y="4077072"/>
            <a:ext cx="648072" cy="1165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/>
          <p:nvPr/>
        </p:nvPicPr>
        <p:blipFill rotWithShape="1">
          <a:blip r:embed="rId5"/>
          <a:srcRect r="76223" b="93604"/>
          <a:stretch/>
        </p:blipFill>
        <p:spPr>
          <a:xfrm>
            <a:off x="251520" y="2060848"/>
            <a:ext cx="1617911" cy="193853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3491880" y="6025544"/>
            <a:ext cx="1656184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Domain Value Map</a:t>
            </a:r>
          </a:p>
          <a:p>
            <a:pPr algn="ctr"/>
            <a:r>
              <a:rPr lang="en-US" sz="1400" dirty="0" err="1" smtClean="0"/>
              <a:t>icaoToiataAirline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err="1" smtClean="0"/>
              <a:t>Mapping.dvm</a:t>
            </a:r>
            <a:endParaRPr lang="en-US" sz="1400" dirty="0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4788024" y="4437112"/>
            <a:ext cx="144016" cy="1588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865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8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547664" y="4797152"/>
            <a:ext cx="1656184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XQuery</a:t>
            </a:r>
            <a:r>
              <a:rPr lang="nl-NL" sz="1400" dirty="0" smtClean="0"/>
              <a:t> Library </a:t>
            </a:r>
            <a:r>
              <a:rPr lang="en-US" sz="1400" dirty="0" err="1" smtClean="0"/>
              <a:t>TimePlanningUnit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Validations</a:t>
            </a:r>
            <a:endParaRPr lang="en-US" sz="1400" dirty="0"/>
          </a:p>
        </p:txBody>
      </p:sp>
      <p:sp>
        <p:nvSpPr>
          <p:cNvPr id="4" name="Rounded Rectangle 3"/>
          <p:cNvSpPr/>
          <p:nvPr/>
        </p:nvSpPr>
        <p:spPr>
          <a:xfrm>
            <a:off x="2555776" y="5539562"/>
            <a:ext cx="1656184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Domain Value Map</a:t>
            </a:r>
          </a:p>
          <a:p>
            <a:pPr algn="ctr"/>
            <a:r>
              <a:rPr lang="en-US" sz="1400" dirty="0" err="1" smtClean="0"/>
              <a:t>icaoToiataAirline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err="1" smtClean="0"/>
              <a:t>Mapping.dvm</a:t>
            </a:r>
            <a:endParaRPr lang="en-US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6599794" y="723115"/>
            <a:ext cx="2448272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SlotService</a:t>
            </a:r>
            <a:r>
              <a:rPr lang="nl-NL" sz="1400" dirty="0" smtClean="0"/>
              <a:t> (Ch4)</a:t>
            </a:r>
          </a:p>
          <a:p>
            <a:pPr algn="ctr"/>
            <a:endParaRPr lang="nl-NL" sz="1400" dirty="0"/>
          </a:p>
          <a:p>
            <a:pPr algn="ctr"/>
            <a:endParaRPr lang="nl-NL" sz="1400" dirty="0" smtClean="0"/>
          </a:p>
          <a:p>
            <a:pPr algn="ctr"/>
            <a:endParaRPr lang="en-US" sz="1400" dirty="0"/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960" y="1041566"/>
            <a:ext cx="2216090" cy="617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3023828" y="1407191"/>
            <a:ext cx="1440160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Java Class</a:t>
            </a:r>
          </a:p>
          <a:p>
            <a:pPr algn="ctr"/>
            <a:r>
              <a:rPr lang="en-US" sz="1400" dirty="0" err="1" smtClean="0"/>
              <a:t>FlightSchedule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Processor</a:t>
            </a:r>
            <a:endParaRPr lang="en-US" sz="1400" dirty="0"/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1585595" y="2297430"/>
            <a:ext cx="5972810" cy="226314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4636619" y="5121188"/>
            <a:ext cx="4138533" cy="1272282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 rotWithShape="1">
          <a:blip r:embed="rId4"/>
          <a:srcRect r="79861" b="88978"/>
          <a:stretch/>
        </p:blipFill>
        <p:spPr>
          <a:xfrm>
            <a:off x="4231926" y="4953099"/>
            <a:ext cx="1546245" cy="336178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5778171" y="4365104"/>
            <a:ext cx="927714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771800" y="4365104"/>
            <a:ext cx="792088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563888" y="4365104"/>
            <a:ext cx="288032" cy="1174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7" idx="2"/>
          </p:cNvCxnSpPr>
          <p:nvPr/>
        </p:nvCxnSpPr>
        <p:spPr>
          <a:xfrm flipH="1" flipV="1">
            <a:off x="3743908" y="2055263"/>
            <a:ext cx="108012" cy="17337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7020272" y="1659219"/>
            <a:ext cx="538133" cy="2273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33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l-NL" dirty="0" err="1" smtClean="0"/>
              <a:t>Chapter</a:t>
            </a:r>
            <a:r>
              <a:rPr lang="nl-NL" dirty="0" smtClean="0"/>
              <a:t> 9</a:t>
            </a:r>
            <a:br>
              <a:rPr lang="nl-NL" dirty="0" smtClean="0"/>
            </a:br>
            <a:endParaRPr lang="en-US" dirty="0"/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t="47562"/>
          <a:stretch/>
        </p:blipFill>
        <p:spPr>
          <a:xfrm>
            <a:off x="2627784" y="924664"/>
            <a:ext cx="5972810" cy="1401527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899592" y="2614223"/>
            <a:ext cx="5972810" cy="237744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>
            <a:off x="5436096" y="1966151"/>
            <a:ext cx="1008112" cy="2448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5292080" y="1318079"/>
            <a:ext cx="792088" cy="2484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118824" y="2360981"/>
            <a:ext cx="1325384" cy="4334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SOA Component Templates</a:t>
            </a:r>
            <a:endParaRPr lang="en-US" sz="1200" dirty="0"/>
          </a:p>
        </p:txBody>
      </p:sp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1835696" y="5009976"/>
            <a:ext cx="5972810" cy="1803400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 rotWithShape="1">
          <a:blip r:embed="rId2"/>
          <a:srcRect b="88627"/>
          <a:stretch/>
        </p:blipFill>
        <p:spPr>
          <a:xfrm>
            <a:off x="2627784" y="620688"/>
            <a:ext cx="5972810" cy="303976"/>
          </a:xfrm>
          <a:prstGeom prst="rect">
            <a:avLst/>
          </a:prstGeom>
        </p:spPr>
      </p:pic>
      <p:sp>
        <p:nvSpPr>
          <p:cNvPr id="17" name="Cube 16"/>
          <p:cNvSpPr/>
          <p:nvPr/>
        </p:nvSpPr>
        <p:spPr>
          <a:xfrm>
            <a:off x="7452320" y="3284984"/>
            <a:ext cx="1512168" cy="936104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Coherence</a:t>
            </a:r>
            <a:r>
              <a:rPr lang="nl-NL" dirty="0" smtClean="0"/>
              <a:t> Cache</a:t>
            </a:r>
            <a:endParaRPr lang="en-US" dirty="0"/>
          </a:p>
        </p:txBody>
      </p:sp>
      <p:pic>
        <p:nvPicPr>
          <p:cNvPr id="2050" name="Picture 2" descr="http://www.stormacq.com/wp-content/uploads/2010/12/logo_OracleCoherenc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675" y="3084959"/>
            <a:ext cx="1076325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/>
          <p:cNvCxnSpPr>
            <a:endCxn id="17" idx="3"/>
          </p:cNvCxnSpPr>
          <p:nvPr/>
        </p:nvCxnSpPr>
        <p:spPr>
          <a:xfrm flipV="1">
            <a:off x="7164288" y="4221088"/>
            <a:ext cx="927103" cy="2088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732240" y="4221088"/>
            <a:ext cx="895599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7" idx="2"/>
          </p:cNvCxnSpPr>
          <p:nvPr/>
        </p:nvCxnSpPr>
        <p:spPr>
          <a:xfrm flipV="1">
            <a:off x="6732240" y="3870049"/>
            <a:ext cx="720080" cy="207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740352" y="2204864"/>
            <a:ext cx="68154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7956376" y="1556792"/>
            <a:ext cx="111299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307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9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683568" y="2234291"/>
            <a:ext cx="5972810" cy="2358390"/>
          </a:xfrm>
          <a:prstGeom prst="rect">
            <a:avLst/>
          </a:prstGeom>
        </p:spPr>
      </p:pic>
      <p:sp>
        <p:nvSpPr>
          <p:cNvPr id="4" name="Cube 3"/>
          <p:cNvSpPr/>
          <p:nvPr/>
        </p:nvSpPr>
        <p:spPr>
          <a:xfrm>
            <a:off x="6944134" y="2352312"/>
            <a:ext cx="1512168" cy="936104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Coherence</a:t>
            </a:r>
            <a:r>
              <a:rPr lang="nl-NL" dirty="0" smtClean="0"/>
              <a:t> Cache</a:t>
            </a:r>
            <a:endParaRPr lang="en-US" dirty="0"/>
          </a:p>
        </p:txBody>
      </p:sp>
      <p:pic>
        <p:nvPicPr>
          <p:cNvPr id="5" name="Picture 2" descr="http://www.stormacq.com/wp-content/uploads/2010/12/logo_OracleCoheren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489" y="2152287"/>
            <a:ext cx="1076325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 5"/>
          <p:cNvSpPr/>
          <p:nvPr/>
        </p:nvSpPr>
        <p:spPr>
          <a:xfrm>
            <a:off x="5766006" y="3032911"/>
            <a:ext cx="1159895" cy="579422"/>
          </a:xfrm>
          <a:custGeom>
            <a:avLst/>
            <a:gdLst>
              <a:gd name="connsiteX0" fmla="*/ 28212 w 1159895"/>
              <a:gd name="connsiteY0" fmla="*/ 579422 h 579422"/>
              <a:gd name="connsiteX1" fmla="*/ 145907 w 1159895"/>
              <a:gd name="connsiteY1" fmla="*/ 244443 h 579422"/>
              <a:gd name="connsiteX2" fmla="*/ 1159895 w 1159895"/>
              <a:gd name="connsiteY2" fmla="*/ 0 h 579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9895" h="579422">
                <a:moveTo>
                  <a:pt x="28212" y="579422"/>
                </a:moveTo>
                <a:cubicBezTo>
                  <a:pt x="-7248" y="460217"/>
                  <a:pt x="-42707" y="341013"/>
                  <a:pt x="145907" y="244443"/>
                </a:cubicBezTo>
                <a:cubicBezTo>
                  <a:pt x="334521" y="147873"/>
                  <a:pt x="747208" y="73936"/>
                  <a:pt x="1159895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08104" y="2896625"/>
            <a:ext cx="1037352" cy="4334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Service </a:t>
            </a:r>
            <a:r>
              <a:rPr lang="nl-NL" sz="1200" dirty="0" err="1" smtClean="0"/>
              <a:t>Result</a:t>
            </a:r>
            <a:r>
              <a:rPr lang="nl-NL" sz="1200" dirty="0" smtClean="0"/>
              <a:t> Cache</a:t>
            </a:r>
            <a:endParaRPr lang="en-US" sz="1200" dirty="0"/>
          </a:p>
        </p:txBody>
      </p:sp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4679228" y="4869160"/>
            <a:ext cx="3956586" cy="170324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164288" y="5720783"/>
            <a:ext cx="1471526" cy="851624"/>
          </a:xfrm>
          <a:prstGeom prst="rect">
            <a:avLst/>
          </a:prstGeom>
          <a:gradFill>
            <a:gsLst>
              <a:gs pos="0">
                <a:schemeClr val="dk1">
                  <a:tint val="50000"/>
                  <a:satMod val="300000"/>
                  <a:alpha val="33000"/>
                </a:schemeClr>
              </a:gs>
              <a:gs pos="35000">
                <a:schemeClr val="dk1">
                  <a:tint val="37000"/>
                  <a:satMod val="300000"/>
                  <a:alpha val="44000"/>
                </a:schemeClr>
              </a:gs>
              <a:gs pos="100000">
                <a:schemeClr val="dk1">
                  <a:tint val="15000"/>
                  <a:satMod val="350000"/>
                  <a:alpha val="42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004048" y="3861048"/>
            <a:ext cx="792088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920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7921</TotalTime>
  <Words>232</Words>
  <Application>Microsoft Office PowerPoint</Application>
  <PresentationFormat>On-screen Show (4:3)</PresentationFormat>
  <Paragraphs>118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Chapter 3</vt:lpstr>
      <vt:lpstr>Chapter 4</vt:lpstr>
      <vt:lpstr>Chapter 5</vt:lpstr>
      <vt:lpstr>Chapter 6 </vt:lpstr>
      <vt:lpstr>Chapter 6 </vt:lpstr>
      <vt:lpstr>Chapter 7</vt:lpstr>
      <vt:lpstr>Chapter 8</vt:lpstr>
      <vt:lpstr>Chapter 9 </vt:lpstr>
      <vt:lpstr>Chapter 9</vt:lpstr>
      <vt:lpstr>Chapter 10</vt:lpstr>
      <vt:lpstr>Chapter 11</vt:lpstr>
      <vt:lpstr>Chapter 12</vt:lpstr>
      <vt:lpstr>Chapter 12</vt:lpstr>
      <vt:lpstr>Chapter 12</vt:lpstr>
      <vt:lpstr>Chapter 13</vt:lpstr>
      <vt:lpstr>Chapter 13</vt:lpstr>
      <vt:lpstr>Chapter 14</vt:lpstr>
      <vt:lpstr>Chapter 15</vt:lpstr>
      <vt:lpstr>Chapter 15</vt:lpstr>
      <vt:lpstr>Chapter 15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Jellema</dc:creator>
  <cp:lastModifiedBy>Lucas Jellema</cp:lastModifiedBy>
  <cp:revision>39</cp:revision>
  <dcterms:created xsi:type="dcterms:W3CDTF">2014-08-03T14:03:06Z</dcterms:created>
  <dcterms:modified xsi:type="dcterms:W3CDTF">2014-08-31T05:48:25Z</dcterms:modified>
</cp:coreProperties>
</file>