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91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Continual learning is an important area of focus - enabling our models to adapt and learn over time, rather than being static.
• Explainable AI is crucial for building trust in deep learning systems. We need to make these complex models more interpretable and understandable.
• Adversarial robustness is key to ensuring our models are resilient to malicious inputs or attempts to fool the system. This is an area that requires ongoing research and development.
• These three focus areas - continual learning, explainable AI, and adversarial robustness - represent important frontiers in deep learning that we must continue to push forward. They will be critical to realizing the full potential of this transformative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123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562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249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103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0364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94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722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12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0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87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794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21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647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68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102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693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474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5B47-7647-49B8-B1E2-D79BA31B86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E85DC712-BB6D-48EB-B776-3FD19B65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9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11151" y="-6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51" y="11151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867" y="2724031"/>
            <a:ext cx="4944666" cy="27814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2234684"/>
            <a:ext cx="76273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000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Introduction to Image Classification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58309" y="3985022"/>
            <a:ext cx="7627382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Image classification is the task of identifying and labeling the contents of digital images. It has wide-ranging applications from medical diagnosis to autonomous vehicles, and is a fundamental problem in computer vision.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758309" y="563177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29" y="5639395"/>
            <a:ext cx="331351" cy="33135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13128" y="5615583"/>
            <a:ext cx="2365534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6"/>
              </a:lnSpc>
              <a:buNone/>
            </a:pPr>
            <a:r>
              <a:rPr lang="en-US" sz="2133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Adal Rasheed</a:t>
            </a:r>
            <a:endParaRPr lang="en-US" sz="21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495" y="2419588"/>
            <a:ext cx="6780609" cy="33903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46" y="759857"/>
            <a:ext cx="5818108" cy="1406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40"/>
              </a:lnSpc>
              <a:buNone/>
            </a:pPr>
            <a:r>
              <a:rPr lang="en-US" sz="4432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Conclusion and Future Considerations</a:t>
            </a:r>
            <a:endParaRPr lang="en-US" sz="4432" dirty="0">
              <a:latin typeface="Bahnschrift" panose="020B0502040204020203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748546" y="2728079"/>
            <a:ext cx="481251" cy="481251"/>
          </a:xfrm>
          <a:prstGeom prst="roundRect">
            <a:avLst>
              <a:gd name="adj" fmla="val 40000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929402" y="2799874"/>
            <a:ext cx="119539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9"/>
              </a:lnSpc>
              <a:buNone/>
            </a:pPr>
            <a:r>
              <a:rPr lang="en-US" sz="2659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59" dirty="0"/>
          </a:p>
        </p:txBody>
      </p:sp>
      <p:sp>
        <p:nvSpPr>
          <p:cNvPr id="9" name="Text 5"/>
          <p:cNvSpPr/>
          <p:nvPr/>
        </p:nvSpPr>
        <p:spPr>
          <a:xfrm>
            <a:off x="1443633" y="2728079"/>
            <a:ext cx="281428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0"/>
              </a:lnSpc>
              <a:buNone/>
            </a:pPr>
            <a:r>
              <a:rPr lang="en-US" sz="2216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Continual Learning</a:t>
            </a:r>
            <a:endParaRPr lang="en-US" sz="2216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443633" y="3208139"/>
            <a:ext cx="5123021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Enabling models to adapt and learn over time.</a:t>
            </a:r>
            <a:endParaRPr lang="en-US" sz="1684" dirty="0">
              <a:latin typeface="Bahnschrift SemiLight" panose="020B0502040204020203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748546" y="4004667"/>
            <a:ext cx="481251" cy="481251"/>
          </a:xfrm>
          <a:prstGeom prst="roundRect">
            <a:avLst>
              <a:gd name="adj" fmla="val 40000"/>
            </a:avLst>
          </a:prstGeom>
          <a:solidFill>
            <a:srgbClr val="282C32"/>
          </a:solidFill>
          <a:ln/>
        </p:spPr>
      </p:sp>
      <p:sp>
        <p:nvSpPr>
          <p:cNvPr id="12" name="Text 8"/>
          <p:cNvSpPr/>
          <p:nvPr/>
        </p:nvSpPr>
        <p:spPr>
          <a:xfrm>
            <a:off x="894517" y="4076462"/>
            <a:ext cx="189190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9"/>
              </a:lnSpc>
              <a:buNone/>
            </a:pPr>
            <a:r>
              <a:rPr lang="en-US" sz="2659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59" dirty="0"/>
          </a:p>
        </p:txBody>
      </p:sp>
      <p:sp>
        <p:nvSpPr>
          <p:cNvPr id="13" name="Text 9"/>
          <p:cNvSpPr/>
          <p:nvPr/>
        </p:nvSpPr>
        <p:spPr>
          <a:xfrm>
            <a:off x="1443633" y="4004667"/>
            <a:ext cx="281428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0"/>
              </a:lnSpc>
              <a:buNone/>
            </a:pPr>
            <a:r>
              <a:rPr lang="en-US" sz="2216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Explainable AI</a:t>
            </a:r>
            <a:endParaRPr lang="en-US" sz="2216" dirty="0">
              <a:latin typeface="+mj-lt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443633" y="4484727"/>
            <a:ext cx="5123021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Making deep learning models more interpretable.</a:t>
            </a:r>
            <a:endParaRPr lang="en-US" sz="1684" dirty="0">
              <a:latin typeface="Bahnschrift SemiLight" panose="020B0502040204020203" pitchFamily="34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748546" y="5623322"/>
            <a:ext cx="481251" cy="481251"/>
          </a:xfrm>
          <a:prstGeom prst="roundRect">
            <a:avLst>
              <a:gd name="adj" fmla="val 40000"/>
            </a:avLst>
          </a:prstGeom>
          <a:solidFill>
            <a:srgbClr val="282C32"/>
          </a:solidFill>
          <a:ln/>
        </p:spPr>
      </p:sp>
      <p:sp>
        <p:nvSpPr>
          <p:cNvPr id="16" name="Text 12"/>
          <p:cNvSpPr/>
          <p:nvPr/>
        </p:nvSpPr>
        <p:spPr>
          <a:xfrm>
            <a:off x="897969" y="5695117"/>
            <a:ext cx="182404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9"/>
              </a:lnSpc>
              <a:buNone/>
            </a:pPr>
            <a:r>
              <a:rPr lang="en-US" sz="2659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59" dirty="0"/>
          </a:p>
        </p:txBody>
      </p:sp>
      <p:sp>
        <p:nvSpPr>
          <p:cNvPr id="17" name="Text 13"/>
          <p:cNvSpPr/>
          <p:nvPr/>
        </p:nvSpPr>
        <p:spPr>
          <a:xfrm>
            <a:off x="1443633" y="5623322"/>
            <a:ext cx="295525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0"/>
              </a:lnSpc>
              <a:buNone/>
            </a:pPr>
            <a:r>
              <a:rPr lang="en-US" sz="2216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Adversarial Robustness</a:t>
            </a:r>
            <a:endParaRPr lang="en-US" sz="2216" dirty="0">
              <a:latin typeface="+mj-lt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443633" y="6103382"/>
            <a:ext cx="5123021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Improving model resilience to malicious inputs.</a:t>
            </a:r>
            <a:endParaRPr lang="en-US" sz="1684" dirty="0">
              <a:latin typeface="Bahnschrift SemiLight" panose="020B0502040204020203" pitchFamily="34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938093" y="6766203"/>
            <a:ext cx="5628561" cy="703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540"/>
              </a:lnSpc>
              <a:buNone/>
            </a:pPr>
            <a:r>
              <a:rPr lang="en-US" sz="4432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Thank</a:t>
            </a:r>
            <a:r>
              <a:rPr lang="en-US" sz="4432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you!</a:t>
            </a:r>
            <a:endParaRPr lang="en-US" sz="44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8" y="2563297"/>
            <a:ext cx="4944785" cy="37789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44709" y="1124069"/>
            <a:ext cx="76273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000000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Overview of Convolutional Neural Networks (CNNs)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554391" y="2874407"/>
            <a:ext cx="30480" cy="4231124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7" name="Shape 4"/>
          <p:cNvSpPr/>
          <p:nvPr/>
        </p:nvSpPr>
        <p:spPr>
          <a:xfrm>
            <a:off x="6782872" y="3346609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8" name="Shape 5"/>
          <p:cNvSpPr/>
          <p:nvPr/>
        </p:nvSpPr>
        <p:spPr>
          <a:xfrm>
            <a:off x="6325910" y="311812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FAA1A1"/>
          </a:solidFill>
          <a:ln/>
        </p:spPr>
      </p:sp>
      <p:sp>
        <p:nvSpPr>
          <p:cNvPr id="9" name="Text 6"/>
          <p:cNvSpPr/>
          <p:nvPr/>
        </p:nvSpPr>
        <p:spPr>
          <a:xfrm>
            <a:off x="6509028" y="3190756"/>
            <a:ext cx="121087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94" dirty="0"/>
          </a:p>
        </p:txBody>
      </p:sp>
      <p:sp>
        <p:nvSpPr>
          <p:cNvPr id="10" name="Text 7"/>
          <p:cNvSpPr/>
          <p:nvPr/>
        </p:nvSpPr>
        <p:spPr>
          <a:xfrm>
            <a:off x="7761208" y="3090982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000000"/>
                </a:solidFill>
                <a:latin typeface="+mj-lt"/>
                <a:ea typeface="Barlow" pitchFamily="34" charset="-122"/>
                <a:cs typeface="Barlow" pitchFamily="34" charset="-120"/>
              </a:rPr>
              <a:t>Convolutions</a:t>
            </a:r>
            <a:endParaRPr lang="en-US" sz="2245" dirty="0">
              <a:latin typeface="+mj-lt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761208" y="3577114"/>
            <a:ext cx="6110883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Applying filters to extract local features from images.</a:t>
            </a:r>
            <a:endParaRPr lang="en-US" sz="1900" dirty="0">
              <a:latin typeface="Bahnschrift SemiLight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82872" y="4829175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3" name="Shape 10"/>
          <p:cNvSpPr/>
          <p:nvPr/>
        </p:nvSpPr>
        <p:spPr>
          <a:xfrm>
            <a:off x="6325910" y="460069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FAA1A1"/>
          </a:solidFill>
          <a:ln/>
        </p:spPr>
      </p:sp>
      <p:sp>
        <p:nvSpPr>
          <p:cNvPr id="14" name="Text 11"/>
          <p:cNvSpPr/>
          <p:nvPr/>
        </p:nvSpPr>
        <p:spPr>
          <a:xfrm>
            <a:off x="6473785" y="4673322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94" dirty="0"/>
          </a:p>
        </p:txBody>
      </p:sp>
      <p:sp>
        <p:nvSpPr>
          <p:cNvPr id="15" name="Text 12"/>
          <p:cNvSpPr/>
          <p:nvPr/>
        </p:nvSpPr>
        <p:spPr>
          <a:xfrm>
            <a:off x="7761208" y="457354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000000"/>
                </a:solidFill>
                <a:latin typeface="+mj-lt"/>
                <a:ea typeface="Barlow" pitchFamily="34" charset="-122"/>
                <a:cs typeface="Barlow" pitchFamily="34" charset="-120"/>
              </a:rPr>
              <a:t>Pooling</a:t>
            </a:r>
            <a:endParaRPr lang="en-US" sz="2245" dirty="0">
              <a:latin typeface="+mj-lt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761208" y="5059680"/>
            <a:ext cx="6110883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Downsampling feature maps to reduce dimensionality.</a:t>
            </a:r>
            <a:endParaRPr lang="en-US" sz="1900" dirty="0">
              <a:latin typeface="Bahnschrift SemiLight" panose="020B0502040204020203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782872" y="6311741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8" name="Shape 15"/>
          <p:cNvSpPr/>
          <p:nvPr/>
        </p:nvSpPr>
        <p:spPr>
          <a:xfrm>
            <a:off x="6325910" y="608326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FAA1A1"/>
          </a:solidFill>
          <a:ln/>
        </p:spPr>
      </p:sp>
      <p:sp>
        <p:nvSpPr>
          <p:cNvPr id="19" name="Text 16"/>
          <p:cNvSpPr/>
          <p:nvPr/>
        </p:nvSpPr>
        <p:spPr>
          <a:xfrm>
            <a:off x="6477238" y="6155888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94" dirty="0"/>
          </a:p>
        </p:txBody>
      </p:sp>
      <p:sp>
        <p:nvSpPr>
          <p:cNvPr id="20" name="Text 17"/>
          <p:cNvSpPr/>
          <p:nvPr/>
        </p:nvSpPr>
        <p:spPr>
          <a:xfrm>
            <a:off x="7761208" y="6056114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000000"/>
                </a:solidFill>
                <a:latin typeface="+mj-lt"/>
                <a:ea typeface="Barlow" pitchFamily="34" charset="-122"/>
                <a:cs typeface="Barlow" pitchFamily="34" charset="-120"/>
              </a:rPr>
              <a:t>Dense Layers</a:t>
            </a:r>
            <a:endParaRPr lang="en-US" sz="2245" dirty="0"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761208" y="6542246"/>
            <a:ext cx="6110883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000000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Fully connected </a:t>
            </a:r>
            <a:r>
              <a:rPr lang="en-US" sz="1900" dirty="0">
                <a:solidFill>
                  <a:srgbClr val="000000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layers</a:t>
            </a:r>
            <a:r>
              <a:rPr lang="en-US" sz="1706" dirty="0">
                <a:solidFill>
                  <a:srgbClr val="000000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 to classify the extracted features.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757130"/>
            <a:ext cx="1154148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CNN Architecture and Key Components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400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Input </a:t>
            </a:r>
            <a:r>
              <a:rPr lang="en-US" sz="2250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Layer</a:t>
            </a:r>
            <a:endParaRPr lang="en-US" sz="2250" b="1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8309" y="4584144"/>
            <a:ext cx="4018359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Accepts the input image.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Convolutional Layers</a:t>
            </a:r>
            <a:endParaRPr lang="en-US" sz="2245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Apply learned filters to extract visual features.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Pooling Layers</a:t>
            </a:r>
            <a:endParaRPr lang="en-US" sz="2245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Reduce the spatial size of feature maps.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11151" y="11151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1522809"/>
            <a:ext cx="4944785" cy="51838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1708071"/>
            <a:ext cx="76273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Preparing Image Data for Training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244709" y="370212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6427827" y="3774758"/>
            <a:ext cx="121087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94" dirty="0"/>
          </a:p>
        </p:txBody>
      </p:sp>
      <p:sp>
        <p:nvSpPr>
          <p:cNvPr id="9" name="Text 5"/>
          <p:cNvSpPr/>
          <p:nvPr/>
        </p:nvSpPr>
        <p:spPr>
          <a:xfrm>
            <a:off x="6948726" y="3702129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Data Augmentation</a:t>
            </a:r>
            <a:endParaRPr lang="en-US" sz="2245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948726" y="4188262"/>
            <a:ext cx="3001447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Artificially expand the training dataset through transformations.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0166747" y="370212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2" name="Text 8"/>
          <p:cNvSpPr/>
          <p:nvPr/>
        </p:nvSpPr>
        <p:spPr>
          <a:xfrm>
            <a:off x="10314623" y="3774758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94" dirty="0"/>
          </a:p>
        </p:txBody>
      </p:sp>
      <p:sp>
        <p:nvSpPr>
          <p:cNvPr id="13" name="Text 9"/>
          <p:cNvSpPr/>
          <p:nvPr/>
        </p:nvSpPr>
        <p:spPr>
          <a:xfrm>
            <a:off x="10870763" y="3702129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Normalization</a:t>
            </a:r>
            <a:endParaRPr lang="en-US" sz="2245" dirty="0">
              <a:latin typeface="+mj-lt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870763" y="4188262"/>
            <a:ext cx="3001447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Ensure input images have a common scale and distribution.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6244709" y="568868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6" name="Text 12"/>
          <p:cNvSpPr/>
          <p:nvPr/>
        </p:nvSpPr>
        <p:spPr>
          <a:xfrm>
            <a:off x="6396037" y="5761315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94" dirty="0"/>
          </a:p>
        </p:txBody>
      </p:sp>
      <p:sp>
        <p:nvSpPr>
          <p:cNvPr id="17" name="Text 13"/>
          <p:cNvSpPr/>
          <p:nvPr/>
        </p:nvSpPr>
        <p:spPr>
          <a:xfrm>
            <a:off x="6948726" y="5688687"/>
            <a:ext cx="3306128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Train-Validation-Test Split</a:t>
            </a:r>
            <a:endParaRPr lang="en-US" sz="2245" dirty="0">
              <a:latin typeface="+mj-lt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6948726" y="6174819"/>
            <a:ext cx="6923365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Partition data for training, validation, and final testing.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56353"/>
            <a:ext cx="4944785" cy="41555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1701641"/>
            <a:ext cx="627364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Designing the CNN Model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244709" y="273927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6461284" y="295584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Hyperparameters</a:t>
            </a:r>
            <a:endParaRPr lang="en-US" sz="2245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6461284" y="3441978"/>
            <a:ext cx="3272314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Select model architecture, learning rate, batch size, etc.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0166747" y="273927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</p:spPr>
      </p:sp>
      <p:sp>
        <p:nvSpPr>
          <p:cNvPr id="11" name="Text 7"/>
          <p:cNvSpPr/>
          <p:nvPr/>
        </p:nvSpPr>
        <p:spPr>
          <a:xfrm>
            <a:off x="10383322" y="295584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Transfer Learning</a:t>
            </a:r>
            <a:endParaRPr lang="en-US" sz="2245" dirty="0">
              <a:latin typeface="+mj-lt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0383322" y="3441978"/>
            <a:ext cx="3272314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Leverage pre-trained models to speed up training.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244709" y="4568547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14" name="Text 10"/>
          <p:cNvSpPr/>
          <p:nvPr/>
        </p:nvSpPr>
        <p:spPr>
          <a:xfrm>
            <a:off x="6461284" y="4785122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Regularization</a:t>
            </a:r>
            <a:endParaRPr lang="en-US" sz="2245" dirty="0">
              <a:latin typeface="+mj-lt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461284" y="5271254"/>
            <a:ext cx="3272314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Prevent overfitting through techniques like dropout.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0166747" y="4568547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17" name="Text 13"/>
          <p:cNvSpPr/>
          <p:nvPr/>
        </p:nvSpPr>
        <p:spPr>
          <a:xfrm>
            <a:off x="10383322" y="4785122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Optimization</a:t>
            </a:r>
            <a:endParaRPr lang="en-US" sz="2245" dirty="0">
              <a:latin typeface="+mj-lt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0383322" y="5271254"/>
            <a:ext cx="3272314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Choose an appropriate optimizer for efficient training.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60402"/>
            <a:ext cx="4944904" cy="42519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996196"/>
            <a:ext cx="582787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Training the CNN Model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2033826"/>
            <a:ext cx="1083231" cy="17331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225040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Forward Pass</a:t>
            </a:r>
            <a:endParaRPr lang="en-US" sz="2245" dirty="0">
              <a:latin typeface="+mj-lt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52861" y="2736533"/>
            <a:ext cx="6219230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Input image through the network to get predictions.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3767018"/>
            <a:ext cx="1083231" cy="17331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3983593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Backpropagation</a:t>
            </a:r>
            <a:endParaRPr lang="en-US" sz="2245" dirty="0">
              <a:latin typeface="+mj-lt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52861" y="4469725"/>
            <a:ext cx="6219230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Compute gradients and update model parameters.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709" y="5500211"/>
            <a:ext cx="1083231" cy="173319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52861" y="571678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Epoch Iterations</a:t>
            </a:r>
            <a:endParaRPr lang="en-US" sz="2245" dirty="0">
              <a:latin typeface="+mj-lt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652861" y="6202918"/>
            <a:ext cx="6219230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Repeat the forward and backward passes for all training data.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0494" y="2577703"/>
            <a:ext cx="5649040" cy="3711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2"/>
          <p:cNvSpPr/>
          <p:nvPr/>
        </p:nvSpPr>
        <p:spPr>
          <a:xfrm>
            <a:off x="758309" y="976908"/>
            <a:ext cx="76273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Evaluating Model Performance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2727246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8309" y="348543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Accuracy</a:t>
            </a:r>
            <a:endParaRPr lang="en-US" sz="2245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8309" y="3971568"/>
            <a:ext cx="3651171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Percentage of correct predictions.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01" y="2727246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34401" y="3485436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Precision</a:t>
            </a:r>
            <a:endParaRPr lang="en-US" sz="2245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734401" y="3971568"/>
            <a:ext cx="3651290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Fraction of true positives among all positive predictions.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5314950"/>
            <a:ext cx="541615" cy="5416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8309" y="607314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Recall</a:t>
            </a:r>
            <a:endParaRPr lang="en-US" sz="2245" dirty="0">
              <a:latin typeface="+mj-lt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58309" y="6559272"/>
            <a:ext cx="3651171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Fraction of true positives among all actual positives.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401" y="5314950"/>
            <a:ext cx="541615" cy="54161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734401" y="607314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EEEFF5"/>
                </a:solidFill>
                <a:latin typeface="+mj-lt"/>
                <a:ea typeface="Barlow" pitchFamily="34" charset="-122"/>
                <a:cs typeface="Barlow" pitchFamily="34" charset="-120"/>
              </a:rPr>
              <a:t>F1-Score</a:t>
            </a:r>
            <a:endParaRPr lang="en-US" sz="2245" dirty="0">
              <a:latin typeface="+mj-lt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4734401" y="6559272"/>
            <a:ext cx="3651290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Harmonic mean of precision and recall.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757130"/>
            <a:ext cx="6653332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Improving Model Accuracy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Collect More Data</a:t>
            </a:r>
            <a:endParaRPr lang="en-US" sz="2245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Expand the training dataset for better generalization.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12926" y="4011335"/>
            <a:ext cx="289655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Tune Hyperparameters</a:t>
            </a:r>
            <a:endParaRPr lang="en-US" sz="2245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Experiment with model architecture and training settings.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9998FF"/>
                </a:solidFill>
                <a:latin typeface="+mj-lt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2245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Enhance the input data to help the model learn better.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20992"/>
            <a:ext cx="7044333" cy="445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2"/>
          <p:cNvSpPr/>
          <p:nvPr/>
        </p:nvSpPr>
        <p:spPr>
          <a:xfrm>
            <a:off x="758309" y="1259205"/>
            <a:ext cx="57985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9998FF"/>
                </a:solidFill>
                <a:latin typeface="Bahnschrift" panose="020B0502040204020203" pitchFamily="34" charset="0"/>
                <a:ea typeface="Barlow" pitchFamily="34" charset="-122"/>
                <a:cs typeface="Barlow" pitchFamily="34" charset="-120"/>
              </a:rPr>
              <a:t>Deploying the Image Classifier</a:t>
            </a:r>
            <a:endParaRPr lang="en-US" sz="4489" dirty="0">
              <a:latin typeface="Bahnschrift" panose="020B0502040204020203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58309" y="3009543"/>
            <a:ext cx="5798582" cy="3960733"/>
          </a:xfrm>
          <a:prstGeom prst="roundRect">
            <a:avLst>
              <a:gd name="adj" fmla="val 492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765929" y="3017163"/>
            <a:ext cx="5783342" cy="1315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982504" y="3154680"/>
            <a:ext cx="24547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Cloud Hosting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877985" y="3154680"/>
            <a:ext cx="2454712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Deploy the model on cloud platforms like AWS, Azure, or GCP.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65929" y="4332327"/>
            <a:ext cx="5783342" cy="1315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982504" y="4469844"/>
            <a:ext cx="24547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On-Device Inference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3877985" y="4469844"/>
            <a:ext cx="2454712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Run the model directly on mobile or edge devices.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65929" y="5647492"/>
            <a:ext cx="5783342" cy="1315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82504" y="5785009"/>
            <a:ext cx="24547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API Integration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877985" y="5785009"/>
            <a:ext cx="2454712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EEEFF5"/>
                </a:solidFill>
                <a:latin typeface="Bahnschrift SemiLight" panose="020B0502040204020203" pitchFamily="34" charset="0"/>
                <a:ea typeface="Montserrat" pitchFamily="34" charset="-122"/>
                <a:cs typeface="Montserrat" pitchFamily="34" charset="-120"/>
              </a:rPr>
              <a:t>Expose the model through a RESTful API for easy integration.</a:t>
            </a:r>
            <a:endParaRPr lang="en-US" sz="1706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536</Words>
  <Application>Microsoft Office PowerPoint</Application>
  <PresentationFormat>Custom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Bahnschrift SemiLight</vt:lpstr>
      <vt:lpstr>Barlow</vt:lpstr>
      <vt:lpstr>Montserrat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adal rasheed</cp:lastModifiedBy>
  <cp:revision>5</cp:revision>
  <dcterms:created xsi:type="dcterms:W3CDTF">2024-07-31T05:45:02Z</dcterms:created>
  <dcterms:modified xsi:type="dcterms:W3CDTF">2024-07-31T07:28:14Z</dcterms:modified>
</cp:coreProperties>
</file>