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maranth" charset="1" panose="02000503050000020004"/>
      <p:regular r:id="rId10"/>
    </p:embeddedFont>
    <p:embeddedFont>
      <p:font typeface="Amaranth Bold" charset="1" panose="02000500000000020004"/>
      <p:regular r:id="rId11"/>
    </p:embeddedFont>
    <p:embeddedFont>
      <p:font typeface="Amaranth Italics" charset="1" panose="02000500000000020004"/>
      <p:regular r:id="rId12"/>
    </p:embeddedFont>
    <p:embeddedFont>
      <p:font typeface="Amaranth Bold Italics" charset="1" panose="02000500000000020004"/>
      <p:regular r:id="rId13"/>
    </p:embeddedFont>
    <p:embeddedFont>
      <p:font typeface="Chau Philomene" charset="1" panose="02000806040000020003"/>
      <p:regular r:id="rId14"/>
    </p:embeddedFont>
    <p:embeddedFont>
      <p:font typeface="Chau Philomene Italics" charset="1" panose="02000806040000020003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 Italics" charset="1" panose="00000500000000000000"/>
      <p:regular r:id="rId18"/>
    </p:embeddedFont>
    <p:embeddedFont>
      <p:font typeface="Aileron Bold Italics" charset="1" panose="00000800000000000000"/>
      <p:regular r:id="rId19"/>
    </p:embeddedFont>
    <p:embeddedFont>
      <p:font typeface="Aileron Thin" charset="1" panose="00000300000000000000"/>
      <p:regular r:id="rId20"/>
    </p:embeddedFont>
    <p:embeddedFont>
      <p:font typeface="Aileron Thin Italics" charset="1" panose="00000300000000000000"/>
      <p:regular r:id="rId21"/>
    </p:embeddedFont>
    <p:embeddedFont>
      <p:font typeface="Aileron Light" charset="1" panose="00000400000000000000"/>
      <p:regular r:id="rId22"/>
    </p:embeddedFont>
    <p:embeddedFont>
      <p:font typeface="Aileron Light Italics" charset="1" panose="00000400000000000000"/>
      <p:regular r:id="rId23"/>
    </p:embeddedFont>
    <p:embeddedFont>
      <p:font typeface="Aileron Ultra-Bold" charset="1" panose="00000A00000000000000"/>
      <p:regular r:id="rId24"/>
    </p:embeddedFont>
    <p:embeddedFont>
      <p:font typeface="Aileron Ultra-Bold Italics" charset="1" panose="00000A00000000000000"/>
      <p:regular r:id="rId25"/>
    </p:embeddedFont>
    <p:embeddedFont>
      <p:font typeface="Aileron Heavy" charset="1" panose="00000A00000000000000"/>
      <p:regular r:id="rId26"/>
    </p:embeddedFont>
    <p:embeddedFont>
      <p:font typeface="Aileron Heavy Italics" charset="1" panose="00000A00000000000000"/>
      <p:regular r:id="rId27"/>
    </p:embeddedFont>
    <p:embeddedFont>
      <p:font typeface="Anantason Condensed" charset="1" panose="00000000000000000000"/>
      <p:regular r:id="rId28"/>
    </p:embeddedFont>
    <p:embeddedFont>
      <p:font typeface="Anantason Condensed Bold" charset="1" panose="00000000000000000000"/>
      <p:regular r:id="rId29"/>
    </p:embeddedFont>
    <p:embeddedFont>
      <p:font typeface="Anantason Condensed Italics" charset="1" panose="00000000000000000000"/>
      <p:regular r:id="rId30"/>
    </p:embeddedFont>
    <p:embeddedFont>
      <p:font typeface="Anantason Condensed Bold Italics" charset="1" panose="00000000000000000000"/>
      <p:regular r:id="rId31"/>
    </p:embeddedFont>
    <p:embeddedFont>
      <p:font typeface="Anantason Condensed Thin" charset="1" panose="00000000000000000000"/>
      <p:regular r:id="rId32"/>
    </p:embeddedFont>
    <p:embeddedFont>
      <p:font typeface="Anantason Condensed Thin Italics" charset="1" panose="00000000000000000000"/>
      <p:regular r:id="rId33"/>
    </p:embeddedFont>
    <p:embeddedFont>
      <p:font typeface="Anantason Condensed Light" charset="1" panose="00000000000000000000"/>
      <p:regular r:id="rId34"/>
    </p:embeddedFont>
    <p:embeddedFont>
      <p:font typeface="Anantason Condensed Light Italics" charset="1" panose="00000000000000000000"/>
      <p:regular r:id="rId35"/>
    </p:embeddedFont>
    <p:embeddedFont>
      <p:font typeface="Anantason Condensed Medium" charset="1" panose="00000000000000000000"/>
      <p:regular r:id="rId36"/>
    </p:embeddedFont>
    <p:embeddedFont>
      <p:font typeface="Anantason Condensed Medium Italics" charset="1" panose="00000000000000000000"/>
      <p:regular r:id="rId37"/>
    </p:embeddedFont>
    <p:embeddedFont>
      <p:font typeface="Anantason Condensed Semi-Bold" charset="1" panose="00000000000000000000"/>
      <p:regular r:id="rId38"/>
    </p:embeddedFont>
    <p:embeddedFont>
      <p:font typeface="Anantason Condensed Semi-Bold Italics" charset="1" panose="00000000000000000000"/>
      <p:regular r:id="rId39"/>
    </p:embeddedFont>
    <p:embeddedFont>
      <p:font typeface="Anantason Condensed Ultra-Bold" charset="1" panose="00000000000000000000"/>
      <p:regular r:id="rId40"/>
    </p:embeddedFont>
    <p:embeddedFont>
      <p:font typeface="Anantason Condensed Ultra-Bold Italics" charset="1" panose="00000000000000000000"/>
      <p:regular r:id="rId41"/>
    </p:embeddedFont>
    <p:embeddedFont>
      <p:font typeface="Anantason Condensed Heavy" charset="1" panose="00000000000000000000"/>
      <p:regular r:id="rId42"/>
    </p:embeddedFont>
    <p:embeddedFont>
      <p:font typeface="Anantason Condensed Heavy Italics" charset="1" panose="000000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45" Target="slides/slide2.xml" Type="http://schemas.openxmlformats.org/officeDocument/2006/relationships/slide"/><Relationship Id="rId46" Target="slides/slide3.xml" Type="http://schemas.openxmlformats.org/officeDocument/2006/relationships/slide"/><Relationship Id="rId47" Target="slides/slide4.xml" Type="http://schemas.openxmlformats.org/officeDocument/2006/relationships/slide"/><Relationship Id="rId48" Target="slides/slide5.xml" Type="http://schemas.openxmlformats.org/officeDocument/2006/relationships/slide"/><Relationship Id="rId49" Target="slides/slide6.xml" Type="http://schemas.openxmlformats.org/officeDocument/2006/relationships/slide"/><Relationship Id="rId5" Target="tableStyles.xml" Type="http://schemas.openxmlformats.org/officeDocument/2006/relationships/tableStyles"/><Relationship Id="rId50" Target="slides/slide7.xml" Type="http://schemas.openxmlformats.org/officeDocument/2006/relationships/slide"/><Relationship Id="rId51" Target="slides/slide8.xml" Type="http://schemas.openxmlformats.org/officeDocument/2006/relationships/slide"/><Relationship Id="rId52" Target="slides/slide9.xml" Type="http://schemas.openxmlformats.org/officeDocument/2006/relationships/slide"/><Relationship Id="rId53" Target="slides/slide10.xml" Type="http://schemas.openxmlformats.org/officeDocument/2006/relationships/slide"/><Relationship Id="rId54" Target="slides/slide11.xml" Type="http://schemas.openxmlformats.org/officeDocument/2006/relationships/slide"/><Relationship Id="rId55" Target="slides/slide12.xml" Type="http://schemas.openxmlformats.org/officeDocument/2006/relationships/slide"/><Relationship Id="rId56" Target="slides/slide13.xml" Type="http://schemas.openxmlformats.org/officeDocument/2006/relationships/slide"/><Relationship Id="rId57" Target="slides/slide14.xml" Type="http://schemas.openxmlformats.org/officeDocument/2006/relationships/slide"/><Relationship Id="rId58" Target="slides/slide15.xml" Type="http://schemas.openxmlformats.org/officeDocument/2006/relationships/slide"/><Relationship Id="rId59" Target="slides/slide16.xml" Type="http://schemas.openxmlformats.org/officeDocument/2006/relationships/slide"/><Relationship Id="rId6" Target="fonts/font6.fntdata" Type="http://schemas.openxmlformats.org/officeDocument/2006/relationships/font"/><Relationship Id="rId60" Target="slides/slide17.xml" Type="http://schemas.openxmlformats.org/officeDocument/2006/relationships/slide"/><Relationship Id="rId61" Target="slides/slide18.xml" Type="http://schemas.openxmlformats.org/officeDocument/2006/relationships/slide"/><Relationship Id="rId62" Target="slides/slide19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jpe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2569" y="-2741887"/>
            <a:ext cx="7357596" cy="7084128"/>
          </a:xfrm>
          <a:custGeom>
            <a:avLst/>
            <a:gdLst/>
            <a:ahLst/>
            <a:cxnLst/>
            <a:rect r="r" b="b" t="t" l="l"/>
            <a:pathLst>
              <a:path h="7084128" w="7357596">
                <a:moveTo>
                  <a:pt x="0" y="0"/>
                </a:moveTo>
                <a:lnTo>
                  <a:pt x="7357596" y="0"/>
                </a:lnTo>
                <a:lnTo>
                  <a:pt x="7357596" y="7084128"/>
                </a:lnTo>
                <a:lnTo>
                  <a:pt x="0" y="708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2592" y="-1303737"/>
            <a:ext cx="13793982" cy="4664874"/>
          </a:xfrm>
          <a:custGeom>
            <a:avLst/>
            <a:gdLst/>
            <a:ahLst/>
            <a:cxnLst/>
            <a:rect r="r" b="b" t="t" l="l"/>
            <a:pathLst>
              <a:path h="4664874" w="13793982">
                <a:moveTo>
                  <a:pt x="0" y="0"/>
                </a:moveTo>
                <a:lnTo>
                  <a:pt x="13793983" y="0"/>
                </a:lnTo>
                <a:lnTo>
                  <a:pt x="13793983" y="4664874"/>
                </a:lnTo>
                <a:lnTo>
                  <a:pt x="0" y="4664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5752796" y="7318670"/>
            <a:ext cx="12048571" cy="5936660"/>
          </a:xfrm>
          <a:custGeom>
            <a:avLst/>
            <a:gdLst/>
            <a:ahLst/>
            <a:cxnLst/>
            <a:rect r="r" b="b" t="t" l="l"/>
            <a:pathLst>
              <a:path h="5936660" w="12048571">
                <a:moveTo>
                  <a:pt x="0" y="0"/>
                </a:moveTo>
                <a:lnTo>
                  <a:pt x="12048571" y="0"/>
                </a:lnTo>
                <a:lnTo>
                  <a:pt x="12048571" y="5936660"/>
                </a:lnTo>
                <a:lnTo>
                  <a:pt x="0" y="5936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03153" y="3095625"/>
            <a:ext cx="8544554" cy="43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62"/>
              </a:lnSpc>
            </a:pPr>
            <a:r>
              <a:rPr lang="en-US" sz="14469">
                <a:solidFill>
                  <a:srgbClr val="343434"/>
                </a:solidFill>
                <a:latin typeface="Anantason Condensed"/>
              </a:rPr>
              <a:t>UTLANDER </a:t>
            </a:r>
          </a:p>
          <a:p>
            <a:pPr algn="ctr">
              <a:lnSpc>
                <a:spcPts val="1736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451813" y="2752713"/>
            <a:ext cx="2251340" cy="2230873"/>
          </a:xfrm>
          <a:custGeom>
            <a:avLst/>
            <a:gdLst/>
            <a:ahLst/>
            <a:cxnLst/>
            <a:rect r="r" b="b" t="t" l="l"/>
            <a:pathLst>
              <a:path h="2230873" w="2251340">
                <a:moveTo>
                  <a:pt x="0" y="0"/>
                </a:moveTo>
                <a:lnTo>
                  <a:pt x="2251340" y="0"/>
                </a:lnTo>
                <a:lnTo>
                  <a:pt x="2251340" y="2230872"/>
                </a:lnTo>
                <a:lnTo>
                  <a:pt x="0" y="223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15791" y="6266533"/>
            <a:ext cx="12456418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maranth Italics"/>
              </a:rPr>
              <a:t>La importancia de la tecnología para mejorar la experiencia del empleado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0693" y="4918228"/>
            <a:ext cx="4586613" cy="7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0"/>
              </a:lnSpc>
              <a:spcBef>
                <a:spcPct val="0"/>
              </a:spcBef>
            </a:pPr>
            <a:r>
              <a:rPr lang="en-US" sz="4033">
                <a:solidFill>
                  <a:srgbClr val="004AAD"/>
                </a:solidFill>
                <a:latin typeface="Amaranth Bold"/>
              </a:rPr>
              <a:t>Consulting solutions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2449" y="-1039140"/>
            <a:ext cx="9590209" cy="12927978"/>
          </a:xfrm>
          <a:custGeom>
            <a:avLst/>
            <a:gdLst/>
            <a:ahLst/>
            <a:cxnLst/>
            <a:rect r="r" b="b" t="t" l="l"/>
            <a:pathLst>
              <a:path h="12927978" w="9590209">
                <a:moveTo>
                  <a:pt x="0" y="0"/>
                </a:moveTo>
                <a:lnTo>
                  <a:pt x="9590209" y="0"/>
                </a:lnTo>
                <a:lnTo>
                  <a:pt x="9590209" y="12927977"/>
                </a:lnTo>
                <a:lnTo>
                  <a:pt x="0" y="1292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480"/>
            <a:ext cx="116900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Proyecto de análisis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372219" y="1713674"/>
            <a:ext cx="3265390" cy="744403"/>
            <a:chOff x="0" y="0"/>
            <a:chExt cx="4353854" cy="9925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4794"/>
              <a:ext cx="176860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43434"/>
                  </a:solidFill>
                  <a:latin typeface="Amaranth"/>
                </a:rPr>
                <a:t>Status: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3229196" y="0"/>
              <a:ext cx="1124657" cy="992538"/>
              <a:chOff x="0" y="0"/>
              <a:chExt cx="9855736" cy="869793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473148" y="225059"/>
              <a:ext cx="636754" cy="542420"/>
            </a:xfrm>
            <a:custGeom>
              <a:avLst/>
              <a:gdLst/>
              <a:ahLst/>
              <a:cxnLst/>
              <a:rect r="r" b="b" t="t" l="l"/>
              <a:pathLst>
                <a:path h="542420" w="636754">
                  <a:moveTo>
                    <a:pt x="0" y="0"/>
                  </a:moveTo>
                  <a:lnTo>
                    <a:pt x="636754" y="0"/>
                  </a:lnTo>
                  <a:lnTo>
                    <a:pt x="636754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933706" y="0"/>
              <a:ext cx="1124657" cy="992538"/>
              <a:chOff x="0" y="0"/>
              <a:chExt cx="9855736" cy="86979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235334" y="225059"/>
              <a:ext cx="521402" cy="542420"/>
            </a:xfrm>
            <a:custGeom>
              <a:avLst/>
              <a:gdLst/>
              <a:ahLst/>
              <a:cxnLst/>
              <a:rect r="r" b="b" t="t" l="l"/>
              <a:pathLst>
                <a:path h="542420" w="521402">
                  <a:moveTo>
                    <a:pt x="0" y="0"/>
                  </a:moveTo>
                  <a:lnTo>
                    <a:pt x="521401" y="0"/>
                  </a:lnTo>
                  <a:lnTo>
                    <a:pt x="521401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1879023" y="4793475"/>
            <a:ext cx="5815446" cy="6834391"/>
          </a:xfrm>
          <a:custGeom>
            <a:avLst/>
            <a:gdLst/>
            <a:ahLst/>
            <a:cxnLst/>
            <a:rect r="r" b="b" t="t" l="l"/>
            <a:pathLst>
              <a:path h="6834391" w="5815446">
                <a:moveTo>
                  <a:pt x="0" y="0"/>
                </a:moveTo>
                <a:lnTo>
                  <a:pt x="5815446" y="0"/>
                </a:lnTo>
                <a:lnTo>
                  <a:pt x="5815446" y="6834391"/>
                </a:lnTo>
                <a:lnTo>
                  <a:pt x="0" y="68343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951862" y="2992625"/>
          <a:ext cx="12384276" cy="6163016"/>
        </p:xfrm>
        <a:graphic>
          <a:graphicData uri="http://schemas.openxmlformats.org/drawingml/2006/table">
            <a:tbl>
              <a:tblPr/>
              <a:tblGrid>
                <a:gridCol w="10205698"/>
                <a:gridCol w="2178578"/>
              </a:tblGrid>
              <a:tr h="1340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FFFF"/>
                          </a:solidFill>
                          <a:latin typeface="Amaranth"/>
                        </a:rPr>
                        <a:t>FASES DE TRABAJO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maranth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A/B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48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resultados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Propuesta de soluciones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3850215" y="4470472"/>
            <a:ext cx="799443" cy="831670"/>
          </a:xfrm>
          <a:custGeom>
            <a:avLst/>
            <a:gdLst/>
            <a:ahLst/>
            <a:cxnLst/>
            <a:rect r="r" b="b" t="t" l="l"/>
            <a:pathLst>
              <a:path h="831670" w="799443">
                <a:moveTo>
                  <a:pt x="0" y="0"/>
                </a:moveTo>
                <a:lnTo>
                  <a:pt x="799443" y="0"/>
                </a:lnTo>
                <a:lnTo>
                  <a:pt x="799443" y="831670"/>
                </a:lnTo>
                <a:lnTo>
                  <a:pt x="0" y="831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9087" y="4645126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6" y="0"/>
                </a:lnTo>
                <a:lnTo>
                  <a:pt x="7260426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90922">
            <a:off x="-3550968" y="2541920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7"/>
                </a:lnTo>
                <a:lnTo>
                  <a:pt x="0" y="5742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38225"/>
            <a:ext cx="10623818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A/B Testing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101437" y="2648054"/>
            <a:ext cx="5501462" cy="5981624"/>
            <a:chOff x="0" y="0"/>
            <a:chExt cx="7335283" cy="797549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335283" cy="7975499"/>
              <a:chOff x="0" y="0"/>
              <a:chExt cx="1448945" cy="157540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448945" cy="1575407"/>
              </a:xfrm>
              <a:custGeom>
                <a:avLst/>
                <a:gdLst/>
                <a:ahLst/>
                <a:cxnLst/>
                <a:rect r="r" b="b" t="t" l="l"/>
                <a:pathLst>
                  <a:path h="1575407" w="1448945">
                    <a:moveTo>
                      <a:pt x="71770" y="0"/>
                    </a:moveTo>
                    <a:lnTo>
                      <a:pt x="1377175" y="0"/>
                    </a:lnTo>
                    <a:cubicBezTo>
                      <a:pt x="1396210" y="0"/>
                      <a:pt x="1414464" y="7561"/>
                      <a:pt x="1427924" y="21021"/>
                    </a:cubicBezTo>
                    <a:cubicBezTo>
                      <a:pt x="1441383" y="34480"/>
                      <a:pt x="1448945" y="52735"/>
                      <a:pt x="1448945" y="71770"/>
                    </a:cubicBezTo>
                    <a:lnTo>
                      <a:pt x="1448945" y="1503638"/>
                    </a:lnTo>
                    <a:cubicBezTo>
                      <a:pt x="1448945" y="1522672"/>
                      <a:pt x="1441383" y="1540927"/>
                      <a:pt x="1427924" y="1554386"/>
                    </a:cubicBezTo>
                    <a:cubicBezTo>
                      <a:pt x="1414464" y="1567846"/>
                      <a:pt x="1396210" y="1575407"/>
                      <a:pt x="1377175" y="1575407"/>
                    </a:cubicBezTo>
                    <a:lnTo>
                      <a:pt x="71770" y="1575407"/>
                    </a:lnTo>
                    <a:cubicBezTo>
                      <a:pt x="32132" y="1575407"/>
                      <a:pt x="0" y="1543275"/>
                      <a:pt x="0" y="1503638"/>
                    </a:cubicBezTo>
                    <a:lnTo>
                      <a:pt x="0" y="71770"/>
                    </a:lnTo>
                    <a:cubicBezTo>
                      <a:pt x="0" y="32132"/>
                      <a:pt x="32132" y="0"/>
                      <a:pt x="7177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448945" cy="1623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229332" y="2766399"/>
              <a:ext cx="5187027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43434"/>
                  </a:solidFill>
                  <a:latin typeface="Aileron"/>
                </a:rPr>
                <a:t>No existe relación entre la satisfacción en el trabajo y la rotación de empleados en la empresa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761458" y="553889"/>
              <a:ext cx="4067249" cy="1643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11"/>
                </a:lnSpc>
              </a:pPr>
              <a:r>
                <a:rPr lang="en-US" sz="3867">
                  <a:solidFill>
                    <a:srgbClr val="343434"/>
                  </a:solidFill>
                  <a:latin typeface="Aileron Bold"/>
                </a:rPr>
                <a:t>HIPÓTESIS NULA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08644" y="2648054"/>
            <a:ext cx="5501462" cy="5981624"/>
            <a:chOff x="0" y="0"/>
            <a:chExt cx="7335283" cy="797549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335283" cy="7975499"/>
              <a:chOff x="0" y="0"/>
              <a:chExt cx="1448945" cy="157540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48945" cy="1575407"/>
              </a:xfrm>
              <a:custGeom>
                <a:avLst/>
                <a:gdLst/>
                <a:ahLst/>
                <a:cxnLst/>
                <a:rect r="r" b="b" t="t" l="l"/>
                <a:pathLst>
                  <a:path h="1575407" w="1448945">
                    <a:moveTo>
                      <a:pt x="71770" y="0"/>
                    </a:moveTo>
                    <a:lnTo>
                      <a:pt x="1377175" y="0"/>
                    </a:lnTo>
                    <a:cubicBezTo>
                      <a:pt x="1396210" y="0"/>
                      <a:pt x="1414464" y="7561"/>
                      <a:pt x="1427924" y="21021"/>
                    </a:cubicBezTo>
                    <a:cubicBezTo>
                      <a:pt x="1441383" y="34480"/>
                      <a:pt x="1448945" y="52735"/>
                      <a:pt x="1448945" y="71770"/>
                    </a:cubicBezTo>
                    <a:lnTo>
                      <a:pt x="1448945" y="1503638"/>
                    </a:lnTo>
                    <a:cubicBezTo>
                      <a:pt x="1448945" y="1522672"/>
                      <a:pt x="1441383" y="1540927"/>
                      <a:pt x="1427924" y="1554386"/>
                    </a:cubicBezTo>
                    <a:cubicBezTo>
                      <a:pt x="1414464" y="1567846"/>
                      <a:pt x="1396210" y="1575407"/>
                      <a:pt x="1377175" y="1575407"/>
                    </a:cubicBezTo>
                    <a:lnTo>
                      <a:pt x="71770" y="1575407"/>
                    </a:lnTo>
                    <a:cubicBezTo>
                      <a:pt x="32132" y="1575407"/>
                      <a:pt x="0" y="1543275"/>
                      <a:pt x="0" y="1503638"/>
                    </a:cubicBezTo>
                    <a:lnTo>
                      <a:pt x="0" y="71770"/>
                    </a:lnTo>
                    <a:cubicBezTo>
                      <a:pt x="0" y="32132"/>
                      <a:pt x="32132" y="0"/>
                      <a:pt x="7177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1448945" cy="1623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275107" y="553889"/>
              <a:ext cx="4785068" cy="1643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11"/>
                </a:lnSpc>
              </a:pPr>
              <a:r>
                <a:rPr lang="en-US" sz="3867">
                  <a:solidFill>
                    <a:srgbClr val="343434"/>
                  </a:solidFill>
                  <a:latin typeface="Aileron Bold"/>
                </a:rPr>
                <a:t>HIPÓTESIS ALTERNATIVA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074128" y="2766399"/>
              <a:ext cx="5187027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43434"/>
                  </a:solidFill>
                  <a:latin typeface="Aileron"/>
                </a:rPr>
                <a:t>Sí existe relación entre la satisfacción en el trabajo y la rotación de empleados en la empresa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9087" y="4645126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6" y="0"/>
                </a:lnTo>
                <a:lnTo>
                  <a:pt x="7260426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90922">
            <a:off x="-3550968" y="2541920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7"/>
                </a:lnTo>
                <a:lnTo>
                  <a:pt x="0" y="5742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54395" y="2391496"/>
            <a:ext cx="3202503" cy="7318679"/>
            <a:chOff x="0" y="0"/>
            <a:chExt cx="4270004" cy="975823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270004" cy="3090850"/>
              <a:chOff x="0" y="0"/>
              <a:chExt cx="843458" cy="6105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43458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843458">
                    <a:moveTo>
                      <a:pt x="123290" y="0"/>
                    </a:moveTo>
                    <a:lnTo>
                      <a:pt x="720167" y="0"/>
                    </a:lnTo>
                    <a:cubicBezTo>
                      <a:pt x="752866" y="0"/>
                      <a:pt x="784225" y="12989"/>
                      <a:pt x="807347" y="36111"/>
                    </a:cubicBezTo>
                    <a:cubicBezTo>
                      <a:pt x="830468" y="59232"/>
                      <a:pt x="843458" y="90592"/>
                      <a:pt x="843458" y="123290"/>
                    </a:cubicBezTo>
                    <a:lnTo>
                      <a:pt x="843458" y="487248"/>
                    </a:lnTo>
                    <a:cubicBezTo>
                      <a:pt x="843458" y="555339"/>
                      <a:pt x="788259" y="610538"/>
                      <a:pt x="720167" y="610538"/>
                    </a:cubicBezTo>
                    <a:lnTo>
                      <a:pt x="123290" y="610538"/>
                    </a:lnTo>
                    <a:cubicBezTo>
                      <a:pt x="55199" y="610538"/>
                      <a:pt x="0" y="555339"/>
                      <a:pt x="0" y="487248"/>
                    </a:cubicBezTo>
                    <a:lnTo>
                      <a:pt x="0" y="123290"/>
                    </a:lnTo>
                    <a:cubicBezTo>
                      <a:pt x="0" y="55199"/>
                      <a:pt x="55199" y="0"/>
                      <a:pt x="12329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843458" cy="6581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922878"/>
              <a:ext cx="4270004" cy="1187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Aileron"/>
                </a:rPr>
                <a:t>Prueba de normalidad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3333694"/>
              <a:ext cx="4270004" cy="3090850"/>
              <a:chOff x="0" y="0"/>
              <a:chExt cx="843458" cy="61053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43458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843458">
                    <a:moveTo>
                      <a:pt x="123290" y="0"/>
                    </a:moveTo>
                    <a:lnTo>
                      <a:pt x="720167" y="0"/>
                    </a:lnTo>
                    <a:cubicBezTo>
                      <a:pt x="752866" y="0"/>
                      <a:pt x="784225" y="12989"/>
                      <a:pt x="807347" y="36111"/>
                    </a:cubicBezTo>
                    <a:cubicBezTo>
                      <a:pt x="830468" y="59232"/>
                      <a:pt x="843458" y="90592"/>
                      <a:pt x="843458" y="123290"/>
                    </a:cubicBezTo>
                    <a:lnTo>
                      <a:pt x="843458" y="487248"/>
                    </a:lnTo>
                    <a:cubicBezTo>
                      <a:pt x="843458" y="555339"/>
                      <a:pt x="788259" y="610538"/>
                      <a:pt x="720167" y="610538"/>
                    </a:cubicBezTo>
                    <a:lnTo>
                      <a:pt x="123290" y="610538"/>
                    </a:lnTo>
                    <a:cubicBezTo>
                      <a:pt x="55199" y="610538"/>
                      <a:pt x="0" y="555339"/>
                      <a:pt x="0" y="487248"/>
                    </a:cubicBezTo>
                    <a:lnTo>
                      <a:pt x="0" y="123290"/>
                    </a:lnTo>
                    <a:cubicBezTo>
                      <a:pt x="0" y="55199"/>
                      <a:pt x="55199" y="0"/>
                      <a:pt x="12329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43458" cy="667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Prueba de homogeneidad</a:t>
                </a: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6667389"/>
              <a:ext cx="4270004" cy="3090850"/>
              <a:chOff x="0" y="0"/>
              <a:chExt cx="843458" cy="61053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43458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843458">
                    <a:moveTo>
                      <a:pt x="123290" y="0"/>
                    </a:moveTo>
                    <a:lnTo>
                      <a:pt x="720167" y="0"/>
                    </a:lnTo>
                    <a:cubicBezTo>
                      <a:pt x="752866" y="0"/>
                      <a:pt x="784225" y="12989"/>
                      <a:pt x="807347" y="36111"/>
                    </a:cubicBezTo>
                    <a:cubicBezTo>
                      <a:pt x="830468" y="59232"/>
                      <a:pt x="843458" y="90592"/>
                      <a:pt x="843458" y="123290"/>
                    </a:cubicBezTo>
                    <a:lnTo>
                      <a:pt x="843458" y="487248"/>
                    </a:lnTo>
                    <a:cubicBezTo>
                      <a:pt x="843458" y="555339"/>
                      <a:pt x="788259" y="610538"/>
                      <a:pt x="720167" y="610538"/>
                    </a:cubicBezTo>
                    <a:lnTo>
                      <a:pt x="123290" y="610538"/>
                    </a:lnTo>
                    <a:cubicBezTo>
                      <a:pt x="55199" y="610538"/>
                      <a:pt x="0" y="555339"/>
                      <a:pt x="0" y="487248"/>
                    </a:cubicBezTo>
                    <a:lnTo>
                      <a:pt x="0" y="123290"/>
                    </a:lnTo>
                    <a:cubicBezTo>
                      <a:pt x="0" y="55199"/>
                      <a:pt x="55199" y="0"/>
                      <a:pt x="12329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843458" cy="667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Prueba de independencia</a:t>
                </a: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0">
            <a:off x="11652518" y="2329752"/>
            <a:ext cx="5283206" cy="7380422"/>
            <a:chOff x="0" y="0"/>
            <a:chExt cx="7044275" cy="984056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044275" cy="3090850"/>
              <a:chOff x="0" y="0"/>
              <a:chExt cx="1391462" cy="61053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91462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1391462">
                    <a:moveTo>
                      <a:pt x="74735" y="0"/>
                    </a:moveTo>
                    <a:lnTo>
                      <a:pt x="1316727" y="0"/>
                    </a:lnTo>
                    <a:cubicBezTo>
                      <a:pt x="1336548" y="0"/>
                      <a:pt x="1355557" y="7874"/>
                      <a:pt x="1369573" y="21889"/>
                    </a:cubicBezTo>
                    <a:cubicBezTo>
                      <a:pt x="1383588" y="35905"/>
                      <a:pt x="1391462" y="54914"/>
                      <a:pt x="1391462" y="74735"/>
                    </a:cubicBezTo>
                    <a:lnTo>
                      <a:pt x="1391462" y="535804"/>
                    </a:lnTo>
                    <a:cubicBezTo>
                      <a:pt x="1391462" y="555625"/>
                      <a:pt x="1383588" y="574634"/>
                      <a:pt x="1369573" y="588649"/>
                    </a:cubicBezTo>
                    <a:cubicBezTo>
                      <a:pt x="1355557" y="602665"/>
                      <a:pt x="1336548" y="610538"/>
                      <a:pt x="1316727" y="610538"/>
                    </a:cubicBezTo>
                    <a:lnTo>
                      <a:pt x="74735" y="610538"/>
                    </a:lnTo>
                    <a:cubicBezTo>
                      <a:pt x="33460" y="610538"/>
                      <a:pt x="0" y="577079"/>
                      <a:pt x="0" y="535804"/>
                    </a:cubicBezTo>
                    <a:lnTo>
                      <a:pt x="0" y="74735"/>
                    </a:lnTo>
                    <a:cubicBezTo>
                      <a:pt x="0" y="54914"/>
                      <a:pt x="7874" y="35905"/>
                      <a:pt x="21889" y="21889"/>
                    </a:cubicBezTo>
                    <a:cubicBezTo>
                      <a:pt x="35905" y="7874"/>
                      <a:pt x="54914" y="0"/>
                      <a:pt x="74735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391462" cy="6581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60516" y="922878"/>
              <a:ext cx="6323243" cy="1187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Aileron"/>
                </a:rPr>
                <a:t>Los datos no siguen una distribución normal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0" y="3416019"/>
              <a:ext cx="7044275" cy="3090850"/>
              <a:chOff x="0" y="0"/>
              <a:chExt cx="1391462" cy="61053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91462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1391462">
                    <a:moveTo>
                      <a:pt x="74735" y="0"/>
                    </a:moveTo>
                    <a:lnTo>
                      <a:pt x="1316727" y="0"/>
                    </a:lnTo>
                    <a:cubicBezTo>
                      <a:pt x="1336548" y="0"/>
                      <a:pt x="1355557" y="7874"/>
                      <a:pt x="1369573" y="21889"/>
                    </a:cubicBezTo>
                    <a:cubicBezTo>
                      <a:pt x="1383588" y="35905"/>
                      <a:pt x="1391462" y="54914"/>
                      <a:pt x="1391462" y="74735"/>
                    </a:cubicBezTo>
                    <a:lnTo>
                      <a:pt x="1391462" y="535804"/>
                    </a:lnTo>
                    <a:cubicBezTo>
                      <a:pt x="1391462" y="555625"/>
                      <a:pt x="1383588" y="574634"/>
                      <a:pt x="1369573" y="588649"/>
                    </a:cubicBezTo>
                    <a:cubicBezTo>
                      <a:pt x="1355557" y="602665"/>
                      <a:pt x="1336548" y="610538"/>
                      <a:pt x="1316727" y="610538"/>
                    </a:cubicBezTo>
                    <a:lnTo>
                      <a:pt x="74735" y="610538"/>
                    </a:lnTo>
                    <a:cubicBezTo>
                      <a:pt x="33460" y="610538"/>
                      <a:pt x="0" y="577079"/>
                      <a:pt x="0" y="535804"/>
                    </a:cubicBezTo>
                    <a:lnTo>
                      <a:pt x="0" y="74735"/>
                    </a:lnTo>
                    <a:cubicBezTo>
                      <a:pt x="0" y="54914"/>
                      <a:pt x="7874" y="35905"/>
                      <a:pt x="21889" y="21889"/>
                    </a:cubicBezTo>
                    <a:cubicBezTo>
                      <a:pt x="35905" y="7874"/>
                      <a:pt x="54914" y="0"/>
                      <a:pt x="74735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1391462" cy="667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Las varianzas </a:t>
                </a:r>
              </a:p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no son homogéneas</a:t>
                </a: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6749713"/>
              <a:ext cx="7044275" cy="3090850"/>
              <a:chOff x="0" y="0"/>
              <a:chExt cx="1391462" cy="61053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91462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1391462">
                    <a:moveTo>
                      <a:pt x="74735" y="0"/>
                    </a:moveTo>
                    <a:lnTo>
                      <a:pt x="1316727" y="0"/>
                    </a:lnTo>
                    <a:cubicBezTo>
                      <a:pt x="1336548" y="0"/>
                      <a:pt x="1355557" y="7874"/>
                      <a:pt x="1369573" y="21889"/>
                    </a:cubicBezTo>
                    <a:cubicBezTo>
                      <a:pt x="1383588" y="35905"/>
                      <a:pt x="1391462" y="54914"/>
                      <a:pt x="1391462" y="74735"/>
                    </a:cubicBezTo>
                    <a:lnTo>
                      <a:pt x="1391462" y="535804"/>
                    </a:lnTo>
                    <a:cubicBezTo>
                      <a:pt x="1391462" y="555625"/>
                      <a:pt x="1383588" y="574634"/>
                      <a:pt x="1369573" y="588649"/>
                    </a:cubicBezTo>
                    <a:cubicBezTo>
                      <a:pt x="1355557" y="602665"/>
                      <a:pt x="1336548" y="610538"/>
                      <a:pt x="1316727" y="610538"/>
                    </a:cubicBezTo>
                    <a:lnTo>
                      <a:pt x="74735" y="610538"/>
                    </a:lnTo>
                    <a:cubicBezTo>
                      <a:pt x="33460" y="610538"/>
                      <a:pt x="0" y="577079"/>
                      <a:pt x="0" y="535804"/>
                    </a:cubicBezTo>
                    <a:lnTo>
                      <a:pt x="0" y="74735"/>
                    </a:lnTo>
                    <a:cubicBezTo>
                      <a:pt x="0" y="54914"/>
                      <a:pt x="7874" y="35905"/>
                      <a:pt x="21889" y="21889"/>
                    </a:cubicBezTo>
                    <a:cubicBezTo>
                      <a:pt x="35905" y="7874"/>
                      <a:pt x="54914" y="0"/>
                      <a:pt x="74735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57150"/>
                <a:ext cx="1391462" cy="667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Hay evidencia suficiente para rechazar la hipótesis nula</a:t>
                </a: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0">
            <a:off x="6553456" y="2391496"/>
            <a:ext cx="3202503" cy="7318679"/>
            <a:chOff x="0" y="0"/>
            <a:chExt cx="4270004" cy="9758239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4270004" cy="3090850"/>
              <a:chOff x="0" y="0"/>
              <a:chExt cx="843458" cy="61053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43458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843458">
                    <a:moveTo>
                      <a:pt x="123290" y="0"/>
                    </a:moveTo>
                    <a:lnTo>
                      <a:pt x="720167" y="0"/>
                    </a:lnTo>
                    <a:cubicBezTo>
                      <a:pt x="752866" y="0"/>
                      <a:pt x="784225" y="12989"/>
                      <a:pt x="807347" y="36111"/>
                    </a:cubicBezTo>
                    <a:cubicBezTo>
                      <a:pt x="830468" y="59232"/>
                      <a:pt x="843458" y="90592"/>
                      <a:pt x="843458" y="123290"/>
                    </a:cubicBezTo>
                    <a:lnTo>
                      <a:pt x="843458" y="487248"/>
                    </a:lnTo>
                    <a:cubicBezTo>
                      <a:pt x="843458" y="555339"/>
                      <a:pt x="788259" y="610538"/>
                      <a:pt x="720167" y="610538"/>
                    </a:cubicBezTo>
                    <a:lnTo>
                      <a:pt x="123290" y="610538"/>
                    </a:lnTo>
                    <a:cubicBezTo>
                      <a:pt x="55199" y="610538"/>
                      <a:pt x="0" y="555339"/>
                      <a:pt x="0" y="487248"/>
                    </a:cubicBezTo>
                    <a:lnTo>
                      <a:pt x="0" y="123290"/>
                    </a:lnTo>
                    <a:cubicBezTo>
                      <a:pt x="0" y="55199"/>
                      <a:pt x="55199" y="0"/>
                      <a:pt x="12329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843458" cy="667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Test</a:t>
                </a:r>
              </a:p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Shapiro-Wilk</a:t>
                </a: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3333694"/>
              <a:ext cx="4270004" cy="3090850"/>
              <a:chOff x="0" y="0"/>
              <a:chExt cx="843458" cy="61053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43458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843458">
                    <a:moveTo>
                      <a:pt x="123290" y="0"/>
                    </a:moveTo>
                    <a:lnTo>
                      <a:pt x="720167" y="0"/>
                    </a:lnTo>
                    <a:cubicBezTo>
                      <a:pt x="752866" y="0"/>
                      <a:pt x="784225" y="12989"/>
                      <a:pt x="807347" y="36111"/>
                    </a:cubicBezTo>
                    <a:cubicBezTo>
                      <a:pt x="830468" y="59232"/>
                      <a:pt x="843458" y="90592"/>
                      <a:pt x="843458" y="123290"/>
                    </a:cubicBezTo>
                    <a:lnTo>
                      <a:pt x="843458" y="487248"/>
                    </a:lnTo>
                    <a:cubicBezTo>
                      <a:pt x="843458" y="555339"/>
                      <a:pt x="788259" y="610538"/>
                      <a:pt x="720167" y="610538"/>
                    </a:cubicBezTo>
                    <a:lnTo>
                      <a:pt x="123290" y="610538"/>
                    </a:lnTo>
                    <a:cubicBezTo>
                      <a:pt x="55199" y="610538"/>
                      <a:pt x="0" y="555339"/>
                      <a:pt x="0" y="487248"/>
                    </a:cubicBezTo>
                    <a:lnTo>
                      <a:pt x="0" y="123290"/>
                    </a:lnTo>
                    <a:cubicBezTo>
                      <a:pt x="0" y="55199"/>
                      <a:pt x="55199" y="0"/>
                      <a:pt x="12329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57150"/>
                <a:ext cx="843458" cy="667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Test de Levene</a:t>
                </a: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6667389"/>
              <a:ext cx="4270004" cy="3090850"/>
              <a:chOff x="0" y="0"/>
              <a:chExt cx="843458" cy="61053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43458" cy="610538"/>
              </a:xfrm>
              <a:custGeom>
                <a:avLst/>
                <a:gdLst/>
                <a:ahLst/>
                <a:cxnLst/>
                <a:rect r="r" b="b" t="t" l="l"/>
                <a:pathLst>
                  <a:path h="610538" w="843458">
                    <a:moveTo>
                      <a:pt x="123290" y="0"/>
                    </a:moveTo>
                    <a:lnTo>
                      <a:pt x="720167" y="0"/>
                    </a:lnTo>
                    <a:cubicBezTo>
                      <a:pt x="752866" y="0"/>
                      <a:pt x="784225" y="12989"/>
                      <a:pt x="807347" y="36111"/>
                    </a:cubicBezTo>
                    <a:cubicBezTo>
                      <a:pt x="830468" y="59232"/>
                      <a:pt x="843458" y="90592"/>
                      <a:pt x="843458" y="123290"/>
                    </a:cubicBezTo>
                    <a:lnTo>
                      <a:pt x="843458" y="487248"/>
                    </a:lnTo>
                    <a:cubicBezTo>
                      <a:pt x="843458" y="555339"/>
                      <a:pt x="788259" y="610538"/>
                      <a:pt x="720167" y="610538"/>
                    </a:cubicBezTo>
                    <a:lnTo>
                      <a:pt x="123290" y="610538"/>
                    </a:lnTo>
                    <a:cubicBezTo>
                      <a:pt x="55199" y="610538"/>
                      <a:pt x="0" y="555339"/>
                      <a:pt x="0" y="487248"/>
                    </a:cubicBezTo>
                    <a:lnTo>
                      <a:pt x="0" y="123290"/>
                    </a:lnTo>
                    <a:cubicBezTo>
                      <a:pt x="0" y="55199"/>
                      <a:pt x="55199" y="0"/>
                      <a:pt x="123290" y="0"/>
                    </a:cubicBezTo>
                    <a:close/>
                  </a:path>
                </a:pathLst>
              </a:custGeom>
              <a:solidFill>
                <a:srgbClr val="FFFCFC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57150"/>
                <a:ext cx="843458" cy="6676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Test </a:t>
                </a:r>
              </a:p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Aileron"/>
                  </a:rPr>
                  <a:t>Chi-Cuadrado</a:t>
                </a:r>
              </a:p>
            </p:txBody>
          </p:sp>
        </p:grpSp>
      </p:grpSp>
      <p:sp>
        <p:nvSpPr>
          <p:cNvPr name="Freeform 36" id="36"/>
          <p:cNvSpPr/>
          <p:nvPr/>
        </p:nvSpPr>
        <p:spPr>
          <a:xfrm flipH="false" flipV="false" rot="-5153574">
            <a:off x="5311889" y="2845512"/>
            <a:ext cx="586577" cy="1514636"/>
          </a:xfrm>
          <a:custGeom>
            <a:avLst/>
            <a:gdLst/>
            <a:ahLst/>
            <a:cxnLst/>
            <a:rect r="r" b="b" t="t" l="l"/>
            <a:pathLst>
              <a:path h="1514636" w="586577">
                <a:moveTo>
                  <a:pt x="0" y="0"/>
                </a:moveTo>
                <a:lnTo>
                  <a:pt x="586577" y="0"/>
                </a:lnTo>
                <a:lnTo>
                  <a:pt x="586577" y="1514636"/>
                </a:lnTo>
                <a:lnTo>
                  <a:pt x="0" y="1514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028700" y="1038225"/>
            <a:ext cx="10623818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A/B Testing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5153574">
            <a:off x="5311889" y="5293517"/>
            <a:ext cx="586577" cy="1514636"/>
          </a:xfrm>
          <a:custGeom>
            <a:avLst/>
            <a:gdLst/>
            <a:ahLst/>
            <a:cxnLst/>
            <a:rect r="r" b="b" t="t" l="l"/>
            <a:pathLst>
              <a:path h="1514636" w="586577">
                <a:moveTo>
                  <a:pt x="0" y="0"/>
                </a:moveTo>
                <a:lnTo>
                  <a:pt x="586577" y="0"/>
                </a:lnTo>
                <a:lnTo>
                  <a:pt x="586577" y="1514636"/>
                </a:lnTo>
                <a:lnTo>
                  <a:pt x="0" y="1514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-5153574">
            <a:off x="5311889" y="7741522"/>
            <a:ext cx="586577" cy="1514636"/>
          </a:xfrm>
          <a:custGeom>
            <a:avLst/>
            <a:gdLst/>
            <a:ahLst/>
            <a:cxnLst/>
            <a:rect r="r" b="b" t="t" l="l"/>
            <a:pathLst>
              <a:path h="1514636" w="586577">
                <a:moveTo>
                  <a:pt x="0" y="0"/>
                </a:moveTo>
                <a:lnTo>
                  <a:pt x="586577" y="0"/>
                </a:lnTo>
                <a:lnTo>
                  <a:pt x="586577" y="1514636"/>
                </a:lnTo>
                <a:lnTo>
                  <a:pt x="0" y="1514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5153574">
            <a:off x="10410500" y="2845512"/>
            <a:ext cx="586577" cy="1514636"/>
          </a:xfrm>
          <a:custGeom>
            <a:avLst/>
            <a:gdLst/>
            <a:ahLst/>
            <a:cxnLst/>
            <a:rect r="r" b="b" t="t" l="l"/>
            <a:pathLst>
              <a:path h="1514636" w="586577">
                <a:moveTo>
                  <a:pt x="0" y="0"/>
                </a:moveTo>
                <a:lnTo>
                  <a:pt x="586577" y="0"/>
                </a:lnTo>
                <a:lnTo>
                  <a:pt x="586577" y="1514636"/>
                </a:lnTo>
                <a:lnTo>
                  <a:pt x="0" y="1514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-5153574">
            <a:off x="10410950" y="5262645"/>
            <a:ext cx="586577" cy="1514636"/>
          </a:xfrm>
          <a:custGeom>
            <a:avLst/>
            <a:gdLst/>
            <a:ahLst/>
            <a:cxnLst/>
            <a:rect r="r" b="b" t="t" l="l"/>
            <a:pathLst>
              <a:path h="1514636" w="586577">
                <a:moveTo>
                  <a:pt x="0" y="0"/>
                </a:moveTo>
                <a:lnTo>
                  <a:pt x="586577" y="0"/>
                </a:lnTo>
                <a:lnTo>
                  <a:pt x="586577" y="1514636"/>
                </a:lnTo>
                <a:lnTo>
                  <a:pt x="0" y="1514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5153574">
            <a:off x="10410950" y="7741522"/>
            <a:ext cx="586577" cy="1514636"/>
          </a:xfrm>
          <a:custGeom>
            <a:avLst/>
            <a:gdLst/>
            <a:ahLst/>
            <a:cxnLst/>
            <a:rect r="r" b="b" t="t" l="l"/>
            <a:pathLst>
              <a:path h="1514636" w="586577">
                <a:moveTo>
                  <a:pt x="0" y="0"/>
                </a:moveTo>
                <a:lnTo>
                  <a:pt x="586577" y="0"/>
                </a:lnTo>
                <a:lnTo>
                  <a:pt x="586577" y="1514636"/>
                </a:lnTo>
                <a:lnTo>
                  <a:pt x="0" y="1514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2449" y="-1039140"/>
            <a:ext cx="9590209" cy="12927978"/>
          </a:xfrm>
          <a:custGeom>
            <a:avLst/>
            <a:gdLst/>
            <a:ahLst/>
            <a:cxnLst/>
            <a:rect r="r" b="b" t="t" l="l"/>
            <a:pathLst>
              <a:path h="12927978" w="9590209">
                <a:moveTo>
                  <a:pt x="0" y="0"/>
                </a:moveTo>
                <a:lnTo>
                  <a:pt x="9590209" y="0"/>
                </a:lnTo>
                <a:lnTo>
                  <a:pt x="9590209" y="12927977"/>
                </a:lnTo>
                <a:lnTo>
                  <a:pt x="0" y="1292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480"/>
            <a:ext cx="116900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Proyecto de análisis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372219" y="1713674"/>
            <a:ext cx="3265390" cy="744403"/>
            <a:chOff x="0" y="0"/>
            <a:chExt cx="4353854" cy="9925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4794"/>
              <a:ext cx="176860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43434"/>
                  </a:solidFill>
                  <a:latin typeface="Amaranth"/>
                </a:rPr>
                <a:t>Status: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3229196" y="0"/>
              <a:ext cx="1124657" cy="992538"/>
              <a:chOff x="0" y="0"/>
              <a:chExt cx="9855736" cy="869793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473148" y="225059"/>
              <a:ext cx="636754" cy="542420"/>
            </a:xfrm>
            <a:custGeom>
              <a:avLst/>
              <a:gdLst/>
              <a:ahLst/>
              <a:cxnLst/>
              <a:rect r="r" b="b" t="t" l="l"/>
              <a:pathLst>
                <a:path h="542420" w="636754">
                  <a:moveTo>
                    <a:pt x="0" y="0"/>
                  </a:moveTo>
                  <a:lnTo>
                    <a:pt x="636754" y="0"/>
                  </a:lnTo>
                  <a:lnTo>
                    <a:pt x="636754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933706" y="0"/>
              <a:ext cx="1124657" cy="992538"/>
              <a:chOff x="0" y="0"/>
              <a:chExt cx="9855736" cy="86979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235334" y="225059"/>
              <a:ext cx="521402" cy="542420"/>
            </a:xfrm>
            <a:custGeom>
              <a:avLst/>
              <a:gdLst/>
              <a:ahLst/>
              <a:cxnLst/>
              <a:rect r="r" b="b" t="t" l="l"/>
              <a:pathLst>
                <a:path h="542420" w="521402">
                  <a:moveTo>
                    <a:pt x="0" y="0"/>
                  </a:moveTo>
                  <a:lnTo>
                    <a:pt x="521401" y="0"/>
                  </a:lnTo>
                  <a:lnTo>
                    <a:pt x="521401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1879023" y="4793475"/>
            <a:ext cx="5815446" cy="6834391"/>
          </a:xfrm>
          <a:custGeom>
            <a:avLst/>
            <a:gdLst/>
            <a:ahLst/>
            <a:cxnLst/>
            <a:rect r="r" b="b" t="t" l="l"/>
            <a:pathLst>
              <a:path h="6834391" w="5815446">
                <a:moveTo>
                  <a:pt x="0" y="0"/>
                </a:moveTo>
                <a:lnTo>
                  <a:pt x="5815446" y="0"/>
                </a:lnTo>
                <a:lnTo>
                  <a:pt x="5815446" y="6834391"/>
                </a:lnTo>
                <a:lnTo>
                  <a:pt x="0" y="68343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951862" y="2992625"/>
          <a:ext cx="12384276" cy="6163016"/>
        </p:xfrm>
        <a:graphic>
          <a:graphicData uri="http://schemas.openxmlformats.org/drawingml/2006/table">
            <a:tbl>
              <a:tblPr/>
              <a:tblGrid>
                <a:gridCol w="10205698"/>
                <a:gridCol w="2178578"/>
              </a:tblGrid>
              <a:tr h="1340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FFFF"/>
                          </a:solidFill>
                          <a:latin typeface="Amaranth"/>
                        </a:rPr>
                        <a:t>FASES DE TRABAJO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maranth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A/B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48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resultados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Propuesta de soluciones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3850215" y="4470472"/>
            <a:ext cx="799443" cy="831670"/>
          </a:xfrm>
          <a:custGeom>
            <a:avLst/>
            <a:gdLst/>
            <a:ahLst/>
            <a:cxnLst/>
            <a:rect r="r" b="b" t="t" l="l"/>
            <a:pathLst>
              <a:path h="831670" w="799443">
                <a:moveTo>
                  <a:pt x="0" y="0"/>
                </a:moveTo>
                <a:lnTo>
                  <a:pt x="799443" y="0"/>
                </a:lnTo>
                <a:lnTo>
                  <a:pt x="799443" y="831670"/>
                </a:lnTo>
                <a:lnTo>
                  <a:pt x="0" y="831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850215" y="5658297"/>
            <a:ext cx="799443" cy="831670"/>
          </a:xfrm>
          <a:custGeom>
            <a:avLst/>
            <a:gdLst/>
            <a:ahLst/>
            <a:cxnLst/>
            <a:rect r="r" b="b" t="t" l="l"/>
            <a:pathLst>
              <a:path h="831670" w="799443">
                <a:moveTo>
                  <a:pt x="0" y="0"/>
                </a:moveTo>
                <a:lnTo>
                  <a:pt x="799443" y="0"/>
                </a:lnTo>
                <a:lnTo>
                  <a:pt x="799443" y="831671"/>
                </a:lnTo>
                <a:lnTo>
                  <a:pt x="0" y="8316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91481" y="1748086"/>
            <a:ext cx="7995444" cy="10778172"/>
          </a:xfrm>
          <a:custGeom>
            <a:avLst/>
            <a:gdLst/>
            <a:ahLst/>
            <a:cxnLst/>
            <a:rect r="r" b="b" t="t" l="l"/>
            <a:pathLst>
              <a:path h="10778172" w="7995444">
                <a:moveTo>
                  <a:pt x="0" y="0"/>
                </a:moveTo>
                <a:lnTo>
                  <a:pt x="7995444" y="0"/>
                </a:lnTo>
                <a:lnTo>
                  <a:pt x="7995444" y="10778172"/>
                </a:lnTo>
                <a:lnTo>
                  <a:pt x="0" y="1077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763173" y="-467098"/>
            <a:ext cx="6992254" cy="4576748"/>
          </a:xfrm>
          <a:custGeom>
            <a:avLst/>
            <a:gdLst/>
            <a:ahLst/>
            <a:cxnLst/>
            <a:rect r="r" b="b" t="t" l="l"/>
            <a:pathLst>
              <a:path h="4576748" w="6992254">
                <a:moveTo>
                  <a:pt x="0" y="0"/>
                </a:moveTo>
                <a:lnTo>
                  <a:pt x="6992254" y="0"/>
                </a:lnTo>
                <a:lnTo>
                  <a:pt x="6992254" y="4576748"/>
                </a:lnTo>
                <a:lnTo>
                  <a:pt x="0" y="4576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2958" y="4497475"/>
            <a:ext cx="15902084" cy="941336"/>
            <a:chOff x="0" y="0"/>
            <a:chExt cx="185806806" cy="109989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185662022" cy="10854193"/>
            </a:xfrm>
            <a:custGeom>
              <a:avLst/>
              <a:gdLst/>
              <a:ahLst/>
              <a:cxnLst/>
              <a:rect r="r" b="b" t="t" l="l"/>
              <a:pathLst>
                <a:path h="10854193" w="185662022">
                  <a:moveTo>
                    <a:pt x="0" y="0"/>
                  </a:moveTo>
                  <a:lnTo>
                    <a:pt x="185662022" y="0"/>
                  </a:lnTo>
                  <a:lnTo>
                    <a:pt x="185662022" y="10854193"/>
                  </a:lnTo>
                  <a:lnTo>
                    <a:pt x="0" y="10854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5806804" cy="10998973"/>
            </a:xfrm>
            <a:custGeom>
              <a:avLst/>
              <a:gdLst/>
              <a:ahLst/>
              <a:cxnLst/>
              <a:rect r="r" b="b" t="t" l="l"/>
              <a:pathLst>
                <a:path h="10998973" w="185806804">
                  <a:moveTo>
                    <a:pt x="185662032" y="10854193"/>
                  </a:moveTo>
                  <a:lnTo>
                    <a:pt x="185806804" y="10854193"/>
                  </a:lnTo>
                  <a:lnTo>
                    <a:pt x="185806804" y="10998973"/>
                  </a:lnTo>
                  <a:lnTo>
                    <a:pt x="185662032" y="10998973"/>
                  </a:lnTo>
                  <a:lnTo>
                    <a:pt x="185662032" y="108541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854193"/>
                  </a:lnTo>
                  <a:lnTo>
                    <a:pt x="0" y="10854193"/>
                  </a:lnTo>
                  <a:lnTo>
                    <a:pt x="0" y="144780"/>
                  </a:lnTo>
                  <a:close/>
                  <a:moveTo>
                    <a:pt x="0" y="10854193"/>
                  </a:moveTo>
                  <a:lnTo>
                    <a:pt x="144780" y="10854193"/>
                  </a:lnTo>
                  <a:lnTo>
                    <a:pt x="144780" y="10998973"/>
                  </a:lnTo>
                  <a:lnTo>
                    <a:pt x="0" y="10998973"/>
                  </a:lnTo>
                  <a:lnTo>
                    <a:pt x="0" y="10854193"/>
                  </a:lnTo>
                  <a:close/>
                  <a:moveTo>
                    <a:pt x="185662032" y="144780"/>
                  </a:moveTo>
                  <a:lnTo>
                    <a:pt x="185806804" y="144780"/>
                  </a:lnTo>
                  <a:lnTo>
                    <a:pt x="185806804" y="10854193"/>
                  </a:lnTo>
                  <a:lnTo>
                    <a:pt x="185662032" y="10854193"/>
                  </a:lnTo>
                  <a:lnTo>
                    <a:pt x="185662032" y="144780"/>
                  </a:lnTo>
                  <a:close/>
                  <a:moveTo>
                    <a:pt x="144780" y="10854193"/>
                  </a:moveTo>
                  <a:lnTo>
                    <a:pt x="185662032" y="10854193"/>
                  </a:lnTo>
                  <a:lnTo>
                    <a:pt x="185662032" y="10998973"/>
                  </a:lnTo>
                  <a:lnTo>
                    <a:pt x="144780" y="10998973"/>
                  </a:lnTo>
                  <a:lnTo>
                    <a:pt x="144780" y="10854193"/>
                  </a:lnTo>
                  <a:close/>
                  <a:moveTo>
                    <a:pt x="185662032" y="0"/>
                  </a:moveTo>
                  <a:lnTo>
                    <a:pt x="185806804" y="0"/>
                  </a:lnTo>
                  <a:lnTo>
                    <a:pt x="185806804" y="144780"/>
                  </a:lnTo>
                  <a:lnTo>
                    <a:pt x="185662032" y="144780"/>
                  </a:lnTo>
                  <a:lnTo>
                    <a:pt x="18566203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5662032" y="0"/>
                  </a:lnTo>
                  <a:lnTo>
                    <a:pt x="1856620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4343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92958" y="6124611"/>
            <a:ext cx="15902084" cy="941336"/>
            <a:chOff x="0" y="0"/>
            <a:chExt cx="21202779" cy="12551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1202779" cy="1255114"/>
              <a:chOff x="0" y="0"/>
              <a:chExt cx="185806806" cy="1099897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72390" y="72390"/>
                <a:ext cx="185662022" cy="10854193"/>
              </a:xfrm>
              <a:custGeom>
                <a:avLst/>
                <a:gdLst/>
                <a:ahLst/>
                <a:cxnLst/>
                <a:rect r="r" b="b" t="t" l="l"/>
                <a:pathLst>
                  <a:path h="10854193" w="185662022">
                    <a:moveTo>
                      <a:pt x="0" y="0"/>
                    </a:moveTo>
                    <a:lnTo>
                      <a:pt x="185662022" y="0"/>
                    </a:lnTo>
                    <a:lnTo>
                      <a:pt x="185662022" y="10854193"/>
                    </a:lnTo>
                    <a:lnTo>
                      <a:pt x="0" y="10854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85806804" cy="10998973"/>
              </a:xfrm>
              <a:custGeom>
                <a:avLst/>
                <a:gdLst/>
                <a:ahLst/>
                <a:cxnLst/>
                <a:rect r="r" b="b" t="t" l="l"/>
                <a:pathLst>
                  <a:path h="10998973" w="185806804">
                    <a:moveTo>
                      <a:pt x="185662032" y="10854193"/>
                    </a:moveTo>
                    <a:lnTo>
                      <a:pt x="185806804" y="10854193"/>
                    </a:lnTo>
                    <a:lnTo>
                      <a:pt x="185806804" y="10998973"/>
                    </a:lnTo>
                    <a:lnTo>
                      <a:pt x="185662032" y="10998973"/>
                    </a:lnTo>
                    <a:lnTo>
                      <a:pt x="185662032" y="1085419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0854193"/>
                    </a:lnTo>
                    <a:lnTo>
                      <a:pt x="0" y="10854193"/>
                    </a:lnTo>
                    <a:lnTo>
                      <a:pt x="0" y="144780"/>
                    </a:lnTo>
                    <a:close/>
                    <a:moveTo>
                      <a:pt x="0" y="10854193"/>
                    </a:moveTo>
                    <a:lnTo>
                      <a:pt x="144780" y="10854193"/>
                    </a:lnTo>
                    <a:lnTo>
                      <a:pt x="144780" y="10998973"/>
                    </a:lnTo>
                    <a:lnTo>
                      <a:pt x="0" y="10998973"/>
                    </a:lnTo>
                    <a:lnTo>
                      <a:pt x="0" y="10854193"/>
                    </a:lnTo>
                    <a:close/>
                    <a:moveTo>
                      <a:pt x="185662032" y="144780"/>
                    </a:moveTo>
                    <a:lnTo>
                      <a:pt x="185806804" y="144780"/>
                    </a:lnTo>
                    <a:lnTo>
                      <a:pt x="185806804" y="10854193"/>
                    </a:lnTo>
                    <a:lnTo>
                      <a:pt x="185662032" y="10854193"/>
                    </a:lnTo>
                    <a:lnTo>
                      <a:pt x="185662032" y="144780"/>
                    </a:lnTo>
                    <a:close/>
                    <a:moveTo>
                      <a:pt x="144780" y="10854193"/>
                    </a:moveTo>
                    <a:lnTo>
                      <a:pt x="185662032" y="10854193"/>
                    </a:lnTo>
                    <a:lnTo>
                      <a:pt x="185662032" y="10998973"/>
                    </a:lnTo>
                    <a:lnTo>
                      <a:pt x="144780" y="10998973"/>
                    </a:lnTo>
                    <a:lnTo>
                      <a:pt x="144780" y="10854193"/>
                    </a:lnTo>
                    <a:close/>
                    <a:moveTo>
                      <a:pt x="185662032" y="0"/>
                    </a:moveTo>
                    <a:lnTo>
                      <a:pt x="185806804" y="0"/>
                    </a:lnTo>
                    <a:lnTo>
                      <a:pt x="185806804" y="144780"/>
                    </a:lnTo>
                    <a:lnTo>
                      <a:pt x="185662032" y="144780"/>
                    </a:lnTo>
                    <a:lnTo>
                      <a:pt x="185662032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185662032" y="0"/>
                    </a:lnTo>
                    <a:lnTo>
                      <a:pt x="185662032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30187" y="256148"/>
              <a:ext cx="883889" cy="676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92958" y="7750294"/>
            <a:ext cx="15902084" cy="941336"/>
            <a:chOff x="0" y="0"/>
            <a:chExt cx="21202779" cy="125511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1202779" cy="1255114"/>
              <a:chOff x="0" y="0"/>
              <a:chExt cx="185806806" cy="1099897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72390" y="72390"/>
                <a:ext cx="185662022" cy="10854193"/>
              </a:xfrm>
              <a:custGeom>
                <a:avLst/>
                <a:gdLst/>
                <a:ahLst/>
                <a:cxnLst/>
                <a:rect r="r" b="b" t="t" l="l"/>
                <a:pathLst>
                  <a:path h="10854193" w="185662022">
                    <a:moveTo>
                      <a:pt x="0" y="0"/>
                    </a:moveTo>
                    <a:lnTo>
                      <a:pt x="185662022" y="0"/>
                    </a:lnTo>
                    <a:lnTo>
                      <a:pt x="185662022" y="10854193"/>
                    </a:lnTo>
                    <a:lnTo>
                      <a:pt x="0" y="10854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5806804" cy="10998973"/>
              </a:xfrm>
              <a:custGeom>
                <a:avLst/>
                <a:gdLst/>
                <a:ahLst/>
                <a:cxnLst/>
                <a:rect r="r" b="b" t="t" l="l"/>
                <a:pathLst>
                  <a:path h="10998973" w="185806804">
                    <a:moveTo>
                      <a:pt x="185662032" y="10854193"/>
                    </a:moveTo>
                    <a:lnTo>
                      <a:pt x="185806804" y="10854193"/>
                    </a:lnTo>
                    <a:lnTo>
                      <a:pt x="185806804" y="10998973"/>
                    </a:lnTo>
                    <a:lnTo>
                      <a:pt x="185662032" y="10998973"/>
                    </a:lnTo>
                    <a:lnTo>
                      <a:pt x="185662032" y="1085419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0854193"/>
                    </a:lnTo>
                    <a:lnTo>
                      <a:pt x="0" y="10854193"/>
                    </a:lnTo>
                    <a:lnTo>
                      <a:pt x="0" y="144780"/>
                    </a:lnTo>
                    <a:close/>
                    <a:moveTo>
                      <a:pt x="0" y="10854193"/>
                    </a:moveTo>
                    <a:lnTo>
                      <a:pt x="144780" y="10854193"/>
                    </a:lnTo>
                    <a:lnTo>
                      <a:pt x="144780" y="10998973"/>
                    </a:lnTo>
                    <a:lnTo>
                      <a:pt x="0" y="10998973"/>
                    </a:lnTo>
                    <a:lnTo>
                      <a:pt x="0" y="10854193"/>
                    </a:lnTo>
                    <a:close/>
                    <a:moveTo>
                      <a:pt x="185662032" y="144780"/>
                    </a:moveTo>
                    <a:lnTo>
                      <a:pt x="185806804" y="144780"/>
                    </a:lnTo>
                    <a:lnTo>
                      <a:pt x="185806804" y="10854193"/>
                    </a:lnTo>
                    <a:lnTo>
                      <a:pt x="185662032" y="10854193"/>
                    </a:lnTo>
                    <a:lnTo>
                      <a:pt x="185662032" y="144780"/>
                    </a:lnTo>
                    <a:close/>
                    <a:moveTo>
                      <a:pt x="144780" y="10854193"/>
                    </a:moveTo>
                    <a:lnTo>
                      <a:pt x="185662032" y="10854193"/>
                    </a:lnTo>
                    <a:lnTo>
                      <a:pt x="185662032" y="10998973"/>
                    </a:lnTo>
                    <a:lnTo>
                      <a:pt x="144780" y="10998973"/>
                    </a:lnTo>
                    <a:lnTo>
                      <a:pt x="144780" y="10854193"/>
                    </a:lnTo>
                    <a:close/>
                    <a:moveTo>
                      <a:pt x="185662032" y="0"/>
                    </a:moveTo>
                    <a:lnTo>
                      <a:pt x="185806804" y="0"/>
                    </a:lnTo>
                    <a:lnTo>
                      <a:pt x="185806804" y="144780"/>
                    </a:lnTo>
                    <a:lnTo>
                      <a:pt x="185662032" y="144780"/>
                    </a:lnTo>
                    <a:lnTo>
                      <a:pt x="185662032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185662032" y="0"/>
                    </a:lnTo>
                    <a:lnTo>
                      <a:pt x="185662032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630187" y="265673"/>
              <a:ext cx="883889" cy="666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820092" y="8396404"/>
            <a:ext cx="649222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895350"/>
            <a:ext cx="8663838" cy="1202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9"/>
              </a:lnSpc>
            </a:pPr>
            <a:r>
              <a:rPr lang="en-US" sz="7020">
                <a:solidFill>
                  <a:srgbClr val="343434"/>
                </a:solidFill>
                <a:latin typeface="Amaranth"/>
              </a:rPr>
              <a:t>Análisis de resultados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5881" y="4699770"/>
            <a:ext cx="15316238" cy="46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343434"/>
                </a:solidFill>
                <a:latin typeface="Aileron"/>
              </a:rPr>
              <a:t>Se promociona más a los trabajadores durante sus primeros años en la compañía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5881" y="6325771"/>
            <a:ext cx="15316238" cy="46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343434"/>
                </a:solidFill>
                <a:latin typeface="Aileron"/>
              </a:rPr>
              <a:t>El salario no tiene relación aparente entre el nivel de estudio y la antigüedad del empleado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85881" y="7951453"/>
            <a:ext cx="15316238" cy="46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343434"/>
                </a:solidFill>
                <a:latin typeface="Aileron"/>
              </a:rPr>
              <a:t>Existe relación entre el nivel de satisfacción de los empleados y la rotación en la empresa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92958" y="2870340"/>
            <a:ext cx="15902084" cy="941336"/>
            <a:chOff x="0" y="0"/>
            <a:chExt cx="185806806" cy="1099897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72390" y="72390"/>
              <a:ext cx="185662022" cy="10854193"/>
            </a:xfrm>
            <a:custGeom>
              <a:avLst/>
              <a:gdLst/>
              <a:ahLst/>
              <a:cxnLst/>
              <a:rect r="r" b="b" t="t" l="l"/>
              <a:pathLst>
                <a:path h="10854193" w="185662022">
                  <a:moveTo>
                    <a:pt x="0" y="0"/>
                  </a:moveTo>
                  <a:lnTo>
                    <a:pt x="185662022" y="0"/>
                  </a:lnTo>
                  <a:lnTo>
                    <a:pt x="185662022" y="10854193"/>
                  </a:lnTo>
                  <a:lnTo>
                    <a:pt x="0" y="10854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5806804" cy="10998973"/>
            </a:xfrm>
            <a:custGeom>
              <a:avLst/>
              <a:gdLst/>
              <a:ahLst/>
              <a:cxnLst/>
              <a:rect r="r" b="b" t="t" l="l"/>
              <a:pathLst>
                <a:path h="10998973" w="185806804">
                  <a:moveTo>
                    <a:pt x="185662032" y="10854193"/>
                  </a:moveTo>
                  <a:lnTo>
                    <a:pt x="185806804" y="10854193"/>
                  </a:lnTo>
                  <a:lnTo>
                    <a:pt x="185806804" y="10998973"/>
                  </a:lnTo>
                  <a:lnTo>
                    <a:pt x="185662032" y="10998973"/>
                  </a:lnTo>
                  <a:lnTo>
                    <a:pt x="185662032" y="1085419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854193"/>
                  </a:lnTo>
                  <a:lnTo>
                    <a:pt x="0" y="10854193"/>
                  </a:lnTo>
                  <a:lnTo>
                    <a:pt x="0" y="144780"/>
                  </a:lnTo>
                  <a:close/>
                  <a:moveTo>
                    <a:pt x="0" y="10854193"/>
                  </a:moveTo>
                  <a:lnTo>
                    <a:pt x="144780" y="10854193"/>
                  </a:lnTo>
                  <a:lnTo>
                    <a:pt x="144780" y="10998973"/>
                  </a:lnTo>
                  <a:lnTo>
                    <a:pt x="0" y="10998973"/>
                  </a:lnTo>
                  <a:lnTo>
                    <a:pt x="0" y="10854193"/>
                  </a:lnTo>
                  <a:close/>
                  <a:moveTo>
                    <a:pt x="185662032" y="144780"/>
                  </a:moveTo>
                  <a:lnTo>
                    <a:pt x="185806804" y="144780"/>
                  </a:lnTo>
                  <a:lnTo>
                    <a:pt x="185806804" y="10854193"/>
                  </a:lnTo>
                  <a:lnTo>
                    <a:pt x="185662032" y="10854193"/>
                  </a:lnTo>
                  <a:lnTo>
                    <a:pt x="185662032" y="144780"/>
                  </a:lnTo>
                  <a:close/>
                  <a:moveTo>
                    <a:pt x="144780" y="10854193"/>
                  </a:moveTo>
                  <a:lnTo>
                    <a:pt x="185662032" y="10854193"/>
                  </a:lnTo>
                  <a:lnTo>
                    <a:pt x="185662032" y="10998973"/>
                  </a:lnTo>
                  <a:lnTo>
                    <a:pt x="144780" y="10998973"/>
                  </a:lnTo>
                  <a:lnTo>
                    <a:pt x="144780" y="10854193"/>
                  </a:lnTo>
                  <a:close/>
                  <a:moveTo>
                    <a:pt x="185662032" y="0"/>
                  </a:moveTo>
                  <a:lnTo>
                    <a:pt x="185806804" y="0"/>
                  </a:lnTo>
                  <a:lnTo>
                    <a:pt x="185806804" y="144780"/>
                  </a:lnTo>
                  <a:lnTo>
                    <a:pt x="185662032" y="144780"/>
                  </a:lnTo>
                  <a:lnTo>
                    <a:pt x="18566203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5662032" y="0"/>
                  </a:lnTo>
                  <a:lnTo>
                    <a:pt x="1856620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43434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485881" y="3071450"/>
            <a:ext cx="15316238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343434"/>
                </a:solidFill>
                <a:latin typeface="Aileron"/>
              </a:rPr>
              <a:t>La mayor parte de los empleados tiene una antigüedad en la empresa de entre 1 y 5 años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2449" y="-1039140"/>
            <a:ext cx="9590209" cy="12927978"/>
          </a:xfrm>
          <a:custGeom>
            <a:avLst/>
            <a:gdLst/>
            <a:ahLst/>
            <a:cxnLst/>
            <a:rect r="r" b="b" t="t" l="l"/>
            <a:pathLst>
              <a:path h="12927978" w="9590209">
                <a:moveTo>
                  <a:pt x="0" y="0"/>
                </a:moveTo>
                <a:lnTo>
                  <a:pt x="9590209" y="0"/>
                </a:lnTo>
                <a:lnTo>
                  <a:pt x="9590209" y="12927977"/>
                </a:lnTo>
                <a:lnTo>
                  <a:pt x="0" y="1292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480"/>
            <a:ext cx="116900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Proyecto de análisis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372219" y="1713674"/>
            <a:ext cx="3265390" cy="744403"/>
            <a:chOff x="0" y="0"/>
            <a:chExt cx="4353854" cy="9925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4794"/>
              <a:ext cx="176860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43434"/>
                  </a:solidFill>
                  <a:latin typeface="Amaranth"/>
                </a:rPr>
                <a:t>Status: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3229196" y="0"/>
              <a:ext cx="1124657" cy="992538"/>
              <a:chOff x="0" y="0"/>
              <a:chExt cx="9855736" cy="869793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473148" y="225059"/>
              <a:ext cx="636754" cy="542420"/>
            </a:xfrm>
            <a:custGeom>
              <a:avLst/>
              <a:gdLst/>
              <a:ahLst/>
              <a:cxnLst/>
              <a:rect r="r" b="b" t="t" l="l"/>
              <a:pathLst>
                <a:path h="542420" w="636754">
                  <a:moveTo>
                    <a:pt x="0" y="0"/>
                  </a:moveTo>
                  <a:lnTo>
                    <a:pt x="636754" y="0"/>
                  </a:lnTo>
                  <a:lnTo>
                    <a:pt x="636754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933706" y="0"/>
              <a:ext cx="1124657" cy="992538"/>
              <a:chOff x="0" y="0"/>
              <a:chExt cx="9855736" cy="86979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235334" y="225059"/>
              <a:ext cx="521402" cy="542420"/>
            </a:xfrm>
            <a:custGeom>
              <a:avLst/>
              <a:gdLst/>
              <a:ahLst/>
              <a:cxnLst/>
              <a:rect r="r" b="b" t="t" l="l"/>
              <a:pathLst>
                <a:path h="542420" w="521402">
                  <a:moveTo>
                    <a:pt x="0" y="0"/>
                  </a:moveTo>
                  <a:lnTo>
                    <a:pt x="521401" y="0"/>
                  </a:lnTo>
                  <a:lnTo>
                    <a:pt x="521401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1879023" y="4793475"/>
            <a:ext cx="5815446" cy="6834391"/>
          </a:xfrm>
          <a:custGeom>
            <a:avLst/>
            <a:gdLst/>
            <a:ahLst/>
            <a:cxnLst/>
            <a:rect r="r" b="b" t="t" l="l"/>
            <a:pathLst>
              <a:path h="6834391" w="5815446">
                <a:moveTo>
                  <a:pt x="0" y="0"/>
                </a:moveTo>
                <a:lnTo>
                  <a:pt x="5815446" y="0"/>
                </a:lnTo>
                <a:lnTo>
                  <a:pt x="5815446" y="6834391"/>
                </a:lnTo>
                <a:lnTo>
                  <a:pt x="0" y="68343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951862" y="2992625"/>
          <a:ext cx="12384276" cy="6163016"/>
        </p:xfrm>
        <a:graphic>
          <a:graphicData uri="http://schemas.openxmlformats.org/drawingml/2006/table">
            <a:tbl>
              <a:tblPr/>
              <a:tblGrid>
                <a:gridCol w="10205698"/>
                <a:gridCol w="2178578"/>
              </a:tblGrid>
              <a:tr h="1340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FFFF"/>
                          </a:solidFill>
                          <a:latin typeface="Amaranth"/>
                        </a:rPr>
                        <a:t>FASES DE TRABAJO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maranth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A/B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48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resultados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Propuesta de soluciones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3850215" y="4470472"/>
            <a:ext cx="799443" cy="831670"/>
          </a:xfrm>
          <a:custGeom>
            <a:avLst/>
            <a:gdLst/>
            <a:ahLst/>
            <a:cxnLst/>
            <a:rect r="r" b="b" t="t" l="l"/>
            <a:pathLst>
              <a:path h="831670" w="799443">
                <a:moveTo>
                  <a:pt x="0" y="0"/>
                </a:moveTo>
                <a:lnTo>
                  <a:pt x="799443" y="0"/>
                </a:lnTo>
                <a:lnTo>
                  <a:pt x="799443" y="831670"/>
                </a:lnTo>
                <a:lnTo>
                  <a:pt x="0" y="831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850215" y="5658297"/>
            <a:ext cx="799443" cy="831670"/>
          </a:xfrm>
          <a:custGeom>
            <a:avLst/>
            <a:gdLst/>
            <a:ahLst/>
            <a:cxnLst/>
            <a:rect r="r" b="b" t="t" l="l"/>
            <a:pathLst>
              <a:path h="831670" w="799443">
                <a:moveTo>
                  <a:pt x="0" y="0"/>
                </a:moveTo>
                <a:lnTo>
                  <a:pt x="799443" y="0"/>
                </a:lnTo>
                <a:lnTo>
                  <a:pt x="799443" y="831671"/>
                </a:lnTo>
                <a:lnTo>
                  <a:pt x="0" y="8316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850215" y="6842393"/>
            <a:ext cx="799443" cy="831670"/>
          </a:xfrm>
          <a:custGeom>
            <a:avLst/>
            <a:gdLst/>
            <a:ahLst/>
            <a:cxnLst/>
            <a:rect r="r" b="b" t="t" l="l"/>
            <a:pathLst>
              <a:path h="831670" w="799443">
                <a:moveTo>
                  <a:pt x="0" y="0"/>
                </a:moveTo>
                <a:lnTo>
                  <a:pt x="799443" y="0"/>
                </a:lnTo>
                <a:lnTo>
                  <a:pt x="799443" y="831670"/>
                </a:lnTo>
                <a:lnTo>
                  <a:pt x="0" y="831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91481" y="1748086"/>
            <a:ext cx="7995444" cy="10778172"/>
          </a:xfrm>
          <a:custGeom>
            <a:avLst/>
            <a:gdLst/>
            <a:ahLst/>
            <a:cxnLst/>
            <a:rect r="r" b="b" t="t" l="l"/>
            <a:pathLst>
              <a:path h="10778172" w="7995444">
                <a:moveTo>
                  <a:pt x="0" y="0"/>
                </a:moveTo>
                <a:lnTo>
                  <a:pt x="7995444" y="0"/>
                </a:lnTo>
                <a:lnTo>
                  <a:pt x="7995444" y="10778172"/>
                </a:lnTo>
                <a:lnTo>
                  <a:pt x="0" y="1077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763173" y="-467098"/>
            <a:ext cx="6992254" cy="4576748"/>
          </a:xfrm>
          <a:custGeom>
            <a:avLst/>
            <a:gdLst/>
            <a:ahLst/>
            <a:cxnLst/>
            <a:rect r="r" b="b" t="t" l="l"/>
            <a:pathLst>
              <a:path h="4576748" w="6992254">
                <a:moveTo>
                  <a:pt x="0" y="0"/>
                </a:moveTo>
                <a:lnTo>
                  <a:pt x="6992254" y="0"/>
                </a:lnTo>
                <a:lnTo>
                  <a:pt x="6992254" y="4576748"/>
                </a:lnTo>
                <a:lnTo>
                  <a:pt x="0" y="4576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6241" y="7731127"/>
            <a:ext cx="15349170" cy="1248430"/>
            <a:chOff x="0" y="0"/>
            <a:chExt cx="20465560" cy="166457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0465560" cy="1664574"/>
              <a:chOff x="0" y="0"/>
              <a:chExt cx="135229916" cy="1099897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72390" y="72390"/>
                <a:ext cx="135085140" cy="10854193"/>
              </a:xfrm>
              <a:custGeom>
                <a:avLst/>
                <a:gdLst/>
                <a:ahLst/>
                <a:cxnLst/>
                <a:rect r="r" b="b" t="t" l="l"/>
                <a:pathLst>
                  <a:path h="10854193" w="135085140">
                    <a:moveTo>
                      <a:pt x="0" y="0"/>
                    </a:moveTo>
                    <a:lnTo>
                      <a:pt x="135085140" y="0"/>
                    </a:lnTo>
                    <a:lnTo>
                      <a:pt x="135085140" y="10854193"/>
                    </a:lnTo>
                    <a:lnTo>
                      <a:pt x="0" y="10854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5229910" cy="10998973"/>
              </a:xfrm>
              <a:custGeom>
                <a:avLst/>
                <a:gdLst/>
                <a:ahLst/>
                <a:cxnLst/>
                <a:rect r="r" b="b" t="t" l="l"/>
                <a:pathLst>
                  <a:path h="10998973" w="135229910">
                    <a:moveTo>
                      <a:pt x="135085138" y="10854193"/>
                    </a:moveTo>
                    <a:lnTo>
                      <a:pt x="135229910" y="10854193"/>
                    </a:lnTo>
                    <a:lnTo>
                      <a:pt x="135229910" y="10998973"/>
                    </a:lnTo>
                    <a:lnTo>
                      <a:pt x="135085138" y="10998973"/>
                    </a:lnTo>
                    <a:lnTo>
                      <a:pt x="135085138" y="1085419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0854193"/>
                    </a:lnTo>
                    <a:lnTo>
                      <a:pt x="0" y="10854193"/>
                    </a:lnTo>
                    <a:lnTo>
                      <a:pt x="0" y="144780"/>
                    </a:lnTo>
                    <a:close/>
                    <a:moveTo>
                      <a:pt x="0" y="10854193"/>
                    </a:moveTo>
                    <a:lnTo>
                      <a:pt x="144780" y="10854193"/>
                    </a:lnTo>
                    <a:lnTo>
                      <a:pt x="144780" y="10998973"/>
                    </a:lnTo>
                    <a:lnTo>
                      <a:pt x="0" y="10998973"/>
                    </a:lnTo>
                    <a:lnTo>
                      <a:pt x="0" y="10854193"/>
                    </a:lnTo>
                    <a:close/>
                    <a:moveTo>
                      <a:pt x="135085138" y="144780"/>
                    </a:moveTo>
                    <a:lnTo>
                      <a:pt x="135229910" y="144780"/>
                    </a:lnTo>
                    <a:lnTo>
                      <a:pt x="135229910" y="10854193"/>
                    </a:lnTo>
                    <a:lnTo>
                      <a:pt x="135085138" y="10854193"/>
                    </a:lnTo>
                    <a:lnTo>
                      <a:pt x="135085138" y="144780"/>
                    </a:lnTo>
                    <a:close/>
                    <a:moveTo>
                      <a:pt x="144780" y="10854193"/>
                    </a:moveTo>
                    <a:lnTo>
                      <a:pt x="135085138" y="10854193"/>
                    </a:lnTo>
                    <a:lnTo>
                      <a:pt x="135085138" y="10998973"/>
                    </a:lnTo>
                    <a:lnTo>
                      <a:pt x="144780" y="10998973"/>
                    </a:lnTo>
                    <a:lnTo>
                      <a:pt x="144780" y="10854193"/>
                    </a:lnTo>
                    <a:close/>
                    <a:moveTo>
                      <a:pt x="135085138" y="0"/>
                    </a:moveTo>
                    <a:lnTo>
                      <a:pt x="135229910" y="0"/>
                    </a:lnTo>
                    <a:lnTo>
                      <a:pt x="135229910" y="144780"/>
                    </a:lnTo>
                    <a:lnTo>
                      <a:pt x="135085138" y="144780"/>
                    </a:lnTo>
                    <a:lnTo>
                      <a:pt x="135085138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135085138" y="0"/>
                    </a:lnTo>
                    <a:lnTo>
                      <a:pt x="135085138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08275" y="351939"/>
              <a:ext cx="853156" cy="8844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70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90564" y="174559"/>
              <a:ext cx="19732933" cy="1239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343434"/>
                  </a:solidFill>
                  <a:latin typeface="Aileron"/>
                </a:rPr>
                <a:t>Aconsejamos tener en cuenta la antigüedad en la empresa a la hora de hacer aumentos o negociaciones salariales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20092" y="8396404"/>
            <a:ext cx="649222" cy="5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95350"/>
            <a:ext cx="9420457" cy="1202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9"/>
              </a:lnSpc>
            </a:pPr>
            <a:r>
              <a:rPr lang="en-US" sz="7020">
                <a:solidFill>
                  <a:srgbClr val="343434"/>
                </a:solidFill>
                <a:latin typeface="Amaranth"/>
              </a:rPr>
              <a:t>Propuesta de soluciones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06241" y="5143500"/>
            <a:ext cx="15349170" cy="1911352"/>
            <a:chOff x="0" y="0"/>
            <a:chExt cx="20465560" cy="254846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0465560" cy="2548469"/>
              <a:chOff x="0" y="0"/>
              <a:chExt cx="88327596" cy="1099897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72390" y="72390"/>
                <a:ext cx="88182818" cy="10854193"/>
              </a:xfrm>
              <a:custGeom>
                <a:avLst/>
                <a:gdLst/>
                <a:ahLst/>
                <a:cxnLst/>
                <a:rect r="r" b="b" t="t" l="l"/>
                <a:pathLst>
                  <a:path h="10854193" w="88182818">
                    <a:moveTo>
                      <a:pt x="0" y="0"/>
                    </a:moveTo>
                    <a:lnTo>
                      <a:pt x="88182818" y="0"/>
                    </a:lnTo>
                    <a:lnTo>
                      <a:pt x="88182818" y="10854193"/>
                    </a:lnTo>
                    <a:lnTo>
                      <a:pt x="0" y="10854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8327595" cy="10998973"/>
              </a:xfrm>
              <a:custGeom>
                <a:avLst/>
                <a:gdLst/>
                <a:ahLst/>
                <a:cxnLst/>
                <a:rect r="r" b="b" t="t" l="l"/>
                <a:pathLst>
                  <a:path h="10998973" w="88327595">
                    <a:moveTo>
                      <a:pt x="88182816" y="10854193"/>
                    </a:moveTo>
                    <a:lnTo>
                      <a:pt x="88327595" y="10854193"/>
                    </a:lnTo>
                    <a:lnTo>
                      <a:pt x="88327595" y="10998973"/>
                    </a:lnTo>
                    <a:lnTo>
                      <a:pt x="88182816" y="10998973"/>
                    </a:lnTo>
                    <a:lnTo>
                      <a:pt x="88182816" y="1085419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0854193"/>
                    </a:lnTo>
                    <a:lnTo>
                      <a:pt x="0" y="10854193"/>
                    </a:lnTo>
                    <a:lnTo>
                      <a:pt x="0" y="144780"/>
                    </a:lnTo>
                    <a:close/>
                    <a:moveTo>
                      <a:pt x="0" y="10854193"/>
                    </a:moveTo>
                    <a:lnTo>
                      <a:pt x="144780" y="10854193"/>
                    </a:lnTo>
                    <a:lnTo>
                      <a:pt x="144780" y="10998973"/>
                    </a:lnTo>
                    <a:lnTo>
                      <a:pt x="0" y="10998973"/>
                    </a:lnTo>
                    <a:lnTo>
                      <a:pt x="0" y="10854193"/>
                    </a:lnTo>
                    <a:close/>
                    <a:moveTo>
                      <a:pt x="88182816" y="144780"/>
                    </a:moveTo>
                    <a:lnTo>
                      <a:pt x="88327595" y="144780"/>
                    </a:lnTo>
                    <a:lnTo>
                      <a:pt x="88327595" y="10854193"/>
                    </a:lnTo>
                    <a:lnTo>
                      <a:pt x="88182816" y="10854193"/>
                    </a:lnTo>
                    <a:lnTo>
                      <a:pt x="88182816" y="144780"/>
                    </a:lnTo>
                    <a:close/>
                    <a:moveTo>
                      <a:pt x="144780" y="10854193"/>
                    </a:moveTo>
                    <a:lnTo>
                      <a:pt x="88182816" y="10854193"/>
                    </a:lnTo>
                    <a:lnTo>
                      <a:pt x="88182816" y="10998973"/>
                    </a:lnTo>
                    <a:lnTo>
                      <a:pt x="144780" y="10998973"/>
                    </a:lnTo>
                    <a:lnTo>
                      <a:pt x="144780" y="10854193"/>
                    </a:lnTo>
                    <a:close/>
                    <a:moveTo>
                      <a:pt x="88182816" y="0"/>
                    </a:moveTo>
                    <a:lnTo>
                      <a:pt x="88327595" y="0"/>
                    </a:lnTo>
                    <a:lnTo>
                      <a:pt x="88327595" y="144780"/>
                    </a:lnTo>
                    <a:lnTo>
                      <a:pt x="88182816" y="144780"/>
                    </a:lnTo>
                    <a:lnTo>
                      <a:pt x="88182816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88182816" y="0"/>
                    </a:lnTo>
                    <a:lnTo>
                      <a:pt x="88182816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342063" y="292723"/>
              <a:ext cx="19781434" cy="1886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343434"/>
                  </a:solidFill>
                  <a:latin typeface="Aileron"/>
                </a:rPr>
                <a:t>El puesto de trabajo y la negociación salarial ha de tener en cuenta la formación académica de los empleados para evitar que salgan de la empresa buscando un salario que se corresponda a su nivel educativo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6241" y="3154414"/>
            <a:ext cx="15349170" cy="1316231"/>
            <a:chOff x="0" y="0"/>
            <a:chExt cx="20465560" cy="175497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0465560" cy="1754975"/>
              <a:chOff x="0" y="0"/>
              <a:chExt cx="128263999" cy="1099897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72390" y="72390"/>
                <a:ext cx="128119215" cy="10854193"/>
              </a:xfrm>
              <a:custGeom>
                <a:avLst/>
                <a:gdLst/>
                <a:ahLst/>
                <a:cxnLst/>
                <a:rect r="r" b="b" t="t" l="l"/>
                <a:pathLst>
                  <a:path h="10854193" w="128119215">
                    <a:moveTo>
                      <a:pt x="0" y="0"/>
                    </a:moveTo>
                    <a:lnTo>
                      <a:pt x="128119215" y="0"/>
                    </a:lnTo>
                    <a:lnTo>
                      <a:pt x="128119215" y="10854193"/>
                    </a:lnTo>
                    <a:lnTo>
                      <a:pt x="0" y="108541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8263997" cy="10998973"/>
              </a:xfrm>
              <a:custGeom>
                <a:avLst/>
                <a:gdLst/>
                <a:ahLst/>
                <a:cxnLst/>
                <a:rect r="r" b="b" t="t" l="l"/>
                <a:pathLst>
                  <a:path h="10998973" w="128263997">
                    <a:moveTo>
                      <a:pt x="128119225" y="10854193"/>
                    </a:moveTo>
                    <a:lnTo>
                      <a:pt x="128263997" y="10854193"/>
                    </a:lnTo>
                    <a:lnTo>
                      <a:pt x="128263997" y="10998973"/>
                    </a:lnTo>
                    <a:lnTo>
                      <a:pt x="128119225" y="10998973"/>
                    </a:lnTo>
                    <a:lnTo>
                      <a:pt x="128119225" y="1085419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0854193"/>
                    </a:lnTo>
                    <a:lnTo>
                      <a:pt x="0" y="10854193"/>
                    </a:lnTo>
                    <a:lnTo>
                      <a:pt x="0" y="144780"/>
                    </a:lnTo>
                    <a:close/>
                    <a:moveTo>
                      <a:pt x="0" y="10854193"/>
                    </a:moveTo>
                    <a:lnTo>
                      <a:pt x="144780" y="10854193"/>
                    </a:lnTo>
                    <a:lnTo>
                      <a:pt x="144780" y="10998973"/>
                    </a:lnTo>
                    <a:lnTo>
                      <a:pt x="0" y="10998973"/>
                    </a:lnTo>
                    <a:lnTo>
                      <a:pt x="0" y="10854193"/>
                    </a:lnTo>
                    <a:close/>
                    <a:moveTo>
                      <a:pt x="128119225" y="144780"/>
                    </a:moveTo>
                    <a:lnTo>
                      <a:pt x="128263997" y="144780"/>
                    </a:lnTo>
                    <a:lnTo>
                      <a:pt x="128263997" y="10854193"/>
                    </a:lnTo>
                    <a:lnTo>
                      <a:pt x="128119225" y="10854193"/>
                    </a:lnTo>
                    <a:lnTo>
                      <a:pt x="128119225" y="144780"/>
                    </a:lnTo>
                    <a:close/>
                    <a:moveTo>
                      <a:pt x="144780" y="10854193"/>
                    </a:moveTo>
                    <a:lnTo>
                      <a:pt x="128119225" y="10854193"/>
                    </a:lnTo>
                    <a:lnTo>
                      <a:pt x="128119225" y="10998973"/>
                    </a:lnTo>
                    <a:lnTo>
                      <a:pt x="144780" y="10998973"/>
                    </a:lnTo>
                    <a:lnTo>
                      <a:pt x="144780" y="10854193"/>
                    </a:lnTo>
                    <a:close/>
                    <a:moveTo>
                      <a:pt x="128119225" y="0"/>
                    </a:moveTo>
                    <a:lnTo>
                      <a:pt x="128263997" y="0"/>
                    </a:lnTo>
                    <a:lnTo>
                      <a:pt x="128263997" y="144780"/>
                    </a:lnTo>
                    <a:lnTo>
                      <a:pt x="128119225" y="144780"/>
                    </a:lnTo>
                    <a:lnTo>
                      <a:pt x="12811922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128119225" y="0"/>
                    </a:lnTo>
                    <a:lnTo>
                      <a:pt x="12811922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342063" y="219760"/>
              <a:ext cx="19781434" cy="12392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343434"/>
                  </a:solidFill>
                  <a:latin typeface="Aileron"/>
                </a:rPr>
                <a:t>Promocionar a los empleados a lo largo de su carrera laboral en la Compañía para incentivar su permanencia en ella a largo plazo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2449" y="-1039140"/>
            <a:ext cx="9590209" cy="12927978"/>
          </a:xfrm>
          <a:custGeom>
            <a:avLst/>
            <a:gdLst/>
            <a:ahLst/>
            <a:cxnLst/>
            <a:rect r="r" b="b" t="t" l="l"/>
            <a:pathLst>
              <a:path h="12927978" w="9590209">
                <a:moveTo>
                  <a:pt x="0" y="0"/>
                </a:moveTo>
                <a:lnTo>
                  <a:pt x="9590209" y="0"/>
                </a:lnTo>
                <a:lnTo>
                  <a:pt x="9590209" y="12927977"/>
                </a:lnTo>
                <a:lnTo>
                  <a:pt x="0" y="1292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480"/>
            <a:ext cx="116900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Próximos pasos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372219" y="1461543"/>
            <a:ext cx="3265390" cy="744403"/>
            <a:chOff x="0" y="0"/>
            <a:chExt cx="4353854" cy="9925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4794"/>
              <a:ext cx="176860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43434"/>
                  </a:solidFill>
                  <a:latin typeface="Amaranth"/>
                </a:rPr>
                <a:t>Status: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3229196" y="0"/>
              <a:ext cx="1124657" cy="992538"/>
              <a:chOff x="0" y="0"/>
              <a:chExt cx="9855736" cy="869793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473148" y="225059"/>
              <a:ext cx="636754" cy="542420"/>
            </a:xfrm>
            <a:custGeom>
              <a:avLst/>
              <a:gdLst/>
              <a:ahLst/>
              <a:cxnLst/>
              <a:rect r="r" b="b" t="t" l="l"/>
              <a:pathLst>
                <a:path h="542420" w="636754">
                  <a:moveTo>
                    <a:pt x="0" y="0"/>
                  </a:moveTo>
                  <a:lnTo>
                    <a:pt x="636754" y="0"/>
                  </a:lnTo>
                  <a:lnTo>
                    <a:pt x="636754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933706" y="0"/>
              <a:ext cx="1124657" cy="992538"/>
              <a:chOff x="0" y="0"/>
              <a:chExt cx="9855736" cy="86979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235334" y="225059"/>
              <a:ext cx="521402" cy="542420"/>
            </a:xfrm>
            <a:custGeom>
              <a:avLst/>
              <a:gdLst/>
              <a:ahLst/>
              <a:cxnLst/>
              <a:rect r="r" b="b" t="t" l="l"/>
              <a:pathLst>
                <a:path h="542420" w="521402">
                  <a:moveTo>
                    <a:pt x="0" y="0"/>
                  </a:moveTo>
                  <a:lnTo>
                    <a:pt x="521401" y="0"/>
                  </a:lnTo>
                  <a:lnTo>
                    <a:pt x="521401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1879023" y="4793475"/>
            <a:ext cx="5815446" cy="6834391"/>
          </a:xfrm>
          <a:custGeom>
            <a:avLst/>
            <a:gdLst/>
            <a:ahLst/>
            <a:cxnLst/>
            <a:rect r="r" b="b" t="t" l="l"/>
            <a:pathLst>
              <a:path h="6834391" w="5815446">
                <a:moveTo>
                  <a:pt x="0" y="0"/>
                </a:moveTo>
                <a:lnTo>
                  <a:pt x="5815446" y="0"/>
                </a:lnTo>
                <a:lnTo>
                  <a:pt x="5815446" y="6834391"/>
                </a:lnTo>
                <a:lnTo>
                  <a:pt x="0" y="68343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691372" y="2433900"/>
          <a:ext cx="12905256" cy="7086306"/>
        </p:xfrm>
        <a:graphic>
          <a:graphicData uri="http://schemas.openxmlformats.org/drawingml/2006/table">
            <a:tbl>
              <a:tblPr/>
              <a:tblGrid>
                <a:gridCol w="10635030"/>
                <a:gridCol w="2270226"/>
              </a:tblGrid>
              <a:tr h="11563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FFFF"/>
                          </a:solidFill>
                          <a:latin typeface="Amaranth"/>
                        </a:rPr>
                        <a:t>FASES DE TRABAJO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maranth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  <a:tr h="9883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43434"/>
                          </a:solidFill>
                          <a:latin typeface="Aileron"/>
                        </a:rPr>
                        <a:t>Análisis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83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43434"/>
                          </a:solidFill>
                          <a:latin typeface="Aileron"/>
                        </a:rPr>
                        <a:t>A/B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83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43434"/>
                          </a:solidFill>
                          <a:latin typeface="Aileron"/>
                        </a:rPr>
                        <a:t>Análisis de resultados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83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43434"/>
                          </a:solidFill>
                          <a:latin typeface="Aileron"/>
                        </a:rPr>
                        <a:t>Propuesta de soluciones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83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43434"/>
                          </a:solidFill>
                          <a:latin typeface="Aileron"/>
                        </a:rPr>
                        <a:t>Organizar la documentación en formato ETL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83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343434"/>
                          </a:solidFill>
                          <a:latin typeface="Aileron"/>
                        </a:rPr>
                        <a:t>Ver resultados y ampliar el análisis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4164593" y="3758709"/>
            <a:ext cx="677160" cy="704458"/>
          </a:xfrm>
          <a:custGeom>
            <a:avLst/>
            <a:gdLst/>
            <a:ahLst/>
            <a:cxnLst/>
            <a:rect r="r" b="b" t="t" l="l"/>
            <a:pathLst>
              <a:path h="704458" w="677160">
                <a:moveTo>
                  <a:pt x="0" y="0"/>
                </a:moveTo>
                <a:lnTo>
                  <a:pt x="677160" y="0"/>
                </a:lnTo>
                <a:lnTo>
                  <a:pt x="677160" y="704458"/>
                </a:lnTo>
                <a:lnTo>
                  <a:pt x="0" y="704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164593" y="4691767"/>
            <a:ext cx="677160" cy="704458"/>
          </a:xfrm>
          <a:custGeom>
            <a:avLst/>
            <a:gdLst/>
            <a:ahLst/>
            <a:cxnLst/>
            <a:rect r="r" b="b" t="t" l="l"/>
            <a:pathLst>
              <a:path h="704458" w="677160">
                <a:moveTo>
                  <a:pt x="0" y="0"/>
                </a:moveTo>
                <a:lnTo>
                  <a:pt x="677160" y="0"/>
                </a:lnTo>
                <a:lnTo>
                  <a:pt x="677160" y="704458"/>
                </a:lnTo>
                <a:lnTo>
                  <a:pt x="0" y="704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164593" y="5624825"/>
            <a:ext cx="677160" cy="704458"/>
          </a:xfrm>
          <a:custGeom>
            <a:avLst/>
            <a:gdLst/>
            <a:ahLst/>
            <a:cxnLst/>
            <a:rect r="r" b="b" t="t" l="l"/>
            <a:pathLst>
              <a:path h="704458" w="677160">
                <a:moveTo>
                  <a:pt x="0" y="0"/>
                </a:moveTo>
                <a:lnTo>
                  <a:pt x="677160" y="0"/>
                </a:lnTo>
                <a:lnTo>
                  <a:pt x="677160" y="704457"/>
                </a:lnTo>
                <a:lnTo>
                  <a:pt x="0" y="7044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164593" y="6643607"/>
            <a:ext cx="677160" cy="704458"/>
          </a:xfrm>
          <a:custGeom>
            <a:avLst/>
            <a:gdLst/>
            <a:ahLst/>
            <a:cxnLst/>
            <a:rect r="r" b="b" t="t" l="l"/>
            <a:pathLst>
              <a:path h="704458" w="677160">
                <a:moveTo>
                  <a:pt x="0" y="0"/>
                </a:moveTo>
                <a:lnTo>
                  <a:pt x="677160" y="0"/>
                </a:lnTo>
                <a:lnTo>
                  <a:pt x="677160" y="704458"/>
                </a:lnTo>
                <a:lnTo>
                  <a:pt x="0" y="704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2449" y="-1039140"/>
            <a:ext cx="9590209" cy="12927978"/>
          </a:xfrm>
          <a:custGeom>
            <a:avLst/>
            <a:gdLst/>
            <a:ahLst/>
            <a:cxnLst/>
            <a:rect r="r" b="b" t="t" l="l"/>
            <a:pathLst>
              <a:path h="12927978" w="9590209">
                <a:moveTo>
                  <a:pt x="0" y="0"/>
                </a:moveTo>
                <a:lnTo>
                  <a:pt x="9590209" y="0"/>
                </a:lnTo>
                <a:lnTo>
                  <a:pt x="9590209" y="12927977"/>
                </a:lnTo>
                <a:lnTo>
                  <a:pt x="0" y="1292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79023" y="4793475"/>
            <a:ext cx="5815446" cy="6834391"/>
          </a:xfrm>
          <a:custGeom>
            <a:avLst/>
            <a:gdLst/>
            <a:ahLst/>
            <a:cxnLst/>
            <a:rect r="r" b="b" t="t" l="l"/>
            <a:pathLst>
              <a:path h="6834391" w="5815446">
                <a:moveTo>
                  <a:pt x="0" y="0"/>
                </a:moveTo>
                <a:lnTo>
                  <a:pt x="5815446" y="0"/>
                </a:lnTo>
                <a:lnTo>
                  <a:pt x="5815446" y="6834391"/>
                </a:lnTo>
                <a:lnTo>
                  <a:pt x="0" y="6834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27077" y="2736075"/>
            <a:ext cx="7033846" cy="4114800"/>
          </a:xfrm>
          <a:custGeom>
            <a:avLst/>
            <a:gdLst/>
            <a:ahLst/>
            <a:cxnLst/>
            <a:rect r="r" b="b" t="t" l="l"/>
            <a:pathLst>
              <a:path h="4114800" w="7033846">
                <a:moveTo>
                  <a:pt x="0" y="0"/>
                </a:moveTo>
                <a:lnTo>
                  <a:pt x="7033846" y="0"/>
                </a:lnTo>
                <a:lnTo>
                  <a:pt x="7033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2569" y="-2741887"/>
            <a:ext cx="7357596" cy="7084128"/>
          </a:xfrm>
          <a:custGeom>
            <a:avLst/>
            <a:gdLst/>
            <a:ahLst/>
            <a:cxnLst/>
            <a:rect r="r" b="b" t="t" l="l"/>
            <a:pathLst>
              <a:path h="7084128" w="7357596">
                <a:moveTo>
                  <a:pt x="0" y="0"/>
                </a:moveTo>
                <a:lnTo>
                  <a:pt x="7357596" y="0"/>
                </a:lnTo>
                <a:lnTo>
                  <a:pt x="7357596" y="7084128"/>
                </a:lnTo>
                <a:lnTo>
                  <a:pt x="0" y="708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2592" y="-1303737"/>
            <a:ext cx="13793982" cy="4664874"/>
          </a:xfrm>
          <a:custGeom>
            <a:avLst/>
            <a:gdLst/>
            <a:ahLst/>
            <a:cxnLst/>
            <a:rect r="r" b="b" t="t" l="l"/>
            <a:pathLst>
              <a:path h="4664874" w="13793982">
                <a:moveTo>
                  <a:pt x="0" y="0"/>
                </a:moveTo>
                <a:lnTo>
                  <a:pt x="13793983" y="0"/>
                </a:lnTo>
                <a:lnTo>
                  <a:pt x="13793983" y="4664874"/>
                </a:lnTo>
                <a:lnTo>
                  <a:pt x="0" y="4664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4254107" y="7102610"/>
            <a:ext cx="12048571" cy="5936660"/>
          </a:xfrm>
          <a:custGeom>
            <a:avLst/>
            <a:gdLst/>
            <a:ahLst/>
            <a:cxnLst/>
            <a:rect r="r" b="b" t="t" l="l"/>
            <a:pathLst>
              <a:path h="5936660" w="12048571">
                <a:moveTo>
                  <a:pt x="0" y="0"/>
                </a:moveTo>
                <a:lnTo>
                  <a:pt x="12048572" y="0"/>
                </a:lnTo>
                <a:lnTo>
                  <a:pt x="12048572" y="5936659"/>
                </a:lnTo>
                <a:lnTo>
                  <a:pt x="0" y="59366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574245" y="8811731"/>
            <a:ext cx="4597352" cy="2015828"/>
            <a:chOff x="0" y="0"/>
            <a:chExt cx="6129802" cy="268777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278288" y="198819"/>
              <a:ext cx="4851514" cy="2488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93"/>
                </a:lnSpc>
              </a:pPr>
              <a:r>
                <a:rPr lang="en-US" sz="6161">
                  <a:solidFill>
                    <a:srgbClr val="343434"/>
                  </a:solidFill>
                  <a:latin typeface="Anantason Condensed"/>
                </a:rPr>
                <a:t>UTLANDER </a:t>
              </a:r>
            </a:p>
            <a:p>
              <a:pPr algn="ctr">
                <a:lnSpc>
                  <a:spcPts val="7393"/>
                </a:lnSpc>
              </a:pP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8288" cy="1266668"/>
            </a:xfrm>
            <a:custGeom>
              <a:avLst/>
              <a:gdLst/>
              <a:ahLst/>
              <a:cxnLst/>
              <a:rect r="r" b="b" t="t" l="l"/>
              <a:pathLst>
                <a:path h="1266668" w="1278288">
                  <a:moveTo>
                    <a:pt x="0" y="0"/>
                  </a:moveTo>
                  <a:lnTo>
                    <a:pt x="1278288" y="0"/>
                  </a:lnTo>
                  <a:lnTo>
                    <a:pt x="1278288" y="1266668"/>
                  </a:lnTo>
                  <a:lnTo>
                    <a:pt x="0" y="1266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929851" y="1246832"/>
              <a:ext cx="2604234" cy="396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76"/>
                </a:lnSpc>
                <a:spcBef>
                  <a:spcPct val="0"/>
                </a:spcBef>
              </a:pPr>
              <a:r>
                <a:rPr lang="en-US" sz="1717">
                  <a:solidFill>
                    <a:srgbClr val="004AAD"/>
                  </a:solidFill>
                  <a:latin typeface="Amaranth Bold"/>
                </a:rPr>
                <a:t>Consulting solutions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628570" y="3782267"/>
            <a:ext cx="7030860" cy="214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4"/>
              </a:lnSpc>
            </a:pPr>
            <a:r>
              <a:rPr lang="en-US" sz="14186">
                <a:solidFill>
                  <a:srgbClr val="343434"/>
                </a:solidFill>
                <a:latin typeface="Amaranth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D2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22019" y="-599585"/>
            <a:ext cx="7992459" cy="4068888"/>
          </a:xfrm>
          <a:custGeom>
            <a:avLst/>
            <a:gdLst/>
            <a:ahLst/>
            <a:cxnLst/>
            <a:rect r="r" b="b" t="t" l="l"/>
            <a:pathLst>
              <a:path h="4068888" w="7992459">
                <a:moveTo>
                  <a:pt x="0" y="0"/>
                </a:moveTo>
                <a:lnTo>
                  <a:pt x="7992459" y="0"/>
                </a:lnTo>
                <a:lnTo>
                  <a:pt x="7992459" y="4068889"/>
                </a:lnTo>
                <a:lnTo>
                  <a:pt x="0" y="406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7160" y="3559135"/>
            <a:ext cx="2640964" cy="2542804"/>
          </a:xfrm>
          <a:custGeom>
            <a:avLst/>
            <a:gdLst/>
            <a:ahLst/>
            <a:cxnLst/>
            <a:rect r="r" b="b" t="t" l="l"/>
            <a:pathLst>
              <a:path h="2542804" w="2640964">
                <a:moveTo>
                  <a:pt x="0" y="0"/>
                </a:moveTo>
                <a:lnTo>
                  <a:pt x="2640964" y="0"/>
                </a:lnTo>
                <a:lnTo>
                  <a:pt x="2640964" y="2542805"/>
                </a:lnTo>
                <a:lnTo>
                  <a:pt x="0" y="2542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38901" y="3721801"/>
            <a:ext cx="2217482" cy="2217473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-1195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121753">
            <a:off x="8305388" y="4607344"/>
            <a:ext cx="11429112" cy="13431649"/>
          </a:xfrm>
          <a:custGeom>
            <a:avLst/>
            <a:gdLst/>
            <a:ahLst/>
            <a:cxnLst/>
            <a:rect r="r" b="b" t="t" l="l"/>
            <a:pathLst>
              <a:path h="13431649" w="11429112">
                <a:moveTo>
                  <a:pt x="0" y="0"/>
                </a:moveTo>
                <a:lnTo>
                  <a:pt x="11429112" y="0"/>
                </a:lnTo>
                <a:lnTo>
                  <a:pt x="11429112" y="13431649"/>
                </a:lnTo>
                <a:lnTo>
                  <a:pt x="0" y="134316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54201" y="3559135"/>
            <a:ext cx="2640964" cy="2542804"/>
          </a:xfrm>
          <a:custGeom>
            <a:avLst/>
            <a:gdLst/>
            <a:ahLst/>
            <a:cxnLst/>
            <a:rect r="r" b="b" t="t" l="l"/>
            <a:pathLst>
              <a:path h="2542804" w="2640964">
                <a:moveTo>
                  <a:pt x="0" y="0"/>
                </a:moveTo>
                <a:lnTo>
                  <a:pt x="2640964" y="0"/>
                </a:lnTo>
                <a:lnTo>
                  <a:pt x="2640964" y="2542805"/>
                </a:lnTo>
                <a:lnTo>
                  <a:pt x="0" y="2542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65942" y="3721801"/>
            <a:ext cx="2217482" cy="2217473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-3375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27160" y="6402533"/>
            <a:ext cx="2640964" cy="2542804"/>
          </a:xfrm>
          <a:custGeom>
            <a:avLst/>
            <a:gdLst/>
            <a:ahLst/>
            <a:cxnLst/>
            <a:rect r="r" b="b" t="t" l="l"/>
            <a:pathLst>
              <a:path h="2542804" w="2640964">
                <a:moveTo>
                  <a:pt x="0" y="0"/>
                </a:moveTo>
                <a:lnTo>
                  <a:pt x="2640964" y="0"/>
                </a:lnTo>
                <a:lnTo>
                  <a:pt x="2640964" y="2542804"/>
                </a:lnTo>
                <a:lnTo>
                  <a:pt x="0" y="2542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838901" y="6565199"/>
            <a:ext cx="2217482" cy="2217473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-12657" r="0" b="-12657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9954201" y="6239867"/>
            <a:ext cx="2640964" cy="2542804"/>
          </a:xfrm>
          <a:custGeom>
            <a:avLst/>
            <a:gdLst/>
            <a:ahLst/>
            <a:cxnLst/>
            <a:rect r="r" b="b" t="t" l="l"/>
            <a:pathLst>
              <a:path h="2542804" w="2640964">
                <a:moveTo>
                  <a:pt x="0" y="0"/>
                </a:moveTo>
                <a:lnTo>
                  <a:pt x="2640964" y="0"/>
                </a:lnTo>
                <a:lnTo>
                  <a:pt x="2640964" y="2542805"/>
                </a:lnTo>
                <a:lnTo>
                  <a:pt x="0" y="2542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165942" y="6402533"/>
            <a:ext cx="2217482" cy="2217473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0" t="-3319" r="0" b="-3319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865347" y="3935187"/>
            <a:ext cx="460569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Andrea Betetta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@abetetta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www.outlanderhr.com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38306" y="3974240"/>
            <a:ext cx="460569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Zahara Prada 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@ZaharaPB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www.outlanderhr.com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41769" y="1038225"/>
            <a:ext cx="780446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EL EQUIPO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38306" y="6817638"/>
            <a:ext cx="460569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Tamara García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@Tamaragamart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www.outlandehr.com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65347" y="6654972"/>
            <a:ext cx="4605694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Patricia Blanco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@patriciabll</a:t>
            </a:r>
          </a:p>
          <a:p>
            <a:pPr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Aileron"/>
              </a:rPr>
              <a:t>www.outlanderhr.com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91481" y="1748086"/>
            <a:ext cx="7995444" cy="10778172"/>
          </a:xfrm>
          <a:custGeom>
            <a:avLst/>
            <a:gdLst/>
            <a:ahLst/>
            <a:cxnLst/>
            <a:rect r="r" b="b" t="t" l="l"/>
            <a:pathLst>
              <a:path h="10778172" w="7995444">
                <a:moveTo>
                  <a:pt x="0" y="0"/>
                </a:moveTo>
                <a:lnTo>
                  <a:pt x="7995444" y="0"/>
                </a:lnTo>
                <a:lnTo>
                  <a:pt x="7995444" y="10778172"/>
                </a:lnTo>
                <a:lnTo>
                  <a:pt x="0" y="1077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763173" y="-467098"/>
            <a:ext cx="6992254" cy="4576748"/>
          </a:xfrm>
          <a:custGeom>
            <a:avLst/>
            <a:gdLst/>
            <a:ahLst/>
            <a:cxnLst/>
            <a:rect r="r" b="b" t="t" l="l"/>
            <a:pathLst>
              <a:path h="4576748" w="6992254">
                <a:moveTo>
                  <a:pt x="0" y="0"/>
                </a:moveTo>
                <a:lnTo>
                  <a:pt x="6992254" y="0"/>
                </a:lnTo>
                <a:lnTo>
                  <a:pt x="6992254" y="4576748"/>
                </a:lnTo>
                <a:lnTo>
                  <a:pt x="0" y="4576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9358" y="466681"/>
            <a:ext cx="1603945" cy="1619294"/>
          </a:xfrm>
          <a:custGeom>
            <a:avLst/>
            <a:gdLst/>
            <a:ahLst/>
            <a:cxnLst/>
            <a:rect r="r" b="b" t="t" l="l"/>
            <a:pathLst>
              <a:path h="1619294" w="1603945">
                <a:moveTo>
                  <a:pt x="0" y="0"/>
                </a:moveTo>
                <a:lnTo>
                  <a:pt x="1603946" y="0"/>
                </a:lnTo>
                <a:lnTo>
                  <a:pt x="1603946" y="1619294"/>
                </a:lnTo>
                <a:lnTo>
                  <a:pt x="0" y="1619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96797" y="1042103"/>
            <a:ext cx="7294407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    CORPORATION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4475" y="7592979"/>
            <a:ext cx="16090894" cy="118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Aileron"/>
              </a:rPr>
              <a:t>Requieren un estudio de análisis de datos para identificar los  factores clave que influyen en la satisfacción en el trabajo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9804" y="3185129"/>
            <a:ext cx="14068392" cy="118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Aileron"/>
              </a:rPr>
              <a:t>Consultora tecnológica especializada en ofrecer soluciones de inteligencia artificial (IA) y aprendizaje automático (machine learning)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4475" y="5474009"/>
            <a:ext cx="15459050" cy="118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Aileron"/>
              </a:rPr>
              <a:t>Su actual prioridad es reducir la rotación de empleados y mejorar la satisfacción en el trabajo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42449" y="-1039140"/>
            <a:ext cx="9590209" cy="12927978"/>
          </a:xfrm>
          <a:custGeom>
            <a:avLst/>
            <a:gdLst/>
            <a:ahLst/>
            <a:cxnLst/>
            <a:rect r="r" b="b" t="t" l="l"/>
            <a:pathLst>
              <a:path h="12927978" w="9590209">
                <a:moveTo>
                  <a:pt x="0" y="0"/>
                </a:moveTo>
                <a:lnTo>
                  <a:pt x="9590209" y="0"/>
                </a:lnTo>
                <a:lnTo>
                  <a:pt x="9590209" y="12927977"/>
                </a:lnTo>
                <a:lnTo>
                  <a:pt x="0" y="12927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480"/>
            <a:ext cx="116900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Amaranth"/>
              </a:rPr>
              <a:t>Proyecto de análisis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372219" y="1713674"/>
            <a:ext cx="3265390" cy="744403"/>
            <a:chOff x="0" y="0"/>
            <a:chExt cx="4353854" cy="9925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4794"/>
              <a:ext cx="176860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43434"/>
                  </a:solidFill>
                  <a:latin typeface="Amaranth"/>
                </a:rPr>
                <a:t>Status: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3229196" y="0"/>
              <a:ext cx="1124657" cy="992538"/>
              <a:chOff x="0" y="0"/>
              <a:chExt cx="9855736" cy="869793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473148" y="225059"/>
              <a:ext cx="636754" cy="542420"/>
            </a:xfrm>
            <a:custGeom>
              <a:avLst/>
              <a:gdLst/>
              <a:ahLst/>
              <a:cxnLst/>
              <a:rect r="r" b="b" t="t" l="l"/>
              <a:pathLst>
                <a:path h="542420" w="636754">
                  <a:moveTo>
                    <a:pt x="0" y="0"/>
                  </a:moveTo>
                  <a:lnTo>
                    <a:pt x="636754" y="0"/>
                  </a:lnTo>
                  <a:lnTo>
                    <a:pt x="636754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933706" y="0"/>
              <a:ext cx="1124657" cy="992538"/>
              <a:chOff x="0" y="0"/>
              <a:chExt cx="9855736" cy="86979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72390" y="72390"/>
                <a:ext cx="9710955" cy="8553151"/>
              </a:xfrm>
              <a:custGeom>
                <a:avLst/>
                <a:gdLst/>
                <a:ahLst/>
                <a:cxnLst/>
                <a:rect r="r" b="b" t="t" l="l"/>
                <a:pathLst>
                  <a:path h="8553151" w="9710955">
                    <a:moveTo>
                      <a:pt x="0" y="0"/>
                    </a:moveTo>
                    <a:lnTo>
                      <a:pt x="9710955" y="0"/>
                    </a:lnTo>
                    <a:lnTo>
                      <a:pt x="9710955" y="8553151"/>
                    </a:lnTo>
                    <a:lnTo>
                      <a:pt x="0" y="8553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855736" cy="8697930"/>
              </a:xfrm>
              <a:custGeom>
                <a:avLst/>
                <a:gdLst/>
                <a:ahLst/>
                <a:cxnLst/>
                <a:rect r="r" b="b" t="t" l="l"/>
                <a:pathLst>
                  <a:path h="8697930" w="9855736">
                    <a:moveTo>
                      <a:pt x="9710955" y="8553151"/>
                    </a:moveTo>
                    <a:lnTo>
                      <a:pt x="9855736" y="8553151"/>
                    </a:lnTo>
                    <a:lnTo>
                      <a:pt x="9855736" y="8697930"/>
                    </a:lnTo>
                    <a:lnTo>
                      <a:pt x="9710955" y="8697930"/>
                    </a:lnTo>
                    <a:lnTo>
                      <a:pt x="9710955" y="855315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8553151"/>
                    </a:lnTo>
                    <a:lnTo>
                      <a:pt x="0" y="8553151"/>
                    </a:lnTo>
                    <a:lnTo>
                      <a:pt x="0" y="144780"/>
                    </a:lnTo>
                    <a:close/>
                    <a:moveTo>
                      <a:pt x="0" y="8553151"/>
                    </a:moveTo>
                    <a:lnTo>
                      <a:pt x="144780" y="8553151"/>
                    </a:lnTo>
                    <a:lnTo>
                      <a:pt x="144780" y="8697930"/>
                    </a:lnTo>
                    <a:lnTo>
                      <a:pt x="0" y="8697930"/>
                    </a:lnTo>
                    <a:lnTo>
                      <a:pt x="0" y="8553151"/>
                    </a:lnTo>
                    <a:close/>
                    <a:moveTo>
                      <a:pt x="9710955" y="144780"/>
                    </a:moveTo>
                    <a:lnTo>
                      <a:pt x="9855736" y="144780"/>
                    </a:lnTo>
                    <a:lnTo>
                      <a:pt x="9855736" y="8553151"/>
                    </a:lnTo>
                    <a:lnTo>
                      <a:pt x="9710955" y="8553151"/>
                    </a:lnTo>
                    <a:lnTo>
                      <a:pt x="9710955" y="144780"/>
                    </a:lnTo>
                    <a:close/>
                    <a:moveTo>
                      <a:pt x="144780" y="8553151"/>
                    </a:moveTo>
                    <a:lnTo>
                      <a:pt x="9710955" y="8553151"/>
                    </a:lnTo>
                    <a:lnTo>
                      <a:pt x="9710955" y="8697930"/>
                    </a:lnTo>
                    <a:lnTo>
                      <a:pt x="144780" y="8697930"/>
                    </a:lnTo>
                    <a:lnTo>
                      <a:pt x="144780" y="8553151"/>
                    </a:lnTo>
                    <a:close/>
                    <a:moveTo>
                      <a:pt x="9710955" y="0"/>
                    </a:moveTo>
                    <a:lnTo>
                      <a:pt x="9855736" y="0"/>
                    </a:lnTo>
                    <a:lnTo>
                      <a:pt x="9855736" y="144780"/>
                    </a:lnTo>
                    <a:lnTo>
                      <a:pt x="9710955" y="144780"/>
                    </a:lnTo>
                    <a:lnTo>
                      <a:pt x="9710955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710955" y="0"/>
                    </a:lnTo>
                    <a:lnTo>
                      <a:pt x="9710955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343434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2235334" y="225059"/>
              <a:ext cx="521402" cy="542420"/>
            </a:xfrm>
            <a:custGeom>
              <a:avLst/>
              <a:gdLst/>
              <a:ahLst/>
              <a:cxnLst/>
              <a:rect r="r" b="b" t="t" l="l"/>
              <a:pathLst>
                <a:path h="542420" w="521402">
                  <a:moveTo>
                    <a:pt x="0" y="0"/>
                  </a:moveTo>
                  <a:lnTo>
                    <a:pt x="521401" y="0"/>
                  </a:lnTo>
                  <a:lnTo>
                    <a:pt x="521401" y="542420"/>
                  </a:lnTo>
                  <a:lnTo>
                    <a:pt x="0" y="542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1879023" y="4793475"/>
            <a:ext cx="5815446" cy="6834391"/>
          </a:xfrm>
          <a:custGeom>
            <a:avLst/>
            <a:gdLst/>
            <a:ahLst/>
            <a:cxnLst/>
            <a:rect r="r" b="b" t="t" l="l"/>
            <a:pathLst>
              <a:path h="6834391" w="5815446">
                <a:moveTo>
                  <a:pt x="0" y="0"/>
                </a:moveTo>
                <a:lnTo>
                  <a:pt x="5815446" y="0"/>
                </a:lnTo>
                <a:lnTo>
                  <a:pt x="5815446" y="6834391"/>
                </a:lnTo>
                <a:lnTo>
                  <a:pt x="0" y="68343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951862" y="2992625"/>
          <a:ext cx="12384276" cy="6163016"/>
        </p:xfrm>
        <a:graphic>
          <a:graphicData uri="http://schemas.openxmlformats.org/drawingml/2006/table">
            <a:tbl>
              <a:tblPr/>
              <a:tblGrid>
                <a:gridCol w="10205698"/>
                <a:gridCol w="2178578"/>
              </a:tblGrid>
              <a:tr h="1340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FFFFFF"/>
                          </a:solidFill>
                          <a:latin typeface="Amaranth"/>
                        </a:rPr>
                        <a:t>FASES DE TRABAJO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Amaranth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2B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A/B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48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Análisis de resultados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90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343434"/>
                          </a:solidFill>
                          <a:latin typeface="Aileron"/>
                        </a:rPr>
                        <a:t>Propuesta de soluciones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9756" y="5692753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0644" y="-2558149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1344" y="2654105"/>
            <a:ext cx="8099176" cy="6458692"/>
          </a:xfrm>
          <a:custGeom>
            <a:avLst/>
            <a:gdLst/>
            <a:ahLst/>
            <a:cxnLst/>
            <a:rect r="r" b="b" t="t" l="l"/>
            <a:pathLst>
              <a:path h="6458692" w="8099176">
                <a:moveTo>
                  <a:pt x="0" y="0"/>
                </a:moveTo>
                <a:lnTo>
                  <a:pt x="8099176" y="0"/>
                </a:lnTo>
                <a:lnTo>
                  <a:pt x="8099176" y="6458691"/>
                </a:lnTo>
                <a:lnTo>
                  <a:pt x="0" y="64586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345783" y="2654105"/>
            <a:ext cx="8110648" cy="6458692"/>
          </a:xfrm>
          <a:custGeom>
            <a:avLst/>
            <a:gdLst/>
            <a:ahLst/>
            <a:cxnLst/>
            <a:rect r="r" b="b" t="t" l="l"/>
            <a:pathLst>
              <a:path h="6458692" w="8110648">
                <a:moveTo>
                  <a:pt x="0" y="0"/>
                </a:moveTo>
                <a:lnTo>
                  <a:pt x="8110648" y="0"/>
                </a:lnTo>
                <a:lnTo>
                  <a:pt x="8110648" y="6458691"/>
                </a:lnTo>
                <a:lnTo>
                  <a:pt x="0" y="64586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781344" y="790869"/>
            <a:ext cx="6879201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343434"/>
                </a:solidFill>
                <a:latin typeface="Amaranth"/>
              </a:rPr>
              <a:t>Análisis de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96509" y="1047160"/>
            <a:ext cx="3412464" cy="85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9"/>
              </a:lnSpc>
            </a:pPr>
            <a:r>
              <a:rPr lang="en-US" sz="2326">
                <a:solidFill>
                  <a:srgbClr val="343434"/>
                </a:solidFill>
                <a:latin typeface="Aileron Bold"/>
              </a:rPr>
              <a:t>Group A: </a:t>
            </a:r>
            <a:r>
              <a:rPr lang="en-US" sz="2326">
                <a:solidFill>
                  <a:srgbClr val="343434"/>
                </a:solidFill>
                <a:latin typeface="Aileron"/>
              </a:rPr>
              <a:t>Satisfecho</a:t>
            </a:r>
          </a:p>
          <a:p>
            <a:pPr>
              <a:lnSpc>
                <a:spcPts val="3489"/>
              </a:lnSpc>
              <a:spcBef>
                <a:spcPct val="0"/>
              </a:spcBef>
            </a:pPr>
            <a:r>
              <a:rPr lang="en-US" sz="2326">
                <a:solidFill>
                  <a:srgbClr val="343434"/>
                </a:solidFill>
                <a:latin typeface="Aileron Bold"/>
              </a:rPr>
              <a:t>Group B: </a:t>
            </a:r>
            <a:r>
              <a:rPr lang="en-US" sz="2326">
                <a:solidFill>
                  <a:srgbClr val="343434"/>
                </a:solidFill>
                <a:latin typeface="Aileron"/>
              </a:rPr>
              <a:t>Poco satisfecho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9756" y="5692753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0644" y="-2558149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91811" y="2313418"/>
            <a:ext cx="9304378" cy="7419781"/>
          </a:xfrm>
          <a:custGeom>
            <a:avLst/>
            <a:gdLst/>
            <a:ahLst/>
            <a:cxnLst/>
            <a:rect r="r" b="b" t="t" l="l"/>
            <a:pathLst>
              <a:path h="7419781" w="9304378">
                <a:moveTo>
                  <a:pt x="0" y="0"/>
                </a:moveTo>
                <a:lnTo>
                  <a:pt x="9304378" y="0"/>
                </a:lnTo>
                <a:lnTo>
                  <a:pt x="9304378" y="7419781"/>
                </a:lnTo>
                <a:lnTo>
                  <a:pt x="0" y="74197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81344" y="790869"/>
            <a:ext cx="6879201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343434"/>
                </a:solidFill>
                <a:latin typeface="Amaranth"/>
              </a:rPr>
              <a:t>Análisis de datos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96509" y="1047160"/>
            <a:ext cx="3413007" cy="864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9"/>
              </a:lnSpc>
            </a:pPr>
            <a:r>
              <a:rPr lang="en-US" sz="2326">
                <a:solidFill>
                  <a:srgbClr val="343434"/>
                </a:solidFill>
                <a:latin typeface="Aileron Bold"/>
              </a:rPr>
              <a:t>Group A:</a:t>
            </a:r>
            <a:r>
              <a:rPr lang="en-US" sz="2326">
                <a:solidFill>
                  <a:srgbClr val="343434"/>
                </a:solidFill>
                <a:latin typeface="Aileron"/>
              </a:rPr>
              <a:t> Satisfecho</a:t>
            </a:r>
          </a:p>
          <a:p>
            <a:pPr>
              <a:lnSpc>
                <a:spcPts val="3489"/>
              </a:lnSpc>
              <a:spcBef>
                <a:spcPct val="0"/>
              </a:spcBef>
            </a:pPr>
            <a:r>
              <a:rPr lang="en-US" sz="2326">
                <a:solidFill>
                  <a:srgbClr val="343434"/>
                </a:solidFill>
                <a:latin typeface="Aileron Bold"/>
              </a:rPr>
              <a:t>Group B: </a:t>
            </a:r>
            <a:r>
              <a:rPr lang="en-US" sz="2326">
                <a:solidFill>
                  <a:srgbClr val="343434"/>
                </a:solidFill>
                <a:latin typeface="Aileron"/>
              </a:rPr>
              <a:t>Poco satisfecho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9756" y="5692753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0644" y="-2558149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9735" y="2176848"/>
            <a:ext cx="14988529" cy="7420688"/>
          </a:xfrm>
          <a:custGeom>
            <a:avLst/>
            <a:gdLst/>
            <a:ahLst/>
            <a:cxnLst/>
            <a:rect r="r" b="b" t="t" l="l"/>
            <a:pathLst>
              <a:path h="7420688" w="14988529">
                <a:moveTo>
                  <a:pt x="0" y="0"/>
                </a:moveTo>
                <a:lnTo>
                  <a:pt x="14988530" y="0"/>
                </a:lnTo>
                <a:lnTo>
                  <a:pt x="14988530" y="7420688"/>
                </a:lnTo>
                <a:lnTo>
                  <a:pt x="0" y="74206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81344" y="790869"/>
            <a:ext cx="6879201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343434"/>
                </a:solidFill>
                <a:latin typeface="Amaranth"/>
              </a:rPr>
              <a:t>Análisis de datos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9756" y="5692753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0644" y="-2558149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15780" y="2358830"/>
            <a:ext cx="13656440" cy="7132216"/>
          </a:xfrm>
          <a:custGeom>
            <a:avLst/>
            <a:gdLst/>
            <a:ahLst/>
            <a:cxnLst/>
            <a:rect r="r" b="b" t="t" l="l"/>
            <a:pathLst>
              <a:path h="7132216" w="13656440">
                <a:moveTo>
                  <a:pt x="0" y="0"/>
                </a:moveTo>
                <a:lnTo>
                  <a:pt x="13656440" y="0"/>
                </a:lnTo>
                <a:lnTo>
                  <a:pt x="13656440" y="7132216"/>
                </a:lnTo>
                <a:lnTo>
                  <a:pt x="0" y="71322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81344" y="790869"/>
            <a:ext cx="6879201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343434"/>
                </a:solidFill>
                <a:latin typeface="Amaranth"/>
              </a:rPr>
              <a:t>Análisis de datos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E9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19756" y="5692753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0644" y="-2558149"/>
            <a:ext cx="7260427" cy="5742338"/>
          </a:xfrm>
          <a:custGeom>
            <a:avLst/>
            <a:gdLst/>
            <a:ahLst/>
            <a:cxnLst/>
            <a:rect r="r" b="b" t="t" l="l"/>
            <a:pathLst>
              <a:path h="5742338" w="7260427">
                <a:moveTo>
                  <a:pt x="0" y="0"/>
                </a:moveTo>
                <a:lnTo>
                  <a:pt x="7260427" y="0"/>
                </a:lnTo>
                <a:lnTo>
                  <a:pt x="7260427" y="5742338"/>
                </a:lnTo>
                <a:lnTo>
                  <a:pt x="0" y="574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9439" y="3356582"/>
            <a:ext cx="10984821" cy="5702758"/>
          </a:xfrm>
          <a:custGeom>
            <a:avLst/>
            <a:gdLst/>
            <a:ahLst/>
            <a:cxnLst/>
            <a:rect r="r" b="b" t="t" l="l"/>
            <a:pathLst>
              <a:path h="5702758" w="10984821">
                <a:moveTo>
                  <a:pt x="0" y="0"/>
                </a:moveTo>
                <a:lnTo>
                  <a:pt x="10984821" y="0"/>
                </a:lnTo>
                <a:lnTo>
                  <a:pt x="10984821" y="5702758"/>
                </a:lnTo>
                <a:lnTo>
                  <a:pt x="0" y="57027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611420" y="939636"/>
            <a:ext cx="6247141" cy="8885914"/>
          </a:xfrm>
          <a:custGeom>
            <a:avLst/>
            <a:gdLst/>
            <a:ahLst/>
            <a:cxnLst/>
            <a:rect r="r" b="b" t="t" l="l"/>
            <a:pathLst>
              <a:path h="8885914" w="6247141">
                <a:moveTo>
                  <a:pt x="0" y="0"/>
                </a:moveTo>
                <a:lnTo>
                  <a:pt x="6247141" y="0"/>
                </a:lnTo>
                <a:lnTo>
                  <a:pt x="6247141" y="8885915"/>
                </a:lnTo>
                <a:lnTo>
                  <a:pt x="0" y="88859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361501"/>
            <a:ext cx="750216" cy="743396"/>
          </a:xfrm>
          <a:custGeom>
            <a:avLst/>
            <a:gdLst/>
            <a:ahLst/>
            <a:cxnLst/>
            <a:rect r="r" b="b" t="t" l="l"/>
            <a:pathLst>
              <a:path h="743396" w="750216">
                <a:moveTo>
                  <a:pt x="0" y="0"/>
                </a:moveTo>
                <a:lnTo>
                  <a:pt x="750216" y="0"/>
                </a:lnTo>
                <a:lnTo>
                  <a:pt x="750216" y="743396"/>
                </a:lnTo>
                <a:lnTo>
                  <a:pt x="0" y="743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1344" y="790869"/>
            <a:ext cx="6879201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343434"/>
                </a:solidFill>
                <a:latin typeface="Amaranth"/>
              </a:rPr>
              <a:t>Análisis de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DAF3C4DxZYI</dc:identifier>
  <dcterms:modified xsi:type="dcterms:W3CDTF">2011-08-01T06:04:30Z</dcterms:modified>
  <cp:revision>1</cp:revision>
  <dc:title>modulo3-team3</dc:title>
</cp:coreProperties>
</file>