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6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70" r:id="rId14"/>
    <p:sldId id="268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7ECE0A3-FCC6-4C51-94E6-65EA287374D4}" type="datetimeFigureOut">
              <a:rPr lang="es-ES" smtClean="0"/>
              <a:t>20/05/2025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B36E7B-C149-4C1F-9259-061B9B692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22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0A3-FCC6-4C51-94E6-65EA287374D4}" type="datetimeFigureOut">
              <a:rPr lang="es-ES" smtClean="0"/>
              <a:t>20/05/2025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6E7B-C149-4C1F-9259-061B9B692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13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0A3-FCC6-4C51-94E6-65EA287374D4}" type="datetimeFigureOut">
              <a:rPr lang="es-ES" smtClean="0"/>
              <a:t>20/05/2025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6E7B-C149-4C1F-9259-061B9B692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4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0A3-FCC6-4C51-94E6-65EA287374D4}" type="datetimeFigureOut">
              <a:rPr lang="es-ES" smtClean="0"/>
              <a:t>20/05/2025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6E7B-C149-4C1F-9259-061B9B692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80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0A3-FCC6-4C51-94E6-65EA287374D4}" type="datetimeFigureOut">
              <a:rPr lang="es-ES" smtClean="0"/>
              <a:t>20/05/2025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6E7B-C149-4C1F-9259-061B9B692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80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0A3-FCC6-4C51-94E6-65EA287374D4}" type="datetimeFigureOut">
              <a:rPr lang="es-ES" smtClean="0"/>
              <a:t>20/05/2025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6E7B-C149-4C1F-9259-061B9B692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06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0A3-FCC6-4C51-94E6-65EA287374D4}" type="datetimeFigureOut">
              <a:rPr lang="es-ES" smtClean="0"/>
              <a:t>20/05/2025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6E7B-C149-4C1F-9259-061B9B692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51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0A3-FCC6-4C51-94E6-65EA287374D4}" type="datetimeFigureOut">
              <a:rPr lang="es-ES" smtClean="0"/>
              <a:t>20/05/2025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6E7B-C149-4C1F-9259-061B9B692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50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0A3-FCC6-4C51-94E6-65EA287374D4}" type="datetimeFigureOut">
              <a:rPr lang="es-ES" smtClean="0"/>
              <a:t>20/05/2025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6E7B-C149-4C1F-9259-061B9B692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40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E0A3-FCC6-4C51-94E6-65EA287374D4}" type="datetimeFigureOut">
              <a:rPr lang="es-ES" smtClean="0"/>
              <a:t>20/05/2025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1B36E7B-C149-4C1F-9259-061B9B692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79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7ECE0A3-FCC6-4C51-94E6-65EA287374D4}" type="datetimeFigureOut">
              <a:rPr lang="es-ES" smtClean="0"/>
              <a:t>20/05/2025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B36E7B-C149-4C1F-9259-061B9B692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697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7ECE0A3-FCC6-4C51-94E6-65EA287374D4}" type="datetimeFigureOut">
              <a:rPr lang="es-ES" smtClean="0"/>
              <a:t>20/05/2025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1B36E7B-C149-4C1F-9259-061B9B692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41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18E2B-D680-BB09-1EF7-083C3F7BF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Informe sobre Tweets durante la COVID-19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307BC-9094-A400-A61F-910AEAAF0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341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DF88E-09D1-0678-3D1A-2D11FACA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51F29D-B871-4285-FF2B-E65D02EEC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0CA932-4B9A-544F-FD29-DBD18660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91"/>
            <a:ext cx="12192000" cy="68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3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FE4E3-8B95-2CE7-AA6A-BE939531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801D7-D799-A339-D68B-ACA9C160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004200-0D0B-4529-BA3B-BF9EBA27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4880" y="-245806"/>
            <a:ext cx="12756880" cy="7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62505-8A93-3250-517E-62046042D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607D84E-8072-9913-09CD-F1FBBB8EF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4" y="786581"/>
            <a:ext cx="11307096" cy="5066215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CONCLUSIONES DE ESTOS DASHBOARDS:</a:t>
            </a:r>
          </a:p>
          <a:p>
            <a:endParaRPr lang="es-E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1" dirty="0"/>
              <a:t>En 2020 vemos un gran aumento de los tweets sobre el coronavirus: aparecen en más países y con más variedad de idiomas.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1" dirty="0"/>
              <a:t>Los tweets de 2020 pertenecen a cuentas que fueron creadas en un rango más amplio de años. Algunas más antiguas (de 2006) y otras creadas en el mismo 2020.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1" dirty="0"/>
              <a:t>En 2020 crecen ligeramente las cuentas verificadas y se </a:t>
            </a:r>
            <a:r>
              <a:rPr lang="es-ES" b="1" dirty="0" err="1"/>
              <a:t>retweetea</a:t>
            </a:r>
            <a:r>
              <a:rPr lang="es-ES" b="1" dirty="0"/>
              <a:t> más.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1" dirty="0"/>
              <a:t>En 2020 el medio más usado para estos tweets es a través de la app de iPhone.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1" dirty="0"/>
              <a:t>En general, en 2020 empezaron a escribir muchas más personas de todo el mundo sobre el coronavirus en Twitter y empezaron a usar más plataformas para publicar. ¿Y sobre qué escribían en concreto?</a:t>
            </a:r>
          </a:p>
        </p:txBody>
      </p:sp>
    </p:spTree>
    <p:extLst>
      <p:ext uri="{BB962C8B-B14F-4D97-AF65-F5344CB8AC3E}">
        <p14:creationId xmlns:p14="http://schemas.microsoft.com/office/powerpoint/2010/main" val="54150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ABDDC-64BC-9292-359A-73EE6F4B1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9E4B42-DE29-C60B-7FD1-33414D85D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4" y="786581"/>
            <a:ext cx="11307096" cy="5066215"/>
          </a:xfrm>
        </p:spPr>
        <p:txBody>
          <a:bodyPr>
            <a:normAutofit/>
          </a:bodyPr>
          <a:lstStyle/>
          <a:p>
            <a:r>
              <a:rPr lang="es-ES" b="1" dirty="0"/>
              <a:t>LAS 20 PALABRAS MÁS REPETIDAS EN LOS TWEETS ANALIZADOS</a:t>
            </a:r>
          </a:p>
          <a:p>
            <a:endParaRPr lang="es-ES" b="1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E6ADE5D-4FEB-C078-975C-B9E7795842D6}"/>
              </a:ext>
            </a:extLst>
          </p:cNvPr>
          <p:cNvGraphicFramePr>
            <a:graphicFrameLocks noGrp="1"/>
          </p:cNvGraphicFramePr>
          <p:nvPr/>
        </p:nvGraphicFramePr>
        <p:xfrm>
          <a:off x="1963174" y="1765256"/>
          <a:ext cx="8128000" cy="4306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003084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45133883"/>
                    </a:ext>
                  </a:extLst>
                </a:gridCol>
              </a:tblGrid>
              <a:tr h="597763">
                <a:tc>
                  <a:txBody>
                    <a:bodyPr/>
                    <a:lstStyle/>
                    <a:p>
                      <a:r>
                        <a:rPr lang="es-ES" dirty="0"/>
                        <a:t>Palabra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Apariciones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0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coronavirus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63349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53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15287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2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wuhan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8560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2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centro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6120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44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5243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virus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5186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13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ncov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4607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6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gomera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4406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40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microbiología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4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69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4D0196-0C4C-390E-6F86-7A19F1D79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1" y="757084"/>
            <a:ext cx="9796387" cy="50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7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B03C2-01E7-DD5F-08AC-B04B25C5B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A790F54-8D45-1715-6284-30DE1680C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4" y="786581"/>
            <a:ext cx="11307096" cy="5066215"/>
          </a:xfrm>
        </p:spPr>
        <p:txBody>
          <a:bodyPr>
            <a:normAutofit/>
          </a:bodyPr>
          <a:lstStyle/>
          <a:p>
            <a:r>
              <a:rPr lang="es-ES" b="1" dirty="0"/>
              <a:t>Para este análisis se ha utilizado:</a:t>
            </a:r>
          </a:p>
          <a:p>
            <a:endParaRPr lang="es-E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1" dirty="0"/>
              <a:t>Visual Studio </a:t>
            </a:r>
            <a:r>
              <a:rPr lang="es-ES" b="1" dirty="0" err="1"/>
              <a:t>Code</a:t>
            </a:r>
            <a:r>
              <a:rPr lang="es-ES" b="1" dirty="0"/>
              <a:t> con Python y librerías como pandas, </a:t>
            </a:r>
            <a:r>
              <a:rPr lang="es-ES" b="1" dirty="0" err="1"/>
              <a:t>numpy</a:t>
            </a:r>
            <a:r>
              <a:rPr lang="es-ES" b="1" dirty="0"/>
              <a:t>, </a:t>
            </a:r>
            <a:r>
              <a:rPr lang="es-ES" b="1" dirty="0" err="1"/>
              <a:t>matplotlib</a:t>
            </a:r>
            <a:r>
              <a:rPr lang="es-ES" b="1" dirty="0"/>
              <a:t> y </a:t>
            </a:r>
            <a:r>
              <a:rPr lang="es-ES" b="1" dirty="0" err="1"/>
              <a:t>wordcloud</a:t>
            </a:r>
            <a:r>
              <a:rPr lang="es-ES" b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1" dirty="0" err="1"/>
              <a:t>Power</a:t>
            </a:r>
            <a:r>
              <a:rPr lang="es-ES" b="1" dirty="0"/>
              <a:t> BI</a:t>
            </a:r>
          </a:p>
        </p:txBody>
      </p:sp>
    </p:spTree>
    <p:extLst>
      <p:ext uri="{BB962C8B-B14F-4D97-AF65-F5344CB8AC3E}">
        <p14:creationId xmlns:p14="http://schemas.microsoft.com/office/powerpoint/2010/main" val="198005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2933C-5667-787D-EB95-27001AB29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75A83FC-B75B-419A-43FE-92E38F6AE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4" y="786581"/>
            <a:ext cx="11307096" cy="5066215"/>
          </a:xfrm>
        </p:spPr>
        <p:txBody>
          <a:bodyPr>
            <a:normAutofit/>
          </a:bodyPr>
          <a:lstStyle/>
          <a:p>
            <a:r>
              <a:rPr lang="es-ES" b="1" dirty="0"/>
              <a:t>Propuestas:</a:t>
            </a:r>
          </a:p>
          <a:p>
            <a:endParaRPr lang="es-E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1" dirty="0"/>
              <a:t>Estos datos también se podrían utilizar para encontrar más patrones en las palabras más utilizadas y su ubicación o el medio a través del cual se publicó, la hora,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1" dirty="0"/>
              <a:t>También sería muy interesante tener la edad aproximada de la persona o el sexo.</a:t>
            </a:r>
          </a:p>
        </p:txBody>
      </p:sp>
    </p:spTree>
    <p:extLst>
      <p:ext uri="{BB962C8B-B14F-4D97-AF65-F5344CB8AC3E}">
        <p14:creationId xmlns:p14="http://schemas.microsoft.com/office/powerpoint/2010/main" val="108972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5563F-DD67-6AA8-81D4-60935166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54DE571-083B-BD80-578A-8DA9BDF19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4" y="786581"/>
            <a:ext cx="9227119" cy="5066215"/>
          </a:xfrm>
        </p:spPr>
        <p:txBody>
          <a:bodyPr/>
          <a:lstStyle/>
          <a:p>
            <a:r>
              <a:rPr lang="es-ES" dirty="0"/>
              <a:t>ÍNDICE:</a:t>
            </a:r>
          </a:p>
          <a:p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Retos durante la exploración de datos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Dashboards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Conclusiones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Palabras más repetidas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Herramientas utilizadas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219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37D90-D9FA-940C-B864-5BA0F7C9F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C8E3494-6DFA-6738-5B62-012671FBD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4" y="786581"/>
            <a:ext cx="11307096" cy="5066215"/>
          </a:xfrm>
        </p:spPr>
        <p:txBody>
          <a:bodyPr>
            <a:normAutofit/>
          </a:bodyPr>
          <a:lstStyle/>
          <a:p>
            <a:r>
              <a:rPr lang="es-ES" dirty="0"/>
              <a:t>RETOS: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En la </a:t>
            </a:r>
            <a:r>
              <a:rPr lang="es-ES" b="1" dirty="0"/>
              <a:t>columna de localización </a:t>
            </a:r>
            <a:r>
              <a:rPr lang="es-ES" dirty="0"/>
              <a:t>había tanto ciudades como países e incluso localizaciones inventadas, por lo que hemos tenido que hacer un filtrado y crear una nueva categoría de ubicación “desconocida” o “Unknown”.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Nos faltaban muchos datos de </a:t>
            </a:r>
            <a:r>
              <a:rPr lang="es-ES" b="1" dirty="0"/>
              <a:t>longitud y latitud</a:t>
            </a:r>
            <a:r>
              <a:rPr lang="es-ES" dirty="0"/>
              <a:t>, así que hemos aprovechado solo la columna de localización.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En </a:t>
            </a:r>
            <a:r>
              <a:rPr lang="es-ES" b="1" dirty="0"/>
              <a:t>Tweet Language </a:t>
            </a:r>
            <a:r>
              <a:rPr lang="es-ES" dirty="0"/>
              <a:t>también había nulos, así que hemos tenido que crear una nueva categoría, ‘Unknown’.</a:t>
            </a:r>
          </a:p>
        </p:txBody>
      </p:sp>
    </p:spTree>
    <p:extLst>
      <p:ext uri="{BB962C8B-B14F-4D97-AF65-F5344CB8AC3E}">
        <p14:creationId xmlns:p14="http://schemas.microsoft.com/office/powerpoint/2010/main" val="168121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2164A-4FB6-2262-BCDB-DAC8C03C9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73610C2-9629-4A66-B03D-835A8DF0E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4" y="786581"/>
            <a:ext cx="11307096" cy="5066215"/>
          </a:xfrm>
        </p:spPr>
        <p:txBody>
          <a:bodyPr>
            <a:normAutofit/>
          </a:bodyPr>
          <a:lstStyle/>
          <a:p>
            <a:r>
              <a:rPr lang="es-ES" dirty="0"/>
              <a:t>RETOS: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Tanto en las columnas de </a:t>
            </a:r>
            <a:r>
              <a:rPr lang="es-ES" b="1" dirty="0"/>
              <a:t>retweets received </a:t>
            </a:r>
            <a:r>
              <a:rPr lang="es-ES" dirty="0"/>
              <a:t>como de</a:t>
            </a:r>
            <a:r>
              <a:rPr lang="es-ES" b="1" dirty="0"/>
              <a:t> likes</a:t>
            </a:r>
            <a:r>
              <a:rPr lang="es-ES" dirty="0"/>
              <a:t>, encontramos una gran cantidad de outliers, es decir, de valores atípicos, por lo que comprobamos que hay cuentas que reciben un número de retweets y likes muy alto, pero no es lo común.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95E885-F297-D5C5-FE80-796E512A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444" y="3156155"/>
            <a:ext cx="5809338" cy="347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5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3BFC6-CB4F-B0AD-0E04-AD617809B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20AF9D5-4452-A6F2-7684-80DCE1AF8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4" y="786581"/>
            <a:ext cx="11307096" cy="5066215"/>
          </a:xfrm>
        </p:spPr>
        <p:txBody>
          <a:bodyPr>
            <a:normAutofit/>
          </a:bodyPr>
          <a:lstStyle/>
          <a:p>
            <a:r>
              <a:rPr lang="es-ES" dirty="0"/>
              <a:t>Estos outliers deberían tenerse en cuenta para análisis más exhaustivos y decidir si eliminarlos o analizar el porqué de esos datos tan altos.</a:t>
            </a:r>
          </a:p>
          <a:p>
            <a:endParaRPr lang="es-ES" dirty="0"/>
          </a:p>
          <a:p>
            <a:r>
              <a:rPr lang="es-ES" dirty="0"/>
              <a:t>A continuación, vamos a analizar las variables más relevantes de los tweets analizados entre 2019 y 2020 y posteriormente nos centraremos en las diferencias.</a:t>
            </a:r>
          </a:p>
        </p:txBody>
      </p:sp>
    </p:spTree>
    <p:extLst>
      <p:ext uri="{BB962C8B-B14F-4D97-AF65-F5344CB8AC3E}">
        <p14:creationId xmlns:p14="http://schemas.microsoft.com/office/powerpoint/2010/main" val="411609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D12730-259E-E5F4-7DF7-C7568FDE0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488516" cy="6879639"/>
          </a:xfrm>
        </p:spPr>
      </p:pic>
    </p:spTree>
    <p:extLst>
      <p:ext uri="{BB962C8B-B14F-4D97-AF65-F5344CB8AC3E}">
        <p14:creationId xmlns:p14="http://schemas.microsoft.com/office/powerpoint/2010/main" val="422055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E3E29-EBE5-3117-08AC-4B333AE5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E02F8-5FD9-C9B5-8182-E8BCCEAC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5D6680-658A-4C20-2A96-C9977859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42904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3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3323C-382A-9496-674B-AB5E8C75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5C402-03D6-D580-3AC9-DECE970C8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B8F217-0605-C6BF-5F2F-BEC34D03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71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4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3989F-1B9A-6F98-AB14-8856B60A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14008-C6E2-1335-C023-9797A938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D10F5D-0789-037E-0C38-55894A97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5"/>
            <a:ext cx="12192000" cy="68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8747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79</TotalTime>
  <Words>436</Words>
  <Application>Microsoft Office PowerPoint</Application>
  <PresentationFormat>Panorámica</PresentationFormat>
  <Paragraphs>55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 Light</vt:lpstr>
      <vt:lpstr>Metropolitano</vt:lpstr>
      <vt:lpstr>Informe sobre Tweets durante la COVID-19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Rocío Martínez Veloso</dc:creator>
  <cp:lastModifiedBy>Rocío Martínez Veloso</cp:lastModifiedBy>
  <cp:revision>3</cp:revision>
  <dcterms:created xsi:type="dcterms:W3CDTF">2025-03-11T10:35:29Z</dcterms:created>
  <dcterms:modified xsi:type="dcterms:W3CDTF">2025-05-20T13:08:38Z</dcterms:modified>
</cp:coreProperties>
</file>