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7" r:id="rId8"/>
    <p:sldId id="260" r:id="rId9"/>
    <p:sldId id="261" r:id="rId10"/>
    <p:sldId id="268" r:id="rId11"/>
    <p:sldId id="262"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41"/>
  </p:normalViewPr>
  <p:slideViewPr>
    <p:cSldViewPr snapToGrid="0">
      <p:cViewPr varScale="1">
        <p:scale>
          <a:sx n="102" d="100"/>
          <a:sy n="102" d="100"/>
        </p:scale>
        <p:origin x="8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dirty="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7/8/23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dirty="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7/8/23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dirty="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7/8/23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dirty="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7/8/23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dirty="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dirty="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7/8/23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dirty="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7/8/23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dirty="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7/8/23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mailto:adalat.jurat@gmail.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73D2-E4A4-DAA2-95FD-381274E34B80}"/>
              </a:ext>
            </a:extLst>
          </p:cNvPr>
          <p:cNvSpPr>
            <a:spLocks noGrp="1"/>
          </p:cNvSpPr>
          <p:nvPr>
            <p:ph type="ctrTitle"/>
          </p:nvPr>
        </p:nvSpPr>
        <p:spPr/>
        <p:txBody>
          <a:bodyPr>
            <a:noAutofit/>
          </a:bodyPr>
          <a:lstStyle/>
          <a:p>
            <a:pPr algn="ctr">
              <a:lnSpc>
                <a:spcPct val="150000"/>
              </a:lnSpc>
            </a:pPr>
            <a:r>
              <a:rPr lang="en-AU" sz="4800" b="0" i="0">
                <a:solidFill>
                  <a:srgbClr val="D1D5DB"/>
                </a:solidFill>
                <a:effectLst/>
                <a:latin typeface="Arial" panose="020B0604020202020204" pitchFamily="34" charset="0"/>
                <a:cs typeface="Arial" panose="020B0604020202020204" pitchFamily="34" charset="0"/>
              </a:rPr>
              <a:t>Uyghur Language Class Scheduling System</a:t>
            </a:r>
            <a:endParaRPr lang="en-US" sz="480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3A235A2-830B-81E5-12B4-379500E90641}"/>
              </a:ext>
            </a:extLst>
          </p:cNvPr>
          <p:cNvSpPr>
            <a:spLocks noGrp="1"/>
          </p:cNvSpPr>
          <p:nvPr>
            <p:ph type="subTitle" idx="1"/>
          </p:nvPr>
        </p:nvSpPr>
        <p:spPr>
          <a:xfrm>
            <a:off x="1371600" y="4424681"/>
            <a:ext cx="9448800" cy="685800"/>
          </a:xfrm>
        </p:spPr>
        <p:txBody>
          <a:bodyPr>
            <a:normAutofit fontScale="70000" lnSpcReduction="20000"/>
          </a:bodyPr>
          <a:lstStyle/>
          <a:p>
            <a:pPr algn="ctr"/>
            <a:r>
              <a:rPr lang="en-US" sz="3600"/>
              <a:t>Adalat Jurat</a:t>
            </a:r>
          </a:p>
          <a:p>
            <a:pPr algn="ctr"/>
            <a:r>
              <a:rPr lang="en-US"/>
              <a:t>08/07/2023</a:t>
            </a:r>
          </a:p>
        </p:txBody>
      </p:sp>
    </p:spTree>
    <p:extLst>
      <p:ext uri="{BB962C8B-B14F-4D97-AF65-F5344CB8AC3E}">
        <p14:creationId xmlns:p14="http://schemas.microsoft.com/office/powerpoint/2010/main" val="245982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F6276-2756-759B-7ED2-A2137E78186D}"/>
              </a:ext>
            </a:extLst>
          </p:cNvPr>
          <p:cNvSpPr txBox="1"/>
          <p:nvPr/>
        </p:nvSpPr>
        <p:spPr>
          <a:xfrm>
            <a:off x="609600" y="1853184"/>
            <a:ext cx="11292114" cy="3785652"/>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To use the Uyghur Language Class Scheduling System, you have two options: </a:t>
            </a:r>
          </a:p>
          <a:p>
            <a:pPr algn="just"/>
            <a:r>
              <a:rPr lang="en-AU" sz="2000" b="0" i="0">
                <a:effectLst/>
                <a:latin typeface="Arial" panose="020B0604020202020204" pitchFamily="34" charset="0"/>
                <a:cs typeface="Arial" panose="020B0604020202020204" pitchFamily="34" charset="0"/>
              </a:rPr>
              <a:t>Option 1: Using script.sh </a:t>
            </a:r>
          </a:p>
          <a:p>
            <a:pPr algn="just"/>
            <a:r>
              <a:rPr lang="en-AU" sz="2000">
                <a:latin typeface="Arial" panose="020B0604020202020204" pitchFamily="34" charset="0"/>
                <a:cs typeface="Arial" panose="020B0604020202020204" pitchFamily="34" charset="0"/>
              </a:rPr>
              <a:t>                </a:t>
            </a:r>
            <a:r>
              <a:rPr lang="en-AU" sz="2000" b="0" i="0">
                <a:effectLst/>
                <a:latin typeface="Arial" panose="020B0604020202020204" pitchFamily="34" charset="0"/>
                <a:cs typeface="Arial" panose="020B0604020202020204" pitchFamily="34" charset="0"/>
              </a:rPr>
              <a:t>Ensure that the script.sh file has execute permissions. If not, run the following              command: codechmod +x script.sh    </a:t>
            </a:r>
          </a:p>
          <a:p>
            <a:pPr marL="342900" indent="-342900" algn="just">
              <a:buFont typeface="Arial" panose="020B0604020202020204" pitchFamily="34" charset="0"/>
              <a:buChar char="•"/>
            </a:pPr>
            <a:r>
              <a:rPr lang="en-AU" sz="2000" b="0" i="0">
                <a:effectLst/>
                <a:latin typeface="Arial" panose="020B0604020202020204" pitchFamily="34" charset="0"/>
                <a:cs typeface="Arial" panose="020B0604020202020204" pitchFamily="34" charset="0"/>
              </a:rPr>
              <a:t>Run the script.sh file using the following command: bash  Copy code./script.sh    </a:t>
            </a:r>
          </a:p>
          <a:p>
            <a:pPr marL="342900" indent="-342900" algn="just">
              <a:buFont typeface="Arial" panose="020B0604020202020204" pitchFamily="34" charset="0"/>
              <a:buChar char="•"/>
            </a:pPr>
            <a:r>
              <a:rPr lang="en-AU" sz="2000" b="0" i="0">
                <a:effectLst/>
                <a:latin typeface="Arial" panose="020B0604020202020204" pitchFamily="34" charset="0"/>
                <a:cs typeface="Arial" panose="020B0604020202020204" pitchFamily="34" charset="0"/>
              </a:rPr>
              <a:t>Option 2: Running main.py directly * Open a terminal or command prompt. * Navigate to the project directory. * Activate the virtual environment (if created). * Run the main script using the following command: bash  Copy codepython main.py    * Follow the prompts and provide the required information to interact with the application. * To exit the application, enter 0 when prompted to select your role. can you please look at above usage</a:t>
            </a:r>
          </a:p>
          <a:p>
            <a:pPr algn="just"/>
            <a:br>
              <a:rPr lang="en-AU" sz="2000" b="0" i="0">
                <a:effectLst/>
                <a:latin typeface="Arial" panose="020B0604020202020204" pitchFamily="34" charset="0"/>
                <a:cs typeface="Arial" panose="020B0604020202020204" pitchFamily="34" charset="0"/>
              </a:rPr>
            </a:br>
            <a:endParaRPr lang="en-AU" sz="2000" b="0" i="0">
              <a:effectLst/>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en-AU" sz="2000" b="0" i="0">
              <a:solidFill>
                <a:srgbClr val="374151"/>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5035633-7651-34F6-105E-25A2AB400980}"/>
              </a:ext>
            </a:extLst>
          </p:cNvPr>
          <p:cNvSpPr txBox="1"/>
          <p:nvPr/>
        </p:nvSpPr>
        <p:spPr>
          <a:xfrm>
            <a:off x="4630057" y="522514"/>
            <a:ext cx="6560457"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Walk-through of Application Usage</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047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129B6-F969-BB16-D662-62F887F1AA90}"/>
              </a:ext>
            </a:extLst>
          </p:cNvPr>
          <p:cNvSpPr txBox="1"/>
          <p:nvPr/>
        </p:nvSpPr>
        <p:spPr>
          <a:xfrm>
            <a:off x="1136862" y="1983287"/>
            <a:ext cx="10265664" cy="4093428"/>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Input Validation: Input validation is crucial to ensure data integrity and maintain the quality of information stored in the application. The Uyghur Language Class Scheduling System incorporates input validation to validate student and teacher information. The application performs validation checks on various fields such as name, country, and language.</a:t>
            </a:r>
          </a:p>
          <a:p>
            <a:pPr algn="just"/>
            <a:r>
              <a:rPr lang="en-AU" sz="2000" b="0" i="0">
                <a:effectLst/>
                <a:latin typeface="Arial" panose="020B0604020202020204" pitchFamily="34" charset="0"/>
                <a:cs typeface="Arial" panose="020B0604020202020204" pitchFamily="34" charset="0"/>
              </a:rPr>
              <a:t>For names, the application checks if the input contains only alphabetic characters, ensuring that names are valid and do not contain any numeric or special characters.</a:t>
            </a:r>
          </a:p>
          <a:p>
            <a:pPr algn="just"/>
            <a:r>
              <a:rPr lang="en-AU" sz="2000" b="0" i="0">
                <a:effectLst/>
                <a:latin typeface="Arial" panose="020B0604020202020204" pitchFamily="34" charset="0"/>
                <a:cs typeface="Arial" panose="020B0604020202020204" pitchFamily="34" charset="0"/>
              </a:rPr>
              <a:t>In terms of country validation, the application utilizes the pycountry library to validate if the input country exists in the list of recognized countries. This validation ensures that only valid country names are accepted.</a:t>
            </a:r>
          </a:p>
          <a:p>
            <a:pPr algn="just"/>
            <a:r>
              <a:rPr lang="en-AU" sz="2000" b="0" i="0">
                <a:effectLst/>
                <a:latin typeface="Arial" panose="020B0604020202020204" pitchFamily="34" charset="0"/>
                <a:cs typeface="Arial" panose="020B0604020202020204" pitchFamily="34" charset="0"/>
              </a:rPr>
              <a:t>Language validation leverages the pycountry library as well. The application verifies if the input primary language exists in the list of recognized languages. This validation ensures that only valid primary languages are accepted.</a:t>
            </a:r>
          </a:p>
          <a:p>
            <a:pPr algn="just">
              <a:buFont typeface="Arial" panose="020B0604020202020204" pitchFamily="34" charset="0"/>
              <a:buChar char="•"/>
            </a:pPr>
            <a:endParaRPr lang="en-AU" sz="2000"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64E30F7-7A7F-2C15-6562-B9A54F005546}"/>
              </a:ext>
            </a:extLst>
          </p:cNvPr>
          <p:cNvSpPr txBox="1"/>
          <p:nvPr/>
        </p:nvSpPr>
        <p:spPr>
          <a:xfrm>
            <a:off x="3569918" y="576197"/>
            <a:ext cx="8095654"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Walk-through of Application Logic and Code</a:t>
            </a:r>
          </a:p>
        </p:txBody>
      </p:sp>
    </p:spTree>
    <p:extLst>
      <p:ext uri="{BB962C8B-B14F-4D97-AF65-F5344CB8AC3E}">
        <p14:creationId xmlns:p14="http://schemas.microsoft.com/office/powerpoint/2010/main" val="161541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129B6-F969-BB16-D662-62F887F1AA90}"/>
              </a:ext>
            </a:extLst>
          </p:cNvPr>
          <p:cNvSpPr txBox="1"/>
          <p:nvPr/>
        </p:nvSpPr>
        <p:spPr>
          <a:xfrm>
            <a:off x="963168" y="1880598"/>
            <a:ext cx="10265664" cy="4401205"/>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Age and Language Level Matching: The application performs matching between students and teachers based on age and language level compatibility. To determine age compatibility, the system compares the age of the student with the preferred age group of the teacher. The preferred age group is specified as a range (e.g., 5-25 years), and the application calculates a score based on the student's age within that range. A higher score indicates better age compatibility.</a:t>
            </a:r>
          </a:p>
          <a:p>
            <a:pPr algn="just"/>
            <a:r>
              <a:rPr lang="en-AU" sz="2000" b="0" i="0">
                <a:effectLst/>
                <a:latin typeface="Arial" panose="020B0604020202020204" pitchFamily="34" charset="0"/>
                <a:cs typeface="Arial" panose="020B0604020202020204" pitchFamily="34" charset="0"/>
              </a:rPr>
              <a:t>Language level matching involves comparing the language proficiency level of the student with the preferred teaching level of the teacher. The application checks if the language level of the student matches any of the preferred teaching levels of the teacher. If there is a match, the application proceeds to calculate a score for the match.</a:t>
            </a:r>
          </a:p>
          <a:p>
            <a:pPr algn="just"/>
            <a:r>
              <a:rPr lang="en-AU" sz="2000" b="0" i="0">
                <a:effectLst/>
                <a:latin typeface="Arial" panose="020B0604020202020204" pitchFamily="34" charset="0"/>
                <a:cs typeface="Arial" panose="020B0604020202020204" pitchFamily="34" charset="0"/>
              </a:rPr>
              <a:t>The application assigns a score to each potential match based on age and language level compatibility. The score calculation is specific to each matching criterion, and it aims to determine the best match for each student.</a:t>
            </a:r>
          </a:p>
          <a:p>
            <a:pPr algn="just">
              <a:buFont typeface="Arial" panose="020B0604020202020204" pitchFamily="34" charset="0"/>
              <a:buChar char="•"/>
            </a:pPr>
            <a:endParaRPr lang="en-AU" sz="2000"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64E30F7-7A7F-2C15-6562-B9A54F005546}"/>
              </a:ext>
            </a:extLst>
          </p:cNvPr>
          <p:cNvSpPr txBox="1"/>
          <p:nvPr/>
        </p:nvSpPr>
        <p:spPr>
          <a:xfrm>
            <a:off x="3569918" y="576197"/>
            <a:ext cx="8095654"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Walk-through of Application Logic and Code</a:t>
            </a:r>
          </a:p>
        </p:txBody>
      </p:sp>
    </p:spTree>
    <p:extLst>
      <p:ext uri="{BB962C8B-B14F-4D97-AF65-F5344CB8AC3E}">
        <p14:creationId xmlns:p14="http://schemas.microsoft.com/office/powerpoint/2010/main" val="27111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129B6-F969-BB16-D662-62F887F1AA90}"/>
              </a:ext>
            </a:extLst>
          </p:cNvPr>
          <p:cNvSpPr txBox="1"/>
          <p:nvPr/>
        </p:nvSpPr>
        <p:spPr>
          <a:xfrm>
            <a:off x="963168" y="1880598"/>
            <a:ext cx="10265664" cy="5078313"/>
          </a:xfrm>
          <a:prstGeom prst="rect">
            <a:avLst/>
          </a:prstGeom>
          <a:noFill/>
        </p:spPr>
        <p:txBody>
          <a:bodyPr wrap="square" rtlCol="0">
            <a:spAutoFit/>
          </a:bodyPr>
          <a:lstStyle/>
          <a:p>
            <a:pPr algn="just"/>
            <a:r>
              <a:rPr lang="en-AU" b="0" i="0">
                <a:effectLst/>
                <a:latin typeface="Arial" panose="020B0604020202020204" pitchFamily="34" charset="0"/>
                <a:cs typeface="Arial" panose="020B0604020202020204" pitchFamily="34" charset="0"/>
              </a:rPr>
              <a:t>In my application, I use an object-oriented approach to organize and manage the data of students and teachers. Think of objects as containers that hold all the information about a specific student or teacher, such as their name, country, and language level. I have separate 'Student' and 'Teacher' containers that are like blueprints, defining the structure and behavior of each student and teacher.</a:t>
            </a:r>
          </a:p>
          <a:p>
            <a:pPr algn="just"/>
            <a:endParaRPr lang="en-AU" b="0" i="0">
              <a:effectLst/>
              <a:latin typeface="Arial" panose="020B0604020202020204" pitchFamily="34" charset="0"/>
              <a:cs typeface="Arial" panose="020B0604020202020204" pitchFamily="34" charset="0"/>
            </a:endParaRPr>
          </a:p>
          <a:p>
            <a:pPr algn="just"/>
            <a:r>
              <a:rPr lang="en-AU" b="0" i="0">
                <a:effectLst/>
                <a:latin typeface="Arial" panose="020B0604020202020204" pitchFamily="34" charset="0"/>
                <a:cs typeface="Arial" panose="020B0604020202020204" pitchFamily="34" charset="0"/>
              </a:rPr>
              <a:t>By using this approach, I can easily access and manipulate the information for each student and teacher throughout my application. It helps me keep everything organized and makes my code easier to read and maintain.</a:t>
            </a:r>
          </a:p>
          <a:p>
            <a:pPr algn="just"/>
            <a:endParaRPr lang="en-AU" b="0" i="0">
              <a:effectLst/>
              <a:latin typeface="Arial" panose="020B0604020202020204" pitchFamily="34" charset="0"/>
              <a:cs typeface="Arial" panose="020B0604020202020204" pitchFamily="34" charset="0"/>
            </a:endParaRPr>
          </a:p>
          <a:p>
            <a:pPr algn="just"/>
            <a:r>
              <a:rPr lang="en-AU" b="0" i="0">
                <a:effectLst/>
                <a:latin typeface="Arial" panose="020B0604020202020204" pitchFamily="34" charset="0"/>
                <a:cs typeface="Arial" panose="020B0604020202020204" pitchFamily="34" charset="0"/>
              </a:rPr>
              <a:t>Think of it like having individual boxes for each student and teacher. I can put their details in their respective boxes, and it's much simpler to handle and work with that information. Plus, if I need to add more students or teachers in the future, I can simply create new boxes based on the same blueprint.</a:t>
            </a:r>
          </a:p>
          <a:p>
            <a:pPr algn="just"/>
            <a:endParaRPr lang="en-AU" b="0" i="0">
              <a:effectLst/>
              <a:latin typeface="Arial" panose="020B0604020202020204" pitchFamily="34" charset="0"/>
              <a:cs typeface="Arial" panose="020B0604020202020204" pitchFamily="34" charset="0"/>
            </a:endParaRPr>
          </a:p>
          <a:p>
            <a:pPr algn="just"/>
            <a:r>
              <a:rPr lang="en-AU" b="0" i="0">
                <a:effectLst/>
                <a:latin typeface="Arial" panose="020B0604020202020204" pitchFamily="34" charset="0"/>
                <a:cs typeface="Arial" panose="020B0604020202020204" pitchFamily="34" charset="0"/>
              </a:rPr>
              <a:t>This object-oriented approach makes my code modular, reusable, and more manageable. It ensures that my application is structured, making it easier for me to add new features and maintain the code in the long run.</a:t>
            </a:r>
          </a:p>
          <a:p>
            <a:pPr algn="just">
              <a:buFont typeface="Arial" panose="020B0604020202020204" pitchFamily="34" charset="0"/>
              <a:buChar char="•"/>
            </a:pPr>
            <a:endParaRPr lang="en-AU"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64E30F7-7A7F-2C15-6562-B9A54F005546}"/>
              </a:ext>
            </a:extLst>
          </p:cNvPr>
          <p:cNvSpPr txBox="1"/>
          <p:nvPr/>
        </p:nvSpPr>
        <p:spPr>
          <a:xfrm>
            <a:off x="3569918" y="576197"/>
            <a:ext cx="8095654"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Walk-through of Application Logic and Code</a:t>
            </a:r>
          </a:p>
        </p:txBody>
      </p:sp>
      <p:sp>
        <p:nvSpPr>
          <p:cNvPr id="4" name="TextBox 3">
            <a:extLst>
              <a:ext uri="{FF2B5EF4-FFF2-40B4-BE49-F238E27FC236}">
                <a16:creationId xmlns:a16="http://schemas.microsoft.com/office/drawing/2014/main" id="{549FC09E-60FA-4260-67B0-2201434CE6E7}"/>
              </a:ext>
            </a:extLst>
          </p:cNvPr>
          <p:cNvSpPr txBox="1"/>
          <p:nvPr/>
        </p:nvSpPr>
        <p:spPr>
          <a:xfrm>
            <a:off x="4246323" y="1305341"/>
            <a:ext cx="2830883" cy="369332"/>
          </a:xfrm>
          <a:prstGeom prst="rect">
            <a:avLst/>
          </a:prstGeom>
          <a:noFill/>
        </p:spPr>
        <p:txBody>
          <a:bodyPr wrap="square" rtlCol="0">
            <a:spAutoFit/>
          </a:bodyPr>
          <a:lstStyle/>
          <a:p>
            <a:r>
              <a:rPr lang="en-AU" b="0" i="0">
                <a:effectLst/>
                <a:latin typeface="Arial" panose="020B0604020202020204" pitchFamily="34" charset="0"/>
                <a:cs typeface="Arial" panose="020B0604020202020204" pitchFamily="34" charset="0"/>
              </a:rPr>
              <a:t>object-oriented approach</a:t>
            </a:r>
            <a:endParaRPr lang="en-US"/>
          </a:p>
        </p:txBody>
      </p:sp>
    </p:spTree>
    <p:extLst>
      <p:ext uri="{BB962C8B-B14F-4D97-AF65-F5344CB8AC3E}">
        <p14:creationId xmlns:p14="http://schemas.microsoft.com/office/powerpoint/2010/main" val="111553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129B6-F969-BB16-D662-62F887F1AA90}"/>
              </a:ext>
            </a:extLst>
          </p:cNvPr>
          <p:cNvSpPr txBox="1"/>
          <p:nvPr/>
        </p:nvSpPr>
        <p:spPr>
          <a:xfrm>
            <a:off x="663879" y="1667656"/>
            <a:ext cx="11001693" cy="4801314"/>
          </a:xfrm>
          <a:prstGeom prst="rect">
            <a:avLst/>
          </a:prstGeom>
          <a:noFill/>
        </p:spPr>
        <p:txBody>
          <a:bodyPr wrap="square" rtlCol="0">
            <a:spAutoFit/>
          </a:bodyPr>
          <a:lstStyle/>
          <a:p>
            <a:pPr algn="just"/>
            <a:r>
              <a:rPr lang="en-AU" b="0" i="0">
                <a:effectLst/>
                <a:latin typeface="Arial" panose="020B0604020202020204" pitchFamily="34" charset="0"/>
                <a:cs typeface="Arial" panose="020B0604020202020204" pitchFamily="34" charset="0"/>
              </a:rPr>
              <a:t>During the development of the Uyghur Language Class Scheduling System, I encountered several challenges that helped me refine the application and improve its functionality. One of the main challenges I faced was implementing robust input validation for various fields. For example, I needed to ensure that names could not contain digits and that the date of birth (DOB) was in a valid format. Overcoming these challenges required careful consideration of edge cases and the implementation of appropriate validation techniques.</a:t>
            </a:r>
          </a:p>
          <a:p>
            <a:pPr algn="just"/>
            <a:endParaRPr lang="en-AU" b="0" i="0">
              <a:effectLst/>
              <a:latin typeface="Arial" panose="020B0604020202020204" pitchFamily="34" charset="0"/>
              <a:cs typeface="Arial" panose="020B0604020202020204" pitchFamily="34" charset="0"/>
            </a:endParaRPr>
          </a:p>
          <a:p>
            <a:pPr algn="just"/>
            <a:r>
              <a:rPr lang="en-AU" b="0" i="0">
                <a:effectLst/>
                <a:latin typeface="Arial" panose="020B0604020202020204" pitchFamily="34" charset="0"/>
                <a:cs typeface="Arial" panose="020B0604020202020204" pitchFamily="34" charset="0"/>
              </a:rPr>
              <a:t>Another challenge I encountered was handling language skills for students and matching them with teachers based on preferred teaching levels. It was essential to find an effective way to store and process this information to ensure accurate matching. Through experimentation and iteration, I was able to devise a solution that allowed seamless integration of language skills for students and teachers.</a:t>
            </a:r>
          </a:p>
          <a:p>
            <a:pPr algn="just"/>
            <a:endParaRPr lang="en-AU" b="0" i="0">
              <a:effectLst/>
              <a:latin typeface="Arial" panose="020B0604020202020204" pitchFamily="34" charset="0"/>
              <a:cs typeface="Arial" panose="020B0604020202020204" pitchFamily="34" charset="0"/>
            </a:endParaRPr>
          </a:p>
          <a:p>
            <a:pPr algn="just"/>
            <a:r>
              <a:rPr lang="en-AU" b="0" i="0">
                <a:effectLst/>
                <a:latin typeface="Arial" panose="020B0604020202020204" pitchFamily="34" charset="0"/>
                <a:cs typeface="Arial" panose="020B0604020202020204" pitchFamily="34" charset="0"/>
              </a:rPr>
              <a:t>The development process was not without its fair share of errors and setbacks. I found myself frequently debugging code, searching for misplaced parentheses, or fixing simple typographical errors. However, each error served as a valuable learning opportunity, and I grew more adept at troubleshooting and identifying issues.</a:t>
            </a:r>
          </a:p>
          <a:p>
            <a:pPr algn="just">
              <a:buFont typeface="Arial" panose="020B0604020202020204" pitchFamily="34" charset="0"/>
              <a:buChar char="•"/>
            </a:pPr>
            <a:endParaRPr lang="en-AU"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64E30F7-7A7F-2C15-6562-B9A54F005546}"/>
              </a:ext>
            </a:extLst>
          </p:cNvPr>
          <p:cNvSpPr txBox="1"/>
          <p:nvPr/>
        </p:nvSpPr>
        <p:spPr>
          <a:xfrm>
            <a:off x="3569918" y="638828"/>
            <a:ext cx="8095654"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Review of Development/Build Process</a:t>
            </a:r>
          </a:p>
        </p:txBody>
      </p:sp>
    </p:spTree>
    <p:extLst>
      <p:ext uri="{BB962C8B-B14F-4D97-AF65-F5344CB8AC3E}">
        <p14:creationId xmlns:p14="http://schemas.microsoft.com/office/powerpoint/2010/main" val="343608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129B6-F969-BB16-D662-62F887F1AA90}"/>
              </a:ext>
            </a:extLst>
          </p:cNvPr>
          <p:cNvSpPr txBox="1"/>
          <p:nvPr/>
        </p:nvSpPr>
        <p:spPr>
          <a:xfrm>
            <a:off x="595153" y="2369113"/>
            <a:ext cx="11001693" cy="2246769"/>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Despite the challenges faced, the development of this application was an immensely rewarding experience. Witnessing the application come together and seeing it successfully match students with suitable teachers brought a great sense of satisfaction.</a:t>
            </a:r>
          </a:p>
          <a:p>
            <a:pPr algn="just"/>
            <a:br>
              <a:rPr lang="en-AU" sz="2000">
                <a:latin typeface="Arial" panose="020B0604020202020204" pitchFamily="34" charset="0"/>
                <a:cs typeface="Arial" panose="020B0604020202020204" pitchFamily="34" charset="0"/>
              </a:rPr>
            </a:br>
            <a:r>
              <a:rPr lang="en-AU" sz="2000" b="0" i="0">
                <a:effectLst/>
                <a:latin typeface="Arial" panose="020B0604020202020204" pitchFamily="34" charset="0"/>
                <a:cs typeface="Arial" panose="020B0604020202020204" pitchFamily="34" charset="0"/>
              </a:rPr>
              <a:t>Overall, this development process taught me valuable lessons in problem-solving, code optimization, and the importance of user-centric design. It was an opportunity for growth and learning, and I am proud of the final product I have created within limited time.</a:t>
            </a:r>
          </a:p>
        </p:txBody>
      </p:sp>
      <p:sp>
        <p:nvSpPr>
          <p:cNvPr id="3" name="TextBox 2">
            <a:extLst>
              <a:ext uri="{FF2B5EF4-FFF2-40B4-BE49-F238E27FC236}">
                <a16:creationId xmlns:a16="http://schemas.microsoft.com/office/drawing/2014/main" id="{064E30F7-7A7F-2C15-6562-B9A54F005546}"/>
              </a:ext>
            </a:extLst>
          </p:cNvPr>
          <p:cNvSpPr txBox="1"/>
          <p:nvPr/>
        </p:nvSpPr>
        <p:spPr>
          <a:xfrm>
            <a:off x="2048172" y="1027135"/>
            <a:ext cx="8095654"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Review of Development/Build Process</a:t>
            </a:r>
          </a:p>
        </p:txBody>
      </p:sp>
    </p:spTree>
    <p:extLst>
      <p:ext uri="{BB962C8B-B14F-4D97-AF65-F5344CB8AC3E}">
        <p14:creationId xmlns:p14="http://schemas.microsoft.com/office/powerpoint/2010/main" val="377386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129B6-F969-BB16-D662-62F887F1AA90}"/>
              </a:ext>
            </a:extLst>
          </p:cNvPr>
          <p:cNvSpPr txBox="1"/>
          <p:nvPr/>
        </p:nvSpPr>
        <p:spPr>
          <a:xfrm>
            <a:off x="595153" y="2369113"/>
            <a:ext cx="11001693" cy="1131848"/>
          </a:xfrm>
          <a:prstGeom prst="rect">
            <a:avLst/>
          </a:prstGeom>
          <a:noFill/>
        </p:spPr>
        <p:txBody>
          <a:bodyPr wrap="square" rtlCol="0">
            <a:spAutoFit/>
          </a:bodyPr>
          <a:lstStyle/>
          <a:p>
            <a:pPr algn="just">
              <a:lnSpc>
                <a:spcPct val="150000"/>
              </a:lnSpc>
            </a:pPr>
            <a:r>
              <a:rPr lang="en-AU" sz="2400">
                <a:latin typeface="Arial" panose="020B0604020202020204" pitchFamily="34" charset="0"/>
                <a:cs typeface="Arial" panose="020B0604020202020204" pitchFamily="34" charset="0"/>
              </a:rPr>
              <a:t>T</a:t>
            </a:r>
            <a:r>
              <a:rPr lang="en-AU" sz="2400" b="0" i="0">
                <a:effectLst/>
                <a:latin typeface="Arial" panose="020B0604020202020204" pitchFamily="34" charset="0"/>
                <a:cs typeface="Arial" panose="020B0604020202020204" pitchFamily="34" charset="0"/>
              </a:rPr>
              <a:t>hanks for listening, please give my code a try and let me know if there is any problmes, contact me via email: adalat.jurat@gmail.com</a:t>
            </a:r>
          </a:p>
        </p:txBody>
      </p:sp>
      <p:sp>
        <p:nvSpPr>
          <p:cNvPr id="3" name="TextBox 2">
            <a:extLst>
              <a:ext uri="{FF2B5EF4-FFF2-40B4-BE49-F238E27FC236}">
                <a16:creationId xmlns:a16="http://schemas.microsoft.com/office/drawing/2014/main" id="{064E30F7-7A7F-2C15-6562-B9A54F005546}"/>
              </a:ext>
            </a:extLst>
          </p:cNvPr>
          <p:cNvSpPr txBox="1"/>
          <p:nvPr/>
        </p:nvSpPr>
        <p:spPr>
          <a:xfrm>
            <a:off x="3676555" y="776615"/>
            <a:ext cx="8095654"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The End</a:t>
            </a:r>
          </a:p>
        </p:txBody>
      </p:sp>
    </p:spTree>
    <p:extLst>
      <p:ext uri="{BB962C8B-B14F-4D97-AF65-F5344CB8AC3E}">
        <p14:creationId xmlns:p14="http://schemas.microsoft.com/office/powerpoint/2010/main" val="157929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AAD86-74AF-E092-458C-9750AB7462F2}"/>
              </a:ext>
            </a:extLst>
          </p:cNvPr>
          <p:cNvSpPr txBox="1"/>
          <p:nvPr/>
        </p:nvSpPr>
        <p:spPr>
          <a:xfrm>
            <a:off x="1170432" y="2267712"/>
            <a:ext cx="10399776" cy="3347840"/>
          </a:xfrm>
          <a:prstGeom prst="rect">
            <a:avLst/>
          </a:prstGeom>
          <a:noFill/>
        </p:spPr>
        <p:txBody>
          <a:bodyPr wrap="square" rtlCol="0">
            <a:spAutoFit/>
          </a:bodyPr>
          <a:lstStyle/>
          <a:p>
            <a:pPr algn="just">
              <a:lnSpc>
                <a:spcPct val="150000"/>
              </a:lnSpc>
              <a:buFont typeface="Arial" panose="020B0604020202020204" pitchFamily="34" charset="0"/>
              <a:buChar char="•"/>
            </a:pPr>
            <a:r>
              <a:rPr lang="en-AU" sz="2400" b="0" i="0">
                <a:solidFill>
                  <a:srgbClr val="D1D5DB"/>
                </a:solidFill>
                <a:effectLst/>
                <a:latin typeface="Arial" panose="020B0604020202020204" pitchFamily="34" charset="0"/>
                <a:cs typeface="Arial" panose="020B0604020202020204" pitchFamily="34" charset="0"/>
              </a:rPr>
              <a:t>In this presentation, I will walk you through the features, logic, and development process of the Uyghur Language Class Scheduling System.</a:t>
            </a:r>
          </a:p>
          <a:p>
            <a:pPr algn="just">
              <a:lnSpc>
                <a:spcPct val="150000"/>
              </a:lnSpc>
              <a:buFont typeface="Arial" panose="020B0604020202020204" pitchFamily="34" charset="0"/>
              <a:buChar char="•"/>
            </a:pPr>
            <a:endParaRPr lang="en-AU" sz="2400" b="0" i="0">
              <a:solidFill>
                <a:srgbClr val="D1D5DB"/>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AU" sz="2400" b="0" i="0">
                <a:solidFill>
                  <a:srgbClr val="D1D5DB"/>
                </a:solidFill>
                <a:effectLst/>
                <a:latin typeface="Arial" panose="020B0604020202020204" pitchFamily="34" charset="0"/>
                <a:cs typeface="Arial" panose="020B0604020202020204" pitchFamily="34" charset="0"/>
              </a:rPr>
              <a:t>This application is designed to facilitate the scheduling and matching of students and teachers for Uyghur language learning or teaching.</a:t>
            </a:r>
          </a:p>
          <a:p>
            <a:pPr algn="just">
              <a:lnSpc>
                <a:spcPct val="150000"/>
              </a:lnSpc>
            </a:pPr>
            <a:endParaRPr lang="en-US" sz="24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CAFCBFF-CC2A-118B-EEC4-AD62CF04965E}"/>
              </a:ext>
            </a:extLst>
          </p:cNvPr>
          <p:cNvSpPr txBox="1"/>
          <p:nvPr/>
        </p:nvSpPr>
        <p:spPr>
          <a:xfrm>
            <a:off x="4072128" y="975360"/>
            <a:ext cx="3523488" cy="523220"/>
          </a:xfrm>
          <a:prstGeom prst="rect">
            <a:avLst/>
          </a:prstGeom>
          <a:noFill/>
        </p:spPr>
        <p:txBody>
          <a:bodyPr wrap="square" rtlCol="0">
            <a:spAutoFit/>
          </a:bodyPr>
          <a:lstStyle/>
          <a:p>
            <a:pPr algn="ctr"/>
            <a:r>
              <a:rPr lang="en-AU" sz="2800" b="1" i="0">
                <a:solidFill>
                  <a:srgbClr val="D1D5DB"/>
                </a:solidFill>
                <a:effectLst/>
                <a:latin typeface="Arial" panose="020B0604020202020204" pitchFamily="34" charset="0"/>
                <a:cs typeface="Arial" panose="020B0604020202020204" pitchFamily="34" charset="0"/>
              </a:rPr>
              <a:t>Introduction</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356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7AA6FE-2489-F881-A46E-B570A5483CBC}"/>
              </a:ext>
            </a:extLst>
          </p:cNvPr>
          <p:cNvSpPr txBox="1"/>
          <p:nvPr/>
        </p:nvSpPr>
        <p:spPr>
          <a:xfrm>
            <a:off x="914400" y="2348039"/>
            <a:ext cx="10655808" cy="4154984"/>
          </a:xfrm>
          <a:prstGeom prst="rect">
            <a:avLst/>
          </a:prstGeom>
          <a:noFill/>
        </p:spPr>
        <p:txBody>
          <a:bodyPr wrap="square" rtlCol="0">
            <a:spAutoFit/>
          </a:bodyPr>
          <a:lstStyle/>
          <a:p>
            <a:pPr algn="just">
              <a:buFont typeface="Arial" panose="020B0604020202020204" pitchFamily="34" charset="0"/>
              <a:buChar char="•"/>
            </a:pPr>
            <a:r>
              <a:rPr lang="en-AU" sz="2400" b="0" i="0">
                <a:effectLst/>
                <a:latin typeface="Arial" panose="020B0604020202020204" pitchFamily="34" charset="0"/>
                <a:cs typeface="Arial" panose="020B0604020202020204" pitchFamily="34" charset="0"/>
              </a:rPr>
              <a:t>The Uyghur Language Class Scheduling System is a terminal application that aims to connect students and teachers who are interested in learning or teaching the Uyghur language.</a:t>
            </a:r>
          </a:p>
          <a:p>
            <a:pPr algn="just">
              <a:buFont typeface="Arial" panose="020B0604020202020204" pitchFamily="34" charset="0"/>
              <a:buChar char="•"/>
            </a:pPr>
            <a:endParaRPr lang="en-AU" sz="2400" b="0" i="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AU" sz="2400" b="0" i="0">
                <a:effectLst/>
                <a:latin typeface="Arial" panose="020B0604020202020204" pitchFamily="34" charset="0"/>
                <a:cs typeface="Arial" panose="020B0604020202020204" pitchFamily="34" charset="0"/>
              </a:rPr>
              <a:t>Our goal is to preserve and promote the Uyghur language, which is currently facing challenges and risks.</a:t>
            </a:r>
          </a:p>
          <a:p>
            <a:pPr algn="just">
              <a:buFont typeface="Arial" panose="020B0604020202020204" pitchFamily="34" charset="0"/>
              <a:buChar char="•"/>
            </a:pPr>
            <a:endParaRPr lang="en-AU" sz="2400" b="0" i="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AU" sz="2400" b="0" i="0">
                <a:effectLst/>
                <a:latin typeface="Arial" panose="020B0604020202020204" pitchFamily="34" charset="0"/>
                <a:cs typeface="Arial" panose="020B0604020202020204" pitchFamily="34" charset="0"/>
              </a:rPr>
              <a:t>By providing a platform for students and teachers to provide their information and preferences, we can efficiently match them based on their needs and availability.</a:t>
            </a:r>
          </a:p>
          <a:p>
            <a:pPr algn="just"/>
            <a:endParaRPr lang="en-US" sz="24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904CDE4-1F38-C2D1-7AED-1569E77A6E26}"/>
              </a:ext>
            </a:extLst>
          </p:cNvPr>
          <p:cNvSpPr txBox="1"/>
          <p:nvPr/>
        </p:nvSpPr>
        <p:spPr>
          <a:xfrm>
            <a:off x="2231136" y="1121664"/>
            <a:ext cx="8375904"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Uyghur Language Class Scheduling System</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920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4DCC3-ECA6-15E7-73A2-65FBA60BBA2B}"/>
              </a:ext>
            </a:extLst>
          </p:cNvPr>
          <p:cNvSpPr txBox="1"/>
          <p:nvPr/>
        </p:nvSpPr>
        <p:spPr>
          <a:xfrm>
            <a:off x="950976" y="1365504"/>
            <a:ext cx="10619232" cy="1938992"/>
          </a:xfrm>
          <a:prstGeom prst="rect">
            <a:avLst/>
          </a:prstGeom>
          <a:noFill/>
        </p:spPr>
        <p:txBody>
          <a:bodyPr wrap="square" rtlCol="0">
            <a:spAutoFit/>
          </a:bodyPr>
          <a:lstStyle/>
          <a:p>
            <a:pPr algn="just"/>
            <a:r>
              <a:rPr lang="en-AU" sz="2000" b="0" i="0">
                <a:effectLst/>
                <a:latin typeface="Söhne"/>
              </a:rPr>
              <a:t>Feature 1: Information Collection - Students and teachers can enter their details, including name, date of birth, country, language level, and preferred teaching age group. This feature allows the system to gather comprehensive information about the users, ensuring accurate matching and scheduling.</a:t>
            </a:r>
          </a:p>
          <a:p>
            <a:pPr algn="just"/>
            <a:br>
              <a:rPr lang="en-AU" sz="2000"/>
            </a:br>
            <a:endParaRPr lang="en-AU" sz="2000"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04F603E-01E8-B3E8-CC26-1A1CE40366BE}"/>
              </a:ext>
            </a:extLst>
          </p:cNvPr>
          <p:cNvSpPr txBox="1"/>
          <p:nvPr/>
        </p:nvSpPr>
        <p:spPr>
          <a:xfrm>
            <a:off x="3761232" y="597408"/>
            <a:ext cx="4669536"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Main Features</a:t>
            </a:r>
            <a:endParaRPr lang="en-US" sz="2800" b="1">
              <a:latin typeface="Arial" panose="020B0604020202020204" pitchFamily="34" charset="0"/>
              <a:cs typeface="Arial" panose="020B0604020202020204" pitchFamily="34" charset="0"/>
            </a:endParaRPr>
          </a:p>
        </p:txBody>
      </p:sp>
      <p:pic>
        <p:nvPicPr>
          <p:cNvPr id="5" name="Picture 4" descr="A computer screen shot of a computer program&#10;&#10;Description automatically generated">
            <a:extLst>
              <a:ext uri="{FF2B5EF4-FFF2-40B4-BE49-F238E27FC236}">
                <a16:creationId xmlns:a16="http://schemas.microsoft.com/office/drawing/2014/main" id="{DA249045-6411-CF85-C3A5-8A614569BF91}"/>
              </a:ext>
            </a:extLst>
          </p:cNvPr>
          <p:cNvPicPr>
            <a:picLocks noChangeAspect="1"/>
          </p:cNvPicPr>
          <p:nvPr/>
        </p:nvPicPr>
        <p:blipFill>
          <a:blip r:embed="rId2"/>
          <a:stretch>
            <a:fillRect/>
          </a:stretch>
        </p:blipFill>
        <p:spPr>
          <a:xfrm>
            <a:off x="2177143" y="2707433"/>
            <a:ext cx="8933543" cy="3622773"/>
          </a:xfrm>
          <a:prstGeom prst="rect">
            <a:avLst/>
          </a:prstGeom>
        </p:spPr>
      </p:pic>
    </p:spTree>
    <p:extLst>
      <p:ext uri="{BB962C8B-B14F-4D97-AF65-F5344CB8AC3E}">
        <p14:creationId xmlns:p14="http://schemas.microsoft.com/office/powerpoint/2010/main" val="330603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4DCC3-ECA6-15E7-73A2-65FBA60BBA2B}"/>
              </a:ext>
            </a:extLst>
          </p:cNvPr>
          <p:cNvSpPr txBox="1"/>
          <p:nvPr/>
        </p:nvSpPr>
        <p:spPr>
          <a:xfrm>
            <a:off x="950976" y="1365504"/>
            <a:ext cx="10619232" cy="1938992"/>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Feature 2: Age and Language Level Matching - The system matches students with teachers based on age compatibility and language level proficiency. By considering the preferred teaching age group and the language level of both students and teachers, the application ensures optimal matches that facilitate effective language learning.</a:t>
            </a:r>
          </a:p>
          <a:p>
            <a:pPr algn="just"/>
            <a:br>
              <a:rPr lang="en-AU" sz="2000"/>
            </a:br>
            <a:endParaRPr lang="en-AU" sz="2000"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04F603E-01E8-B3E8-CC26-1A1CE40366BE}"/>
              </a:ext>
            </a:extLst>
          </p:cNvPr>
          <p:cNvSpPr txBox="1"/>
          <p:nvPr/>
        </p:nvSpPr>
        <p:spPr>
          <a:xfrm>
            <a:off x="3761232" y="597408"/>
            <a:ext cx="4669536"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Main Features</a:t>
            </a:r>
            <a:endParaRPr lang="en-US" sz="2800" b="1">
              <a:latin typeface="Arial" panose="020B0604020202020204" pitchFamily="34" charset="0"/>
              <a:cs typeface="Arial" panose="020B0604020202020204" pitchFamily="34" charset="0"/>
            </a:endParaRPr>
          </a:p>
        </p:txBody>
      </p:sp>
      <p:pic>
        <p:nvPicPr>
          <p:cNvPr id="6" name="Picture 5" descr="A computer screen shot of a program&#10;&#10;Description automatically generated">
            <a:extLst>
              <a:ext uri="{FF2B5EF4-FFF2-40B4-BE49-F238E27FC236}">
                <a16:creationId xmlns:a16="http://schemas.microsoft.com/office/drawing/2014/main" id="{87BD066E-5C99-D76E-51D4-C72528C00C97}"/>
              </a:ext>
            </a:extLst>
          </p:cNvPr>
          <p:cNvPicPr>
            <a:picLocks noChangeAspect="1"/>
          </p:cNvPicPr>
          <p:nvPr/>
        </p:nvPicPr>
        <p:blipFill>
          <a:blip r:embed="rId2"/>
          <a:stretch>
            <a:fillRect/>
          </a:stretch>
        </p:blipFill>
        <p:spPr>
          <a:xfrm>
            <a:off x="2730926" y="2837671"/>
            <a:ext cx="6398560" cy="3887557"/>
          </a:xfrm>
          <a:prstGeom prst="rect">
            <a:avLst/>
          </a:prstGeom>
        </p:spPr>
      </p:pic>
    </p:spTree>
    <p:extLst>
      <p:ext uri="{BB962C8B-B14F-4D97-AF65-F5344CB8AC3E}">
        <p14:creationId xmlns:p14="http://schemas.microsoft.com/office/powerpoint/2010/main" val="231732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4DCC3-ECA6-15E7-73A2-65FBA60BBA2B}"/>
              </a:ext>
            </a:extLst>
          </p:cNvPr>
          <p:cNvSpPr txBox="1"/>
          <p:nvPr/>
        </p:nvSpPr>
        <p:spPr>
          <a:xfrm>
            <a:off x="950976" y="1365504"/>
            <a:ext cx="10619232" cy="1631216"/>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Feature 3: Data Validation and Integrity - The system incorporates robust data validation mechanisms to ensure the accuracy and integrity of the information provided by students and teachers. By validating inputs such as names, countries, and language levels, the application minimizes errors and ensures reliable matching results.</a:t>
            </a:r>
          </a:p>
          <a:p>
            <a:pPr algn="just"/>
            <a:endParaRPr lang="en-AU" sz="2000"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04F603E-01E8-B3E8-CC26-1A1CE40366BE}"/>
              </a:ext>
            </a:extLst>
          </p:cNvPr>
          <p:cNvSpPr txBox="1"/>
          <p:nvPr/>
        </p:nvSpPr>
        <p:spPr>
          <a:xfrm>
            <a:off x="3761232" y="597408"/>
            <a:ext cx="4669536"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Main Features</a:t>
            </a:r>
            <a:endParaRPr lang="en-US" sz="2800" b="1">
              <a:latin typeface="Arial" panose="020B0604020202020204" pitchFamily="34" charset="0"/>
              <a:cs typeface="Arial" panose="020B0604020202020204" pitchFamily="34" charset="0"/>
            </a:endParaRPr>
          </a:p>
        </p:txBody>
      </p:sp>
      <p:pic>
        <p:nvPicPr>
          <p:cNvPr id="5" name="Picture 4" descr="A screen shot of a computer&#10;&#10;Description automatically generated">
            <a:extLst>
              <a:ext uri="{FF2B5EF4-FFF2-40B4-BE49-F238E27FC236}">
                <a16:creationId xmlns:a16="http://schemas.microsoft.com/office/drawing/2014/main" id="{EEA30B46-D1FA-9457-D145-14351C9DB54C}"/>
              </a:ext>
            </a:extLst>
          </p:cNvPr>
          <p:cNvPicPr>
            <a:picLocks noChangeAspect="1"/>
          </p:cNvPicPr>
          <p:nvPr/>
        </p:nvPicPr>
        <p:blipFill>
          <a:blip r:embed="rId2"/>
          <a:stretch>
            <a:fillRect/>
          </a:stretch>
        </p:blipFill>
        <p:spPr>
          <a:xfrm>
            <a:off x="541985" y="2932125"/>
            <a:ext cx="2335234" cy="1104503"/>
          </a:xfrm>
          <a:prstGeom prst="rect">
            <a:avLst/>
          </a:prstGeom>
        </p:spPr>
      </p:pic>
      <p:pic>
        <p:nvPicPr>
          <p:cNvPr id="8" name="Picture 7" descr="A computer screen with text on it&#10;&#10;Description automatically generated">
            <a:extLst>
              <a:ext uri="{FF2B5EF4-FFF2-40B4-BE49-F238E27FC236}">
                <a16:creationId xmlns:a16="http://schemas.microsoft.com/office/drawing/2014/main" id="{B669F134-4398-B6A0-C2D9-1D5E2F684ABB}"/>
              </a:ext>
            </a:extLst>
          </p:cNvPr>
          <p:cNvPicPr>
            <a:picLocks noChangeAspect="1"/>
          </p:cNvPicPr>
          <p:nvPr/>
        </p:nvPicPr>
        <p:blipFill>
          <a:blip r:embed="rId3"/>
          <a:stretch>
            <a:fillRect/>
          </a:stretch>
        </p:blipFill>
        <p:spPr>
          <a:xfrm>
            <a:off x="541985" y="4346099"/>
            <a:ext cx="6437671" cy="2356468"/>
          </a:xfrm>
          <a:prstGeom prst="rect">
            <a:avLst/>
          </a:prstGeom>
        </p:spPr>
      </p:pic>
      <p:pic>
        <p:nvPicPr>
          <p:cNvPr id="10" name="Picture 9" descr="A computer screen with text&#10;&#10;Description automatically generated">
            <a:extLst>
              <a:ext uri="{FF2B5EF4-FFF2-40B4-BE49-F238E27FC236}">
                <a16:creationId xmlns:a16="http://schemas.microsoft.com/office/drawing/2014/main" id="{FBC6C591-392E-B0E2-9663-7A7CA5883A44}"/>
              </a:ext>
            </a:extLst>
          </p:cNvPr>
          <p:cNvPicPr>
            <a:picLocks noChangeAspect="1"/>
          </p:cNvPicPr>
          <p:nvPr/>
        </p:nvPicPr>
        <p:blipFill>
          <a:blip r:embed="rId4"/>
          <a:stretch>
            <a:fillRect/>
          </a:stretch>
        </p:blipFill>
        <p:spPr>
          <a:xfrm>
            <a:off x="6987034" y="2932125"/>
            <a:ext cx="4575796" cy="1335922"/>
          </a:xfrm>
          <a:prstGeom prst="rect">
            <a:avLst/>
          </a:prstGeom>
        </p:spPr>
      </p:pic>
      <p:pic>
        <p:nvPicPr>
          <p:cNvPr id="12" name="Picture 11" descr="A screen shot of a computer screen&#10;&#10;Description automatically generated">
            <a:extLst>
              <a:ext uri="{FF2B5EF4-FFF2-40B4-BE49-F238E27FC236}">
                <a16:creationId xmlns:a16="http://schemas.microsoft.com/office/drawing/2014/main" id="{6731BFEE-A82D-400F-B7A1-9E9569FF442C}"/>
              </a:ext>
            </a:extLst>
          </p:cNvPr>
          <p:cNvPicPr>
            <a:picLocks noChangeAspect="1"/>
          </p:cNvPicPr>
          <p:nvPr/>
        </p:nvPicPr>
        <p:blipFill>
          <a:blip r:embed="rId5"/>
          <a:stretch>
            <a:fillRect/>
          </a:stretch>
        </p:blipFill>
        <p:spPr>
          <a:xfrm>
            <a:off x="6987034" y="4998485"/>
            <a:ext cx="4838772" cy="1356960"/>
          </a:xfrm>
          <a:prstGeom prst="rect">
            <a:avLst/>
          </a:prstGeom>
        </p:spPr>
      </p:pic>
    </p:spTree>
    <p:extLst>
      <p:ext uri="{BB962C8B-B14F-4D97-AF65-F5344CB8AC3E}">
        <p14:creationId xmlns:p14="http://schemas.microsoft.com/office/powerpoint/2010/main" val="123790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4DCC3-ECA6-15E7-73A2-65FBA60BBA2B}"/>
              </a:ext>
            </a:extLst>
          </p:cNvPr>
          <p:cNvSpPr txBox="1"/>
          <p:nvPr/>
        </p:nvSpPr>
        <p:spPr>
          <a:xfrm>
            <a:off x="950976" y="1365504"/>
            <a:ext cx="10619232" cy="1323439"/>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Feature 4: Results Presentation - The system presents the matching results in a clear and organized manner, displaying the names of matched students and teachers. This allows users to easily identify their respective matches and initiate the language learning process.</a:t>
            </a:r>
          </a:p>
          <a:p>
            <a:pPr algn="just"/>
            <a:endParaRPr lang="en-AU" sz="2000" b="0" i="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04F603E-01E8-B3E8-CC26-1A1CE40366BE}"/>
              </a:ext>
            </a:extLst>
          </p:cNvPr>
          <p:cNvSpPr txBox="1"/>
          <p:nvPr/>
        </p:nvSpPr>
        <p:spPr>
          <a:xfrm>
            <a:off x="3761232" y="597408"/>
            <a:ext cx="4669536"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Main Features</a:t>
            </a:r>
            <a:endParaRPr lang="en-US" sz="2800" b="1">
              <a:latin typeface="Arial" panose="020B0604020202020204" pitchFamily="34" charset="0"/>
              <a:cs typeface="Arial" panose="020B0604020202020204" pitchFamily="34" charset="0"/>
            </a:endParaRPr>
          </a:p>
        </p:txBody>
      </p:sp>
      <p:pic>
        <p:nvPicPr>
          <p:cNvPr id="6" name="Picture 5" descr="A screen shot of a computer&#10;&#10;Description automatically generated">
            <a:extLst>
              <a:ext uri="{FF2B5EF4-FFF2-40B4-BE49-F238E27FC236}">
                <a16:creationId xmlns:a16="http://schemas.microsoft.com/office/drawing/2014/main" id="{E2024E33-372C-61B8-3397-1CDB37873AB5}"/>
              </a:ext>
            </a:extLst>
          </p:cNvPr>
          <p:cNvPicPr>
            <a:picLocks noChangeAspect="1"/>
          </p:cNvPicPr>
          <p:nvPr/>
        </p:nvPicPr>
        <p:blipFill>
          <a:blip r:embed="rId2"/>
          <a:stretch>
            <a:fillRect/>
          </a:stretch>
        </p:blipFill>
        <p:spPr>
          <a:xfrm>
            <a:off x="0" y="3042599"/>
            <a:ext cx="5720944" cy="1670606"/>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DE6405E5-5C39-2057-188F-30034B3ED352}"/>
              </a:ext>
            </a:extLst>
          </p:cNvPr>
          <p:cNvPicPr>
            <a:picLocks noChangeAspect="1"/>
          </p:cNvPicPr>
          <p:nvPr/>
        </p:nvPicPr>
        <p:blipFill>
          <a:blip r:embed="rId3"/>
          <a:stretch>
            <a:fillRect/>
          </a:stretch>
        </p:blipFill>
        <p:spPr>
          <a:xfrm>
            <a:off x="4150500" y="5283903"/>
            <a:ext cx="3771900" cy="115570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87805A91-8EA4-56D6-32E8-DA9168F437A4}"/>
              </a:ext>
            </a:extLst>
          </p:cNvPr>
          <p:cNvPicPr>
            <a:picLocks noChangeAspect="1"/>
          </p:cNvPicPr>
          <p:nvPr/>
        </p:nvPicPr>
        <p:blipFill rotWithShape="1">
          <a:blip r:embed="rId4"/>
          <a:srcRect r="2040"/>
          <a:stretch/>
        </p:blipFill>
        <p:spPr>
          <a:xfrm>
            <a:off x="5720944" y="3010004"/>
            <a:ext cx="6471056" cy="1382140"/>
          </a:xfrm>
          <a:prstGeom prst="rect">
            <a:avLst/>
          </a:prstGeom>
        </p:spPr>
      </p:pic>
    </p:spTree>
    <p:extLst>
      <p:ext uri="{BB962C8B-B14F-4D97-AF65-F5344CB8AC3E}">
        <p14:creationId xmlns:p14="http://schemas.microsoft.com/office/powerpoint/2010/main" val="3905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ular Callout 6">
            <a:extLst>
              <a:ext uri="{FF2B5EF4-FFF2-40B4-BE49-F238E27FC236}">
                <a16:creationId xmlns:a16="http://schemas.microsoft.com/office/drawing/2014/main" id="{8A08B18C-E677-56AF-6295-FBEEC970B6B3}"/>
              </a:ext>
            </a:extLst>
          </p:cNvPr>
          <p:cNvSpPr/>
          <p:nvPr/>
        </p:nvSpPr>
        <p:spPr>
          <a:xfrm>
            <a:off x="377370" y="4915317"/>
            <a:ext cx="3062515" cy="1061887"/>
          </a:xfrm>
          <a:prstGeom prst="wedgeRoundRectCallout">
            <a:avLst>
              <a:gd name="adj1" fmla="val 78720"/>
              <a:gd name="adj2" fmla="val -3097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757674-8B49-D2A7-E7EE-569A96842561}"/>
              </a:ext>
            </a:extLst>
          </p:cNvPr>
          <p:cNvSpPr txBox="1"/>
          <p:nvPr/>
        </p:nvSpPr>
        <p:spPr>
          <a:xfrm>
            <a:off x="682171" y="1536191"/>
            <a:ext cx="11030857" cy="2862322"/>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Now, let's dive into the overall structure of the Uyghur Language Class Scheduling System.</a:t>
            </a:r>
          </a:p>
          <a:p>
            <a:pPr algn="just"/>
            <a:endParaRPr lang="en-AU" sz="2000" b="0" i="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AU" sz="2000" b="0" i="0">
                <a:effectLst/>
                <a:latin typeface="Arial" panose="020B0604020202020204" pitchFamily="34" charset="0"/>
                <a:cs typeface="Arial" panose="020B0604020202020204" pitchFamily="34" charset="0"/>
              </a:rPr>
              <a:t>The application is developed using Python and runs in the terminal environment.</a:t>
            </a:r>
          </a:p>
          <a:p>
            <a:pPr algn="just">
              <a:buFont typeface="Arial" panose="020B0604020202020204" pitchFamily="34" charset="0"/>
              <a:buChar char="•"/>
            </a:pPr>
            <a:endParaRPr lang="en-AU" sz="2000" b="0" i="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AU" sz="2000" b="0" i="0">
                <a:effectLst/>
                <a:latin typeface="Arial" panose="020B0604020202020204" pitchFamily="34" charset="0"/>
                <a:cs typeface="Arial" panose="020B0604020202020204" pitchFamily="34" charset="0"/>
              </a:rPr>
              <a:t>Users interact with the system by entering their information and preferences through a series of prompts.</a:t>
            </a:r>
          </a:p>
          <a:p>
            <a:pPr algn="just">
              <a:buFont typeface="Arial" panose="020B0604020202020204" pitchFamily="34" charset="0"/>
              <a:buChar char="•"/>
            </a:pPr>
            <a:endParaRPr lang="en-AU" sz="2000" b="0" i="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AU" sz="2000" b="0" i="0">
                <a:effectLst/>
                <a:latin typeface="Arial" panose="020B0604020202020204" pitchFamily="34" charset="0"/>
                <a:cs typeface="Arial" panose="020B0604020202020204" pitchFamily="34" charset="0"/>
              </a:rPr>
              <a:t>The system processes the data and provides matching recommendations for students and teachers.</a:t>
            </a:r>
          </a:p>
        </p:txBody>
      </p:sp>
      <p:sp>
        <p:nvSpPr>
          <p:cNvPr id="3" name="TextBox 2">
            <a:extLst>
              <a:ext uri="{FF2B5EF4-FFF2-40B4-BE49-F238E27FC236}">
                <a16:creationId xmlns:a16="http://schemas.microsoft.com/office/drawing/2014/main" id="{DCA16FFB-40F5-CCD4-763E-D1B8936C4064}"/>
              </a:ext>
            </a:extLst>
          </p:cNvPr>
          <p:cNvSpPr txBox="1"/>
          <p:nvPr/>
        </p:nvSpPr>
        <p:spPr>
          <a:xfrm>
            <a:off x="4499429" y="725714"/>
            <a:ext cx="4049485"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Overall Structure</a:t>
            </a:r>
            <a:endParaRPr lang="en-US" sz="2800" b="1"/>
          </a:p>
        </p:txBody>
      </p:sp>
      <p:pic>
        <p:nvPicPr>
          <p:cNvPr id="5" name="Picture 4" descr="A screen shot of a computer code&#10;&#10;Description automatically generated">
            <a:extLst>
              <a:ext uri="{FF2B5EF4-FFF2-40B4-BE49-F238E27FC236}">
                <a16:creationId xmlns:a16="http://schemas.microsoft.com/office/drawing/2014/main" id="{F8F361ED-F491-1C52-7280-99F2C9DE01BA}"/>
              </a:ext>
            </a:extLst>
          </p:cNvPr>
          <p:cNvPicPr>
            <a:picLocks noChangeAspect="1"/>
          </p:cNvPicPr>
          <p:nvPr/>
        </p:nvPicPr>
        <p:blipFill>
          <a:blip r:embed="rId2"/>
          <a:stretch>
            <a:fillRect/>
          </a:stretch>
        </p:blipFill>
        <p:spPr>
          <a:xfrm>
            <a:off x="4499429" y="4542064"/>
            <a:ext cx="6629400" cy="2070100"/>
          </a:xfrm>
          <a:prstGeom prst="rect">
            <a:avLst/>
          </a:prstGeom>
        </p:spPr>
      </p:pic>
      <p:sp>
        <p:nvSpPr>
          <p:cNvPr id="6" name="TextBox 5">
            <a:extLst>
              <a:ext uri="{FF2B5EF4-FFF2-40B4-BE49-F238E27FC236}">
                <a16:creationId xmlns:a16="http://schemas.microsoft.com/office/drawing/2014/main" id="{181BF942-82FA-7E04-B9A6-39B216D64EA6}"/>
              </a:ext>
            </a:extLst>
          </p:cNvPr>
          <p:cNvSpPr txBox="1"/>
          <p:nvPr/>
        </p:nvSpPr>
        <p:spPr>
          <a:xfrm>
            <a:off x="377370" y="5123096"/>
            <a:ext cx="3062515"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Student input screenshot from terminal</a:t>
            </a:r>
          </a:p>
        </p:txBody>
      </p:sp>
    </p:spTree>
    <p:extLst>
      <p:ext uri="{BB962C8B-B14F-4D97-AF65-F5344CB8AC3E}">
        <p14:creationId xmlns:p14="http://schemas.microsoft.com/office/powerpoint/2010/main" val="230828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F6276-2756-759B-7ED2-A2137E78186D}"/>
              </a:ext>
            </a:extLst>
          </p:cNvPr>
          <p:cNvSpPr txBox="1"/>
          <p:nvPr/>
        </p:nvSpPr>
        <p:spPr>
          <a:xfrm>
            <a:off x="562677" y="2103705"/>
            <a:ext cx="11292114" cy="4401205"/>
          </a:xfrm>
          <a:prstGeom prst="rect">
            <a:avLst/>
          </a:prstGeom>
          <a:noFill/>
        </p:spPr>
        <p:txBody>
          <a:bodyPr wrap="square" rtlCol="0">
            <a:spAutoFit/>
          </a:bodyPr>
          <a:lstStyle/>
          <a:p>
            <a:pPr algn="just"/>
            <a:r>
              <a:rPr lang="en-AU" sz="2000" b="0" i="0">
                <a:effectLst/>
                <a:latin typeface="Arial" panose="020B0604020202020204" pitchFamily="34" charset="0"/>
                <a:cs typeface="Arial" panose="020B0604020202020204" pitchFamily="34" charset="0"/>
              </a:rPr>
              <a:t>To use the Uyghur Language Class Scheduling System, you have two options: </a:t>
            </a:r>
          </a:p>
          <a:p>
            <a:pPr algn="just"/>
            <a:r>
              <a:rPr lang="en-AU" sz="2000" b="0" i="0">
                <a:effectLst/>
                <a:latin typeface="Arial" panose="020B0604020202020204" pitchFamily="34" charset="0"/>
                <a:cs typeface="Arial" panose="020B0604020202020204" pitchFamily="34" charset="0"/>
              </a:rPr>
              <a:t>Option 1: Using </a:t>
            </a:r>
            <a:r>
              <a:rPr lang="en-AU" sz="2000" b="0" i="0">
                <a:solidFill>
                  <a:schemeClr val="bg1"/>
                </a:solidFill>
                <a:effectLst/>
                <a:highlight>
                  <a:srgbClr val="FFFF00"/>
                </a:highlight>
                <a:latin typeface="Arial" panose="020B0604020202020204" pitchFamily="34" charset="0"/>
                <a:cs typeface="Arial" panose="020B0604020202020204" pitchFamily="34" charset="0"/>
              </a:rPr>
              <a:t>script.sh </a:t>
            </a:r>
          </a:p>
          <a:p>
            <a:pPr algn="just"/>
            <a:r>
              <a:rPr lang="en-AU" sz="2000">
                <a:effectLst/>
                <a:latin typeface="Arial" panose="020B0604020202020204" pitchFamily="34" charset="0"/>
                <a:cs typeface="Arial" panose="020B0604020202020204" pitchFamily="34" charset="0"/>
              </a:rPr>
              <a:t>               Ensure that the script.sh file has execute permissions. If not, run the following command:</a:t>
            </a:r>
            <a:br>
              <a:rPr lang="en-AU" sz="2000">
                <a:effectLst/>
                <a:latin typeface="Arial" panose="020B0604020202020204" pitchFamily="34" charset="0"/>
                <a:cs typeface="Arial" panose="020B0604020202020204" pitchFamily="34" charset="0"/>
              </a:rPr>
            </a:br>
            <a:r>
              <a:rPr lang="en-AU" sz="2000">
                <a:effectLst/>
                <a:latin typeface="Arial" panose="020B0604020202020204" pitchFamily="34" charset="0"/>
                <a:cs typeface="Arial" panose="020B0604020202020204" pitchFamily="34" charset="0"/>
              </a:rPr>
              <a:t>                    </a:t>
            </a:r>
            <a:r>
              <a:rPr lang="en-AU" sz="2000">
                <a:solidFill>
                  <a:srgbClr val="C00000"/>
                </a:solidFill>
                <a:effectLst/>
                <a:latin typeface="Arial" panose="020B0604020202020204" pitchFamily="34" charset="0"/>
                <a:cs typeface="Arial" panose="020B0604020202020204" pitchFamily="34" charset="0"/>
              </a:rPr>
              <a:t>codechmod +x script.sh</a:t>
            </a:r>
          </a:p>
          <a:p>
            <a:pPr algn="just"/>
            <a:r>
              <a:rPr lang="en-AU" sz="2000">
                <a:effectLst/>
                <a:latin typeface="Arial" panose="020B0604020202020204" pitchFamily="34" charset="0"/>
                <a:cs typeface="Arial" panose="020B0604020202020204" pitchFamily="34" charset="0"/>
              </a:rPr>
              <a:t>               Run the script.sh file using the following command:</a:t>
            </a:r>
          </a:p>
          <a:p>
            <a:pPr algn="just"/>
            <a:r>
              <a:rPr lang="en-AU" sz="2000">
                <a:solidFill>
                  <a:srgbClr val="C00000"/>
                </a:solidFill>
                <a:effectLst/>
                <a:latin typeface="Arial" panose="020B0604020202020204" pitchFamily="34" charset="0"/>
                <a:cs typeface="Arial" panose="020B0604020202020204" pitchFamily="34" charset="0"/>
              </a:rPr>
              <a:t>                    ./script.sh</a:t>
            </a:r>
          </a:p>
          <a:p>
            <a:pPr algn="just"/>
            <a:endParaRPr lang="en-AU" sz="2000">
              <a:solidFill>
                <a:srgbClr val="C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AU" sz="2000">
                <a:effectLst/>
                <a:latin typeface="Arial" panose="020B0604020202020204" pitchFamily="34" charset="0"/>
                <a:cs typeface="Arial" panose="020B0604020202020204" pitchFamily="34" charset="0"/>
              </a:rPr>
              <a:t>Follow the prompts and provide the required information to interact with the application.</a:t>
            </a:r>
          </a:p>
          <a:p>
            <a:pPr>
              <a:buFont typeface="Arial" panose="020B0604020202020204" pitchFamily="34" charset="0"/>
              <a:buChar char="•"/>
            </a:pPr>
            <a:r>
              <a:rPr lang="en-AU" sz="2000">
                <a:effectLst/>
                <a:latin typeface="Arial" panose="020B0604020202020204" pitchFamily="34" charset="0"/>
                <a:cs typeface="Arial" panose="020B0604020202020204" pitchFamily="34" charset="0"/>
              </a:rPr>
              <a:t>To exit the application, enter 0 when prompted to select your role.</a:t>
            </a:r>
          </a:p>
          <a:p>
            <a:r>
              <a:rPr lang="en-AU" sz="2000">
                <a:effectLst/>
                <a:latin typeface="Arial" panose="020B0604020202020204" pitchFamily="34" charset="0"/>
                <a:cs typeface="Arial" panose="020B0604020202020204" pitchFamily="34" charset="0"/>
              </a:rPr>
              <a:t>For any further assistance or questions, please contact us at </a:t>
            </a:r>
            <a:r>
              <a:rPr lang="en-AU" sz="2000" u="sng">
                <a:solidFill>
                  <a:srgbClr val="DCA10D"/>
                </a:solidFill>
                <a:effectLst/>
                <a:latin typeface="Arial" panose="020B0604020202020204" pitchFamily="34" charset="0"/>
                <a:cs typeface="Arial" panose="020B0604020202020204" pitchFamily="34" charset="0"/>
                <a:hlinkClick r:id="rId2"/>
              </a:rPr>
              <a:t>adalat.jurat@gmail.com</a:t>
            </a:r>
            <a:r>
              <a:rPr lang="en-AU" sz="2000">
                <a:effectLst/>
                <a:latin typeface="Arial" panose="020B0604020202020204" pitchFamily="34" charset="0"/>
                <a:cs typeface="Arial" panose="020B0604020202020204" pitchFamily="34" charset="0"/>
              </a:rPr>
              <a:t>.</a:t>
            </a:r>
          </a:p>
          <a:p>
            <a:pPr algn="just"/>
            <a:endParaRPr lang="en-AU" sz="2000" b="0" i="0">
              <a:effectLst/>
              <a:latin typeface="Arial" panose="020B0604020202020204" pitchFamily="34" charset="0"/>
              <a:cs typeface="Arial" panose="020B0604020202020204" pitchFamily="34" charset="0"/>
            </a:endParaRPr>
          </a:p>
          <a:p>
            <a:pPr algn="just"/>
            <a:br>
              <a:rPr lang="en-AU" sz="2000" b="0" i="0">
                <a:effectLst/>
                <a:latin typeface="Arial" panose="020B0604020202020204" pitchFamily="34" charset="0"/>
                <a:cs typeface="Arial" panose="020B0604020202020204" pitchFamily="34" charset="0"/>
              </a:rPr>
            </a:br>
            <a:endParaRPr lang="en-AU" sz="2000" b="0" i="0">
              <a:effectLst/>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endParaRPr lang="en-AU" sz="2000" b="0" i="0">
              <a:solidFill>
                <a:srgbClr val="374151"/>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5035633-7651-34F6-105E-25A2AB400980}"/>
              </a:ext>
            </a:extLst>
          </p:cNvPr>
          <p:cNvSpPr txBox="1"/>
          <p:nvPr/>
        </p:nvSpPr>
        <p:spPr>
          <a:xfrm>
            <a:off x="4630057" y="685353"/>
            <a:ext cx="6560457" cy="523220"/>
          </a:xfrm>
          <a:prstGeom prst="rect">
            <a:avLst/>
          </a:prstGeom>
          <a:noFill/>
        </p:spPr>
        <p:txBody>
          <a:bodyPr wrap="square" rtlCol="0">
            <a:spAutoFit/>
          </a:bodyPr>
          <a:lstStyle/>
          <a:p>
            <a:pPr algn="ctr"/>
            <a:r>
              <a:rPr lang="en-AU" sz="2800" b="1" i="0">
                <a:effectLst/>
                <a:latin typeface="Arial" panose="020B0604020202020204" pitchFamily="34" charset="0"/>
                <a:cs typeface="Arial" panose="020B0604020202020204" pitchFamily="34" charset="0"/>
              </a:rPr>
              <a:t>Walk-through of Application Usage</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2861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1189</TotalTime>
  <Words>1591</Words>
  <Application>Microsoft Macintosh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Söhne</vt:lpstr>
      <vt:lpstr>Arial</vt:lpstr>
      <vt:lpstr>Century Gothic</vt:lpstr>
      <vt:lpstr>Vapor Trail</vt:lpstr>
      <vt:lpstr>Uyghur Language Class Scheduling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Uyghur Language Class Scheduling System</dc:title>
  <dc:creator>Alp Abdulla</dc:creator>
  <cp:lastModifiedBy>Alp Abdulla</cp:lastModifiedBy>
  <cp:revision>4</cp:revision>
  <dcterms:created xsi:type="dcterms:W3CDTF">2023-07-07T18:37:02Z</dcterms:created>
  <dcterms:modified xsi:type="dcterms:W3CDTF">2023-07-08T14:38:17Z</dcterms:modified>
</cp:coreProperties>
</file>