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2" r:id="rId8"/>
    <p:sldId id="263"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7BD"/>
    <a:srgbClr val="FF7A04"/>
    <a:srgbClr val="E4F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95"/>
  </p:normalViewPr>
  <p:slideViewPr>
    <p:cSldViewPr snapToGrid="0">
      <p:cViewPr>
        <p:scale>
          <a:sx n="83" d="100"/>
          <a:sy n="83" d="100"/>
        </p:scale>
        <p:origin x="1600"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ABCC-FF7C-E533-C7A8-21CBAB0C42F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463CD52-B5C6-384C-4784-AFB1F6F067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D8CE452-71FF-BA99-44E3-27C2446F4988}"/>
              </a:ext>
            </a:extLst>
          </p:cNvPr>
          <p:cNvSpPr>
            <a:spLocks noGrp="1"/>
          </p:cNvSpPr>
          <p:nvPr>
            <p:ph type="dt" sz="half" idx="10"/>
          </p:nvPr>
        </p:nvSpPr>
        <p:spPr/>
        <p:txBody>
          <a:bodyPr/>
          <a:lstStyle/>
          <a:p>
            <a:fld id="{630618E4-6544-A34F-A59F-25BB621F8B52}" type="datetimeFigureOut">
              <a:t>6/3/23</a:t>
            </a:fld>
            <a:endParaRPr lang="en-US"/>
          </a:p>
        </p:txBody>
      </p:sp>
      <p:sp>
        <p:nvSpPr>
          <p:cNvPr id="5" name="Footer Placeholder 4">
            <a:extLst>
              <a:ext uri="{FF2B5EF4-FFF2-40B4-BE49-F238E27FC236}">
                <a16:creationId xmlns:a16="http://schemas.microsoft.com/office/drawing/2014/main" id="{55B9687D-BA46-39D9-3564-AFB44AD9AD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8E494D-D28D-5A7B-C7DA-059A367BB70E}"/>
              </a:ext>
            </a:extLst>
          </p:cNvPr>
          <p:cNvSpPr>
            <a:spLocks noGrp="1"/>
          </p:cNvSpPr>
          <p:nvPr>
            <p:ph type="sldNum" sz="quarter" idx="12"/>
          </p:nvPr>
        </p:nvSpPr>
        <p:spPr/>
        <p:txBody>
          <a:bodyPr/>
          <a:lstStyle/>
          <a:p>
            <a:fld id="{7A44551E-515A-8949-A73F-351C185A5C39}" type="slidenum">
              <a:t>‹#›</a:t>
            </a:fld>
            <a:endParaRPr lang="en-US"/>
          </a:p>
        </p:txBody>
      </p:sp>
    </p:spTree>
    <p:extLst>
      <p:ext uri="{BB962C8B-B14F-4D97-AF65-F5344CB8AC3E}">
        <p14:creationId xmlns:p14="http://schemas.microsoft.com/office/powerpoint/2010/main" val="982743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CD21-8180-25E2-A5B8-895D384BCD7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FEECA-94F0-9028-7E4D-A76302873D8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A3563C-357A-6E8F-044D-433B778A2FC7}"/>
              </a:ext>
            </a:extLst>
          </p:cNvPr>
          <p:cNvSpPr>
            <a:spLocks noGrp="1"/>
          </p:cNvSpPr>
          <p:nvPr>
            <p:ph type="dt" sz="half" idx="10"/>
          </p:nvPr>
        </p:nvSpPr>
        <p:spPr/>
        <p:txBody>
          <a:bodyPr/>
          <a:lstStyle/>
          <a:p>
            <a:fld id="{630618E4-6544-A34F-A59F-25BB621F8B52}" type="datetimeFigureOut">
              <a:t>6/3/23</a:t>
            </a:fld>
            <a:endParaRPr lang="en-US"/>
          </a:p>
        </p:txBody>
      </p:sp>
      <p:sp>
        <p:nvSpPr>
          <p:cNvPr id="5" name="Footer Placeholder 4">
            <a:extLst>
              <a:ext uri="{FF2B5EF4-FFF2-40B4-BE49-F238E27FC236}">
                <a16:creationId xmlns:a16="http://schemas.microsoft.com/office/drawing/2014/main" id="{0168BC1A-D6A2-7941-8ADD-027BC282B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AB99C-CF5D-4D5A-4D13-076E8EE958CC}"/>
              </a:ext>
            </a:extLst>
          </p:cNvPr>
          <p:cNvSpPr>
            <a:spLocks noGrp="1"/>
          </p:cNvSpPr>
          <p:nvPr>
            <p:ph type="sldNum" sz="quarter" idx="12"/>
          </p:nvPr>
        </p:nvSpPr>
        <p:spPr/>
        <p:txBody>
          <a:bodyPr/>
          <a:lstStyle/>
          <a:p>
            <a:fld id="{7A44551E-515A-8949-A73F-351C185A5C39}" type="slidenum">
              <a:t>‹#›</a:t>
            </a:fld>
            <a:endParaRPr lang="en-US"/>
          </a:p>
        </p:txBody>
      </p:sp>
    </p:spTree>
    <p:extLst>
      <p:ext uri="{BB962C8B-B14F-4D97-AF65-F5344CB8AC3E}">
        <p14:creationId xmlns:p14="http://schemas.microsoft.com/office/powerpoint/2010/main" val="425149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17C4FA-C7BB-3FAA-4B20-42E9AE3F362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D0E972C-B2F5-6036-7D07-B87D97DB54D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5B9753-CAF3-B55D-33B2-33F5E16D6362}"/>
              </a:ext>
            </a:extLst>
          </p:cNvPr>
          <p:cNvSpPr>
            <a:spLocks noGrp="1"/>
          </p:cNvSpPr>
          <p:nvPr>
            <p:ph type="dt" sz="half" idx="10"/>
          </p:nvPr>
        </p:nvSpPr>
        <p:spPr/>
        <p:txBody>
          <a:bodyPr/>
          <a:lstStyle/>
          <a:p>
            <a:fld id="{630618E4-6544-A34F-A59F-25BB621F8B52}" type="datetimeFigureOut">
              <a:t>6/3/23</a:t>
            </a:fld>
            <a:endParaRPr lang="en-US"/>
          </a:p>
        </p:txBody>
      </p:sp>
      <p:sp>
        <p:nvSpPr>
          <p:cNvPr id="5" name="Footer Placeholder 4">
            <a:extLst>
              <a:ext uri="{FF2B5EF4-FFF2-40B4-BE49-F238E27FC236}">
                <a16:creationId xmlns:a16="http://schemas.microsoft.com/office/drawing/2014/main" id="{4642635E-93C7-9098-3960-79530CDF94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78864-07DF-86A2-95E5-9544A01DA531}"/>
              </a:ext>
            </a:extLst>
          </p:cNvPr>
          <p:cNvSpPr>
            <a:spLocks noGrp="1"/>
          </p:cNvSpPr>
          <p:nvPr>
            <p:ph type="sldNum" sz="quarter" idx="12"/>
          </p:nvPr>
        </p:nvSpPr>
        <p:spPr/>
        <p:txBody>
          <a:bodyPr/>
          <a:lstStyle/>
          <a:p>
            <a:fld id="{7A44551E-515A-8949-A73F-351C185A5C39}" type="slidenum">
              <a:t>‹#›</a:t>
            </a:fld>
            <a:endParaRPr lang="en-US"/>
          </a:p>
        </p:txBody>
      </p:sp>
    </p:spTree>
    <p:extLst>
      <p:ext uri="{BB962C8B-B14F-4D97-AF65-F5344CB8AC3E}">
        <p14:creationId xmlns:p14="http://schemas.microsoft.com/office/powerpoint/2010/main" val="2823503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27E5-37FB-FE88-8763-90A7037AC49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305F03B-284F-97E7-E899-B9AF3D64F54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A00817-97D7-2A44-5E1B-CF504E0904EE}"/>
              </a:ext>
            </a:extLst>
          </p:cNvPr>
          <p:cNvSpPr>
            <a:spLocks noGrp="1"/>
          </p:cNvSpPr>
          <p:nvPr>
            <p:ph type="dt" sz="half" idx="10"/>
          </p:nvPr>
        </p:nvSpPr>
        <p:spPr/>
        <p:txBody>
          <a:bodyPr/>
          <a:lstStyle/>
          <a:p>
            <a:fld id="{630618E4-6544-A34F-A59F-25BB621F8B52}" type="datetimeFigureOut">
              <a:t>6/3/23</a:t>
            </a:fld>
            <a:endParaRPr lang="en-US"/>
          </a:p>
        </p:txBody>
      </p:sp>
      <p:sp>
        <p:nvSpPr>
          <p:cNvPr id="5" name="Footer Placeholder 4">
            <a:extLst>
              <a:ext uri="{FF2B5EF4-FFF2-40B4-BE49-F238E27FC236}">
                <a16:creationId xmlns:a16="http://schemas.microsoft.com/office/drawing/2014/main" id="{FADE008B-5182-942A-49A8-1848CF06D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FF0A60-7AE3-92CA-14F4-1DAD98AD3D72}"/>
              </a:ext>
            </a:extLst>
          </p:cNvPr>
          <p:cNvSpPr>
            <a:spLocks noGrp="1"/>
          </p:cNvSpPr>
          <p:nvPr>
            <p:ph type="sldNum" sz="quarter" idx="12"/>
          </p:nvPr>
        </p:nvSpPr>
        <p:spPr/>
        <p:txBody>
          <a:bodyPr/>
          <a:lstStyle/>
          <a:p>
            <a:fld id="{7A44551E-515A-8949-A73F-351C185A5C39}" type="slidenum">
              <a:t>‹#›</a:t>
            </a:fld>
            <a:endParaRPr lang="en-US"/>
          </a:p>
        </p:txBody>
      </p:sp>
    </p:spTree>
    <p:extLst>
      <p:ext uri="{BB962C8B-B14F-4D97-AF65-F5344CB8AC3E}">
        <p14:creationId xmlns:p14="http://schemas.microsoft.com/office/powerpoint/2010/main" val="1844041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1BC2-0426-0DDB-8823-DA6CA5FA81F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B6A0E61-6884-52E9-3351-19936C1CB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011B8BB-40C1-FA69-9A50-27C1D8942DA6}"/>
              </a:ext>
            </a:extLst>
          </p:cNvPr>
          <p:cNvSpPr>
            <a:spLocks noGrp="1"/>
          </p:cNvSpPr>
          <p:nvPr>
            <p:ph type="dt" sz="half" idx="10"/>
          </p:nvPr>
        </p:nvSpPr>
        <p:spPr/>
        <p:txBody>
          <a:bodyPr/>
          <a:lstStyle/>
          <a:p>
            <a:fld id="{630618E4-6544-A34F-A59F-25BB621F8B52}" type="datetimeFigureOut">
              <a:t>6/3/23</a:t>
            </a:fld>
            <a:endParaRPr lang="en-US"/>
          </a:p>
        </p:txBody>
      </p:sp>
      <p:sp>
        <p:nvSpPr>
          <p:cNvPr id="5" name="Footer Placeholder 4">
            <a:extLst>
              <a:ext uri="{FF2B5EF4-FFF2-40B4-BE49-F238E27FC236}">
                <a16:creationId xmlns:a16="http://schemas.microsoft.com/office/drawing/2014/main" id="{853B8281-42A3-77AF-E5BB-096BB37BA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67627-262D-021A-0F96-A9EBD3AB3598}"/>
              </a:ext>
            </a:extLst>
          </p:cNvPr>
          <p:cNvSpPr>
            <a:spLocks noGrp="1"/>
          </p:cNvSpPr>
          <p:nvPr>
            <p:ph type="sldNum" sz="quarter" idx="12"/>
          </p:nvPr>
        </p:nvSpPr>
        <p:spPr/>
        <p:txBody>
          <a:bodyPr/>
          <a:lstStyle/>
          <a:p>
            <a:fld id="{7A44551E-515A-8949-A73F-351C185A5C39}" type="slidenum">
              <a:t>‹#›</a:t>
            </a:fld>
            <a:endParaRPr lang="en-US"/>
          </a:p>
        </p:txBody>
      </p:sp>
    </p:spTree>
    <p:extLst>
      <p:ext uri="{BB962C8B-B14F-4D97-AF65-F5344CB8AC3E}">
        <p14:creationId xmlns:p14="http://schemas.microsoft.com/office/powerpoint/2010/main" val="143745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9366-EF7D-500B-68E9-6D985A4E335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67955A9-FB56-5AF2-4109-6D1FF2D640E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0F06857-786A-74A2-31AD-4D4EC0D92E9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D5EB6A6-2AE8-4D98-4AB7-B896DAE5A365}"/>
              </a:ext>
            </a:extLst>
          </p:cNvPr>
          <p:cNvSpPr>
            <a:spLocks noGrp="1"/>
          </p:cNvSpPr>
          <p:nvPr>
            <p:ph type="dt" sz="half" idx="10"/>
          </p:nvPr>
        </p:nvSpPr>
        <p:spPr/>
        <p:txBody>
          <a:bodyPr/>
          <a:lstStyle/>
          <a:p>
            <a:fld id="{630618E4-6544-A34F-A59F-25BB621F8B52}" type="datetimeFigureOut">
              <a:t>6/3/23</a:t>
            </a:fld>
            <a:endParaRPr lang="en-US"/>
          </a:p>
        </p:txBody>
      </p:sp>
      <p:sp>
        <p:nvSpPr>
          <p:cNvPr id="6" name="Footer Placeholder 5">
            <a:extLst>
              <a:ext uri="{FF2B5EF4-FFF2-40B4-BE49-F238E27FC236}">
                <a16:creationId xmlns:a16="http://schemas.microsoft.com/office/drawing/2014/main" id="{C5A269BA-EC6C-80FE-5E5E-F20D486251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F8659E-0006-8B0F-7876-0B61834EFA75}"/>
              </a:ext>
            </a:extLst>
          </p:cNvPr>
          <p:cNvSpPr>
            <a:spLocks noGrp="1"/>
          </p:cNvSpPr>
          <p:nvPr>
            <p:ph type="sldNum" sz="quarter" idx="12"/>
          </p:nvPr>
        </p:nvSpPr>
        <p:spPr/>
        <p:txBody>
          <a:bodyPr/>
          <a:lstStyle/>
          <a:p>
            <a:fld id="{7A44551E-515A-8949-A73F-351C185A5C39}" type="slidenum">
              <a:t>‹#›</a:t>
            </a:fld>
            <a:endParaRPr lang="en-US"/>
          </a:p>
        </p:txBody>
      </p:sp>
    </p:spTree>
    <p:extLst>
      <p:ext uri="{BB962C8B-B14F-4D97-AF65-F5344CB8AC3E}">
        <p14:creationId xmlns:p14="http://schemas.microsoft.com/office/powerpoint/2010/main" val="163472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6A95-D363-40F6-99F4-A7CFDEA105D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758500D-A509-10A4-A391-96A4078CE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9F69D0E-63E8-1CB6-73F1-0EDE3F04DE4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339DB8F-BA8B-D618-F527-07674C7603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65831C2-B582-3411-CD89-678D508F2F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CB94D13-B351-B9FB-AF2A-E52AC85E5956}"/>
              </a:ext>
            </a:extLst>
          </p:cNvPr>
          <p:cNvSpPr>
            <a:spLocks noGrp="1"/>
          </p:cNvSpPr>
          <p:nvPr>
            <p:ph type="dt" sz="half" idx="10"/>
          </p:nvPr>
        </p:nvSpPr>
        <p:spPr/>
        <p:txBody>
          <a:bodyPr/>
          <a:lstStyle/>
          <a:p>
            <a:fld id="{630618E4-6544-A34F-A59F-25BB621F8B52}" type="datetimeFigureOut">
              <a:t>6/3/23</a:t>
            </a:fld>
            <a:endParaRPr lang="en-US"/>
          </a:p>
        </p:txBody>
      </p:sp>
      <p:sp>
        <p:nvSpPr>
          <p:cNvPr id="8" name="Footer Placeholder 7">
            <a:extLst>
              <a:ext uri="{FF2B5EF4-FFF2-40B4-BE49-F238E27FC236}">
                <a16:creationId xmlns:a16="http://schemas.microsoft.com/office/drawing/2014/main" id="{3246F20A-2734-CEF0-5E65-E3DCCB446F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045D50-BDF7-89EE-8F47-9BC459254DED}"/>
              </a:ext>
            </a:extLst>
          </p:cNvPr>
          <p:cNvSpPr>
            <a:spLocks noGrp="1"/>
          </p:cNvSpPr>
          <p:nvPr>
            <p:ph type="sldNum" sz="quarter" idx="12"/>
          </p:nvPr>
        </p:nvSpPr>
        <p:spPr/>
        <p:txBody>
          <a:bodyPr/>
          <a:lstStyle/>
          <a:p>
            <a:fld id="{7A44551E-515A-8949-A73F-351C185A5C39}" type="slidenum">
              <a:t>‹#›</a:t>
            </a:fld>
            <a:endParaRPr lang="en-US"/>
          </a:p>
        </p:txBody>
      </p:sp>
    </p:spTree>
    <p:extLst>
      <p:ext uri="{BB962C8B-B14F-4D97-AF65-F5344CB8AC3E}">
        <p14:creationId xmlns:p14="http://schemas.microsoft.com/office/powerpoint/2010/main" val="149939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9C4F3-3EA5-68FE-5729-B428C5A0122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13F3F13-ADC2-B6ED-1989-0591C7B9A227}"/>
              </a:ext>
            </a:extLst>
          </p:cNvPr>
          <p:cNvSpPr>
            <a:spLocks noGrp="1"/>
          </p:cNvSpPr>
          <p:nvPr>
            <p:ph type="dt" sz="half" idx="10"/>
          </p:nvPr>
        </p:nvSpPr>
        <p:spPr/>
        <p:txBody>
          <a:bodyPr/>
          <a:lstStyle/>
          <a:p>
            <a:fld id="{630618E4-6544-A34F-A59F-25BB621F8B52}" type="datetimeFigureOut">
              <a:t>6/3/23</a:t>
            </a:fld>
            <a:endParaRPr lang="en-US"/>
          </a:p>
        </p:txBody>
      </p:sp>
      <p:sp>
        <p:nvSpPr>
          <p:cNvPr id="4" name="Footer Placeholder 3">
            <a:extLst>
              <a:ext uri="{FF2B5EF4-FFF2-40B4-BE49-F238E27FC236}">
                <a16:creationId xmlns:a16="http://schemas.microsoft.com/office/drawing/2014/main" id="{FD7C1096-0386-E5BF-88B6-D67FDCD8F5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17F4F2-DCEF-500D-62D6-CD766C677CB8}"/>
              </a:ext>
            </a:extLst>
          </p:cNvPr>
          <p:cNvSpPr>
            <a:spLocks noGrp="1"/>
          </p:cNvSpPr>
          <p:nvPr>
            <p:ph type="sldNum" sz="quarter" idx="12"/>
          </p:nvPr>
        </p:nvSpPr>
        <p:spPr/>
        <p:txBody>
          <a:bodyPr/>
          <a:lstStyle/>
          <a:p>
            <a:fld id="{7A44551E-515A-8949-A73F-351C185A5C39}" type="slidenum">
              <a:t>‹#›</a:t>
            </a:fld>
            <a:endParaRPr lang="en-US"/>
          </a:p>
        </p:txBody>
      </p:sp>
    </p:spTree>
    <p:extLst>
      <p:ext uri="{BB962C8B-B14F-4D97-AF65-F5344CB8AC3E}">
        <p14:creationId xmlns:p14="http://schemas.microsoft.com/office/powerpoint/2010/main" val="382419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5C67B1-08F2-9EDB-E558-A70D0BE7A1D8}"/>
              </a:ext>
            </a:extLst>
          </p:cNvPr>
          <p:cNvSpPr>
            <a:spLocks noGrp="1"/>
          </p:cNvSpPr>
          <p:nvPr>
            <p:ph type="dt" sz="half" idx="10"/>
          </p:nvPr>
        </p:nvSpPr>
        <p:spPr/>
        <p:txBody>
          <a:bodyPr/>
          <a:lstStyle/>
          <a:p>
            <a:fld id="{630618E4-6544-A34F-A59F-25BB621F8B52}" type="datetimeFigureOut">
              <a:t>6/3/23</a:t>
            </a:fld>
            <a:endParaRPr lang="en-US"/>
          </a:p>
        </p:txBody>
      </p:sp>
      <p:sp>
        <p:nvSpPr>
          <p:cNvPr id="3" name="Footer Placeholder 2">
            <a:extLst>
              <a:ext uri="{FF2B5EF4-FFF2-40B4-BE49-F238E27FC236}">
                <a16:creationId xmlns:a16="http://schemas.microsoft.com/office/drawing/2014/main" id="{2A6EEA81-8CBE-5A00-46DA-474AEE2294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713270-29C7-81A4-E25A-0168C801EE2D}"/>
              </a:ext>
            </a:extLst>
          </p:cNvPr>
          <p:cNvSpPr>
            <a:spLocks noGrp="1"/>
          </p:cNvSpPr>
          <p:nvPr>
            <p:ph type="sldNum" sz="quarter" idx="12"/>
          </p:nvPr>
        </p:nvSpPr>
        <p:spPr/>
        <p:txBody>
          <a:bodyPr/>
          <a:lstStyle/>
          <a:p>
            <a:fld id="{7A44551E-515A-8949-A73F-351C185A5C39}" type="slidenum">
              <a:t>‹#›</a:t>
            </a:fld>
            <a:endParaRPr lang="en-US"/>
          </a:p>
        </p:txBody>
      </p:sp>
    </p:spTree>
    <p:extLst>
      <p:ext uri="{BB962C8B-B14F-4D97-AF65-F5344CB8AC3E}">
        <p14:creationId xmlns:p14="http://schemas.microsoft.com/office/powerpoint/2010/main" val="3016760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EAA6A-BC92-68CB-19D8-2D13636DE2E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B0B6131-20B7-02A9-19A9-81360500C7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1C248A4-2CF1-D4F7-0867-433D866095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F0224BD-559B-8972-16E5-8E8A3A495A67}"/>
              </a:ext>
            </a:extLst>
          </p:cNvPr>
          <p:cNvSpPr>
            <a:spLocks noGrp="1"/>
          </p:cNvSpPr>
          <p:nvPr>
            <p:ph type="dt" sz="half" idx="10"/>
          </p:nvPr>
        </p:nvSpPr>
        <p:spPr/>
        <p:txBody>
          <a:bodyPr/>
          <a:lstStyle/>
          <a:p>
            <a:fld id="{630618E4-6544-A34F-A59F-25BB621F8B52}" type="datetimeFigureOut">
              <a:t>6/3/23</a:t>
            </a:fld>
            <a:endParaRPr lang="en-US"/>
          </a:p>
        </p:txBody>
      </p:sp>
      <p:sp>
        <p:nvSpPr>
          <p:cNvPr id="6" name="Footer Placeholder 5">
            <a:extLst>
              <a:ext uri="{FF2B5EF4-FFF2-40B4-BE49-F238E27FC236}">
                <a16:creationId xmlns:a16="http://schemas.microsoft.com/office/drawing/2014/main" id="{75CF6A19-345D-264D-C93D-463FD5D272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3484CC-FE4E-1E62-A3A6-8E8C903442F9}"/>
              </a:ext>
            </a:extLst>
          </p:cNvPr>
          <p:cNvSpPr>
            <a:spLocks noGrp="1"/>
          </p:cNvSpPr>
          <p:nvPr>
            <p:ph type="sldNum" sz="quarter" idx="12"/>
          </p:nvPr>
        </p:nvSpPr>
        <p:spPr/>
        <p:txBody>
          <a:bodyPr/>
          <a:lstStyle/>
          <a:p>
            <a:fld id="{7A44551E-515A-8949-A73F-351C185A5C39}" type="slidenum">
              <a:t>‹#›</a:t>
            </a:fld>
            <a:endParaRPr lang="en-US"/>
          </a:p>
        </p:txBody>
      </p:sp>
    </p:spTree>
    <p:extLst>
      <p:ext uri="{BB962C8B-B14F-4D97-AF65-F5344CB8AC3E}">
        <p14:creationId xmlns:p14="http://schemas.microsoft.com/office/powerpoint/2010/main" val="1377582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7EC5-F745-00E1-F18C-934E797A58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62036BB-E3D3-E196-02F8-5125031B0F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40A815-002F-3FF5-2007-61A0A2921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2C12663-1FDA-D09C-DB05-34F9033213A0}"/>
              </a:ext>
            </a:extLst>
          </p:cNvPr>
          <p:cNvSpPr>
            <a:spLocks noGrp="1"/>
          </p:cNvSpPr>
          <p:nvPr>
            <p:ph type="dt" sz="half" idx="10"/>
          </p:nvPr>
        </p:nvSpPr>
        <p:spPr/>
        <p:txBody>
          <a:bodyPr/>
          <a:lstStyle/>
          <a:p>
            <a:fld id="{630618E4-6544-A34F-A59F-25BB621F8B52}" type="datetimeFigureOut">
              <a:t>6/3/23</a:t>
            </a:fld>
            <a:endParaRPr lang="en-US"/>
          </a:p>
        </p:txBody>
      </p:sp>
      <p:sp>
        <p:nvSpPr>
          <p:cNvPr id="6" name="Footer Placeholder 5">
            <a:extLst>
              <a:ext uri="{FF2B5EF4-FFF2-40B4-BE49-F238E27FC236}">
                <a16:creationId xmlns:a16="http://schemas.microsoft.com/office/drawing/2014/main" id="{932984CF-E463-FC4E-14BD-0F5E143775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0F980-4C4D-7BE3-C608-AB812B17F137}"/>
              </a:ext>
            </a:extLst>
          </p:cNvPr>
          <p:cNvSpPr>
            <a:spLocks noGrp="1"/>
          </p:cNvSpPr>
          <p:nvPr>
            <p:ph type="sldNum" sz="quarter" idx="12"/>
          </p:nvPr>
        </p:nvSpPr>
        <p:spPr/>
        <p:txBody>
          <a:bodyPr/>
          <a:lstStyle/>
          <a:p>
            <a:fld id="{7A44551E-515A-8949-A73F-351C185A5C39}" type="slidenum">
              <a:t>‹#›</a:t>
            </a:fld>
            <a:endParaRPr lang="en-US"/>
          </a:p>
        </p:txBody>
      </p:sp>
    </p:spTree>
    <p:extLst>
      <p:ext uri="{BB962C8B-B14F-4D97-AF65-F5344CB8AC3E}">
        <p14:creationId xmlns:p14="http://schemas.microsoft.com/office/powerpoint/2010/main" val="308771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D12E01-FAF2-C658-76D9-C5368ACEC7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A020BDC-625D-8637-229B-5C2D7D584C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BEAA6D-078C-54C4-828F-65BB451ED9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618E4-6544-A34F-A59F-25BB621F8B52}" type="datetimeFigureOut">
              <a:t>6/3/23</a:t>
            </a:fld>
            <a:endParaRPr lang="en-US"/>
          </a:p>
        </p:txBody>
      </p:sp>
      <p:sp>
        <p:nvSpPr>
          <p:cNvPr id="5" name="Footer Placeholder 4">
            <a:extLst>
              <a:ext uri="{FF2B5EF4-FFF2-40B4-BE49-F238E27FC236}">
                <a16:creationId xmlns:a16="http://schemas.microsoft.com/office/drawing/2014/main" id="{F68C04AD-04BF-0783-6AD5-DC80EF2BD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1D7643-F616-F8B7-EE2D-6CC42DD034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4551E-515A-8949-A73F-351C185A5C39}" type="slidenum">
              <a:t>‹#›</a:t>
            </a:fld>
            <a:endParaRPr lang="en-US"/>
          </a:p>
        </p:txBody>
      </p:sp>
    </p:spTree>
    <p:extLst>
      <p:ext uri="{BB962C8B-B14F-4D97-AF65-F5344CB8AC3E}">
        <p14:creationId xmlns:p14="http://schemas.microsoft.com/office/powerpoint/2010/main" val="2506948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64BA-D07A-1754-E656-4CC0138FC7C0}"/>
              </a:ext>
            </a:extLst>
          </p:cNvPr>
          <p:cNvSpPr>
            <a:spLocks noGrp="1"/>
          </p:cNvSpPr>
          <p:nvPr>
            <p:ph type="ctrTitle"/>
          </p:nvPr>
        </p:nvSpPr>
        <p:spPr>
          <a:xfrm>
            <a:off x="1524000" y="1223493"/>
            <a:ext cx="9144000" cy="2608442"/>
          </a:xfrm>
        </p:spPr>
        <p:txBody>
          <a:bodyPr anchor="ctr">
            <a:normAutofit fontScale="90000"/>
          </a:bodyPr>
          <a:lstStyle/>
          <a:p>
            <a:pPr>
              <a:lnSpc>
                <a:spcPct val="150000"/>
              </a:lnSpc>
            </a:pPr>
            <a:r>
              <a:rPr lang="en-AU" sz="5400" b="1" i="0" cap="all">
                <a:solidFill>
                  <a:srgbClr val="0097BD"/>
                </a:solidFill>
                <a:effectLst/>
                <a:latin typeface="AkayaTelivigala" pitchFamily="2" charset="77"/>
                <a:ea typeface="BM KIRANGHAERANG OTF" panose="020B0600000101010101" pitchFamily="34" charset="-127"/>
                <a:cs typeface="AkayaTelivigala" pitchFamily="2" charset="77"/>
              </a:rPr>
              <a:t>PLAN AND DEVELOP </a:t>
            </a:r>
            <a:br>
              <a:rPr lang="en-AU" sz="5400" b="1" i="0" cap="all">
                <a:solidFill>
                  <a:srgbClr val="0097BD"/>
                </a:solidFill>
                <a:effectLst/>
                <a:latin typeface="AkayaTelivigala" pitchFamily="2" charset="77"/>
                <a:ea typeface="BM KIRANGHAERANG OTF" panose="020B0600000101010101" pitchFamily="34" charset="-127"/>
                <a:cs typeface="AkayaTelivigala" pitchFamily="2" charset="77"/>
              </a:rPr>
            </a:br>
            <a:r>
              <a:rPr lang="en-AU" sz="5400" b="1" i="0" cap="all">
                <a:solidFill>
                  <a:srgbClr val="0097BD"/>
                </a:solidFill>
                <a:effectLst/>
                <a:latin typeface="AkayaTelivigala" pitchFamily="2" charset="77"/>
                <a:ea typeface="BM KIRANGHAERANG OTF" panose="020B0600000101010101" pitchFamily="34" charset="-127"/>
                <a:cs typeface="AkayaTelivigala" pitchFamily="2" charset="77"/>
              </a:rPr>
              <a:t>A PORTFOLIO WEBSITE</a:t>
            </a:r>
            <a:br>
              <a:rPr lang="en-AU" sz="5400" b="1" i="0" cap="all">
                <a:solidFill>
                  <a:srgbClr val="000000"/>
                </a:solidFill>
                <a:effectLst/>
                <a:latin typeface="Open Sans" panose="020B0606030504020204" pitchFamily="34" charset="0"/>
              </a:rPr>
            </a:br>
            <a:endParaRPr lang="en-US" sz="5400"/>
          </a:p>
        </p:txBody>
      </p:sp>
      <p:sp>
        <p:nvSpPr>
          <p:cNvPr id="3" name="Subtitle 2">
            <a:extLst>
              <a:ext uri="{FF2B5EF4-FFF2-40B4-BE49-F238E27FC236}">
                <a16:creationId xmlns:a16="http://schemas.microsoft.com/office/drawing/2014/main" id="{E572CA08-09E3-1E5F-AC57-2967DA28C167}"/>
              </a:ext>
            </a:extLst>
          </p:cNvPr>
          <p:cNvSpPr>
            <a:spLocks noGrp="1"/>
          </p:cNvSpPr>
          <p:nvPr>
            <p:ph type="subTitle" idx="1"/>
          </p:nvPr>
        </p:nvSpPr>
        <p:spPr>
          <a:xfrm>
            <a:off x="1524000" y="4130072"/>
            <a:ext cx="9144000" cy="1655762"/>
          </a:xfrm>
        </p:spPr>
        <p:txBody>
          <a:bodyPr anchor="ctr">
            <a:normAutofit/>
          </a:bodyPr>
          <a:lstStyle/>
          <a:p>
            <a:r>
              <a:rPr lang="en-US" sz="3600">
                <a:solidFill>
                  <a:srgbClr val="FF7A04"/>
                </a:solidFill>
                <a:latin typeface="AkayaTelivigala" pitchFamily="2" charset="77"/>
                <a:cs typeface="AkayaTelivigala" pitchFamily="2" charset="77"/>
              </a:rPr>
              <a:t>Adalat Jurat</a:t>
            </a:r>
          </a:p>
        </p:txBody>
      </p:sp>
    </p:spTree>
    <p:extLst>
      <p:ext uri="{BB962C8B-B14F-4D97-AF65-F5344CB8AC3E}">
        <p14:creationId xmlns:p14="http://schemas.microsoft.com/office/powerpoint/2010/main" val="2085128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64BA-D07A-1754-E656-4CC0138FC7C0}"/>
              </a:ext>
            </a:extLst>
          </p:cNvPr>
          <p:cNvSpPr>
            <a:spLocks noGrp="1"/>
          </p:cNvSpPr>
          <p:nvPr>
            <p:ph type="ctrTitle"/>
          </p:nvPr>
        </p:nvSpPr>
        <p:spPr>
          <a:xfrm>
            <a:off x="3028260" y="-135467"/>
            <a:ext cx="6120964" cy="1330852"/>
          </a:xfrm>
        </p:spPr>
        <p:txBody>
          <a:bodyPr anchor="ctr">
            <a:normAutofit/>
          </a:bodyPr>
          <a:lstStyle/>
          <a:p>
            <a:pPr>
              <a:lnSpc>
                <a:spcPct val="150000"/>
              </a:lnSpc>
            </a:pPr>
            <a:r>
              <a:rPr lang="en-AU" sz="2800" b="0" i="0">
                <a:solidFill>
                  <a:srgbClr val="0097BD"/>
                </a:solidFill>
                <a:effectLst/>
                <a:latin typeface="AkayaTelivigala" pitchFamily="2" charset="77"/>
                <a:cs typeface="AkayaTelivigala" pitchFamily="2" charset="77"/>
              </a:rPr>
              <a:t>Development/Build Process</a:t>
            </a:r>
            <a:endParaRPr lang="en-US" sz="333300">
              <a:solidFill>
                <a:srgbClr val="0097BD"/>
              </a:solidFill>
              <a:latin typeface="AkayaTelivigala" pitchFamily="2" charset="77"/>
              <a:cs typeface="AkayaTelivigala" pitchFamily="2" charset="77"/>
            </a:endParaRPr>
          </a:p>
        </p:txBody>
      </p:sp>
      <p:sp>
        <p:nvSpPr>
          <p:cNvPr id="14" name="TextBox 13">
            <a:extLst>
              <a:ext uri="{FF2B5EF4-FFF2-40B4-BE49-F238E27FC236}">
                <a16:creationId xmlns:a16="http://schemas.microsoft.com/office/drawing/2014/main" id="{82984B15-871F-B5D3-5677-A73B167E1B9C}"/>
              </a:ext>
            </a:extLst>
          </p:cNvPr>
          <p:cNvSpPr txBox="1"/>
          <p:nvPr/>
        </p:nvSpPr>
        <p:spPr>
          <a:xfrm>
            <a:off x="319314" y="948690"/>
            <a:ext cx="11538857" cy="5909310"/>
          </a:xfrm>
          <a:prstGeom prst="rect">
            <a:avLst/>
          </a:prstGeom>
          <a:solidFill>
            <a:srgbClr val="E4F6FF"/>
          </a:solidFill>
        </p:spPr>
        <p:txBody>
          <a:bodyPr wrap="square" rtlCol="0">
            <a:spAutoFit/>
          </a:bodyPr>
          <a:lstStyle/>
          <a:p>
            <a:pPr algn="l">
              <a:lnSpc>
                <a:spcPct val="150000"/>
              </a:lnSpc>
              <a:buFont typeface="Arial" panose="020B0604020202020204" pitchFamily="34" charset="0"/>
              <a:buChar char="•"/>
            </a:pPr>
            <a:r>
              <a:rPr lang="en-AU" b="0" i="0">
                <a:effectLst/>
                <a:latin typeface="AkayaTelivigala" pitchFamily="2" charset="77"/>
                <a:cs typeface="AkayaTelivigala" pitchFamily="2" charset="77"/>
              </a:rPr>
              <a:t>To begin the development process, I started by creating the HTML pages based on the wireframes I designed. I started with the index.html page as the main entry point of my website.</a:t>
            </a:r>
          </a:p>
          <a:p>
            <a:pPr algn="l">
              <a:lnSpc>
                <a:spcPct val="150000"/>
              </a:lnSpc>
              <a:buFont typeface="Arial" panose="020B0604020202020204" pitchFamily="34" charset="0"/>
              <a:buChar char="•"/>
            </a:pPr>
            <a:r>
              <a:rPr lang="en-AU" b="0" i="0">
                <a:effectLst/>
                <a:latin typeface="AkayaTelivigala" pitchFamily="2" charset="77"/>
                <a:cs typeface="AkayaTelivigala" pitchFamily="2" charset="77"/>
              </a:rPr>
              <a:t>Initially, I struggled with understanding how to properly use &lt;div&gt; containers and how to structure my HTML code. However, as I progressed and started styling my pages, I realized the importance of wrapping content within containers to apply consistent styles and layout across my website.</a:t>
            </a:r>
          </a:p>
          <a:p>
            <a:pPr algn="l">
              <a:lnSpc>
                <a:spcPct val="150000"/>
              </a:lnSpc>
              <a:buFont typeface="Arial" panose="020B0604020202020204" pitchFamily="34" charset="0"/>
              <a:buChar char="•"/>
            </a:pPr>
            <a:r>
              <a:rPr lang="en-AU" b="0" i="0">
                <a:effectLst/>
                <a:latin typeface="AkayaTelivigala" pitchFamily="2" charset="77"/>
                <a:cs typeface="AkayaTelivigala" pitchFamily="2" charset="77"/>
              </a:rPr>
              <a:t>One of my favorite parts of the development process was encountering challenges and spending time exploring different solutions. There were moments where I found myself stuck on a particular issue, trying various approaches to resolve it. </a:t>
            </a:r>
          </a:p>
          <a:p>
            <a:pPr algn="l">
              <a:lnSpc>
                <a:spcPct val="150000"/>
              </a:lnSpc>
              <a:buFont typeface="Arial" panose="020B0604020202020204" pitchFamily="34" charset="0"/>
              <a:buChar char="•"/>
            </a:pPr>
            <a:r>
              <a:rPr lang="en-AU" b="0" i="0">
                <a:effectLst/>
                <a:latin typeface="AkayaTelivigala" pitchFamily="2" charset="77"/>
                <a:cs typeface="AkayaTelivigala" pitchFamily="2" charset="77"/>
              </a:rPr>
              <a:t>Throughout the development process, I emphasized the importance of clean and readable code. I ensured meaningful comments were added where necessary, making it easier for me to understand and maintain the codebase.</a:t>
            </a:r>
          </a:p>
          <a:p>
            <a:pPr algn="l">
              <a:lnSpc>
                <a:spcPct val="150000"/>
              </a:lnSpc>
              <a:buFont typeface="Arial" panose="020B0604020202020204" pitchFamily="34" charset="0"/>
              <a:buChar char="•"/>
            </a:pPr>
            <a:r>
              <a:rPr lang="en-AU" b="0" i="0">
                <a:effectLst/>
                <a:latin typeface="AkayaTelivigala" pitchFamily="2" charset="77"/>
                <a:cs typeface="AkayaTelivigala" pitchFamily="2" charset="77"/>
              </a:rPr>
              <a:t>In terms of styling, I adopted the Sass preprocessor to enhance my CSS workflow. By creating separate component files and importing them into a main.scss file, I achieved better organization and modularity.</a:t>
            </a:r>
          </a:p>
          <a:p>
            <a:pPr algn="l">
              <a:lnSpc>
                <a:spcPct val="150000"/>
              </a:lnSpc>
              <a:buFont typeface="Arial" panose="020B0604020202020204" pitchFamily="34" charset="0"/>
              <a:buChar char="•"/>
            </a:pPr>
            <a:r>
              <a:rPr lang="en-AU" b="0" i="0">
                <a:effectLst/>
                <a:latin typeface="AkayaTelivigala" pitchFamily="2" charset="77"/>
                <a:cs typeface="AkayaTelivigala" pitchFamily="2" charset="77"/>
              </a:rPr>
              <a:t>As I progressed, I also adhered to the mobile-first approach, ensuring that my website was responsive and accessible across different devices. This involved testing and refining the design for tablet and desktop views, in addition to the initial focus on mobile devices.</a:t>
            </a:r>
          </a:p>
        </p:txBody>
      </p:sp>
    </p:spTree>
    <p:extLst>
      <p:ext uri="{BB962C8B-B14F-4D97-AF65-F5344CB8AC3E}">
        <p14:creationId xmlns:p14="http://schemas.microsoft.com/office/powerpoint/2010/main" val="2882770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64BA-D07A-1754-E656-4CC0138FC7C0}"/>
              </a:ext>
            </a:extLst>
          </p:cNvPr>
          <p:cNvSpPr>
            <a:spLocks noGrp="1"/>
          </p:cNvSpPr>
          <p:nvPr>
            <p:ph type="ctrTitle"/>
          </p:nvPr>
        </p:nvSpPr>
        <p:spPr>
          <a:xfrm>
            <a:off x="3028260" y="-135467"/>
            <a:ext cx="6120964" cy="1330852"/>
          </a:xfrm>
        </p:spPr>
        <p:txBody>
          <a:bodyPr anchor="ctr">
            <a:normAutofit/>
          </a:bodyPr>
          <a:lstStyle/>
          <a:p>
            <a:pPr>
              <a:lnSpc>
                <a:spcPct val="150000"/>
              </a:lnSpc>
            </a:pPr>
            <a:r>
              <a:rPr lang="en-US" sz="2800">
                <a:solidFill>
                  <a:srgbClr val="0097BD"/>
                </a:solidFill>
                <a:latin typeface="AkayaTelivigala" pitchFamily="2" charset="77"/>
                <a:cs typeface="AkayaTelivigala" pitchFamily="2" charset="77"/>
              </a:rPr>
              <a:t>Sitemap</a:t>
            </a:r>
          </a:p>
        </p:txBody>
      </p:sp>
      <p:pic>
        <p:nvPicPr>
          <p:cNvPr id="4" name="Picture 3" descr="A picture containing screenshot, diagram, design&#10;&#10;Description automatically generated">
            <a:extLst>
              <a:ext uri="{FF2B5EF4-FFF2-40B4-BE49-F238E27FC236}">
                <a16:creationId xmlns:a16="http://schemas.microsoft.com/office/drawing/2014/main" id="{15920E46-C1FF-A0B0-7F3C-B46B8C992DD6}"/>
              </a:ext>
            </a:extLst>
          </p:cNvPr>
          <p:cNvPicPr>
            <a:picLocks noChangeAspect="1"/>
          </p:cNvPicPr>
          <p:nvPr/>
        </p:nvPicPr>
        <p:blipFill>
          <a:blip r:embed="rId2"/>
          <a:stretch>
            <a:fillRect/>
          </a:stretch>
        </p:blipFill>
        <p:spPr>
          <a:xfrm>
            <a:off x="2332285" y="1007725"/>
            <a:ext cx="6831455" cy="4842550"/>
          </a:xfrm>
          <a:prstGeom prst="rect">
            <a:avLst/>
          </a:prstGeom>
        </p:spPr>
      </p:pic>
      <p:sp>
        <p:nvSpPr>
          <p:cNvPr id="5" name="TextBox 4">
            <a:extLst>
              <a:ext uri="{FF2B5EF4-FFF2-40B4-BE49-F238E27FC236}">
                <a16:creationId xmlns:a16="http://schemas.microsoft.com/office/drawing/2014/main" id="{50C5804D-68A6-8A2D-02C0-35CD7C82EE2E}"/>
              </a:ext>
            </a:extLst>
          </p:cNvPr>
          <p:cNvSpPr txBox="1"/>
          <p:nvPr/>
        </p:nvSpPr>
        <p:spPr>
          <a:xfrm>
            <a:off x="733586" y="805912"/>
            <a:ext cx="10724827" cy="1338828"/>
          </a:xfrm>
          <a:prstGeom prst="rect">
            <a:avLst/>
          </a:prstGeom>
          <a:noFill/>
        </p:spPr>
        <p:txBody>
          <a:bodyPr wrap="square" rtlCol="0">
            <a:spAutoFit/>
          </a:bodyPr>
          <a:lstStyle/>
          <a:p>
            <a:pPr algn="l">
              <a:lnSpc>
                <a:spcPct val="150000"/>
              </a:lnSpc>
              <a:buFont typeface="Arial" panose="020B0604020202020204" pitchFamily="34" charset="0"/>
              <a:buChar char="•"/>
            </a:pPr>
            <a:r>
              <a:rPr lang="en-AU" b="0" i="0">
                <a:effectLst/>
                <a:latin typeface="AkayaTelivigala" pitchFamily="2" charset="77"/>
                <a:cs typeface="AkayaTelivigala" pitchFamily="2" charset="77"/>
              </a:rPr>
              <a:t>To ensure smooth navigation and organized content, I created a sitemap for my portfolio website using FigJam.</a:t>
            </a:r>
          </a:p>
          <a:p>
            <a:pPr algn="l">
              <a:lnSpc>
                <a:spcPct val="150000"/>
              </a:lnSpc>
              <a:buFont typeface="Arial" panose="020B0604020202020204" pitchFamily="34" charset="0"/>
              <a:buChar char="•"/>
            </a:pPr>
            <a:r>
              <a:rPr lang="en-AU" b="0" i="0">
                <a:effectLst/>
                <a:latin typeface="AkayaTelivigala" pitchFamily="2" charset="77"/>
                <a:cs typeface="AkayaTelivigala" pitchFamily="2" charset="77"/>
              </a:rPr>
              <a:t>The sitemap illustrates the structure and hierarchy of my website, outlining the pages and their relationships.</a:t>
            </a:r>
          </a:p>
          <a:p>
            <a:pPr>
              <a:lnSpc>
                <a:spcPct val="150000"/>
              </a:lnSpc>
            </a:pPr>
            <a:endParaRPr lang="en-US">
              <a:latin typeface="AkayaTelivigala" pitchFamily="2" charset="77"/>
              <a:cs typeface="AkayaTelivigala" pitchFamily="2" charset="77"/>
            </a:endParaRPr>
          </a:p>
        </p:txBody>
      </p:sp>
      <p:sp>
        <p:nvSpPr>
          <p:cNvPr id="6" name="TextBox 5">
            <a:extLst>
              <a:ext uri="{FF2B5EF4-FFF2-40B4-BE49-F238E27FC236}">
                <a16:creationId xmlns:a16="http://schemas.microsoft.com/office/drawing/2014/main" id="{355D04E8-B5B7-DD84-BA2A-F49E7907939D}"/>
              </a:ext>
            </a:extLst>
          </p:cNvPr>
          <p:cNvSpPr txBox="1"/>
          <p:nvPr/>
        </p:nvSpPr>
        <p:spPr>
          <a:xfrm>
            <a:off x="8583016" y="2136764"/>
            <a:ext cx="3456122" cy="1902059"/>
          </a:xfrm>
          <a:prstGeom prst="rect">
            <a:avLst/>
          </a:prstGeom>
          <a:noFill/>
        </p:spPr>
        <p:txBody>
          <a:bodyPr wrap="square" rtlCol="0">
            <a:spAutoFit/>
          </a:bodyPr>
          <a:lstStyle/>
          <a:p>
            <a:pPr algn="just">
              <a:lnSpc>
                <a:spcPct val="120000"/>
              </a:lnSpc>
            </a:pPr>
            <a:r>
              <a:rPr lang="en-AU" sz="1400" b="0" i="0">
                <a:effectLst/>
                <a:latin typeface="AkayaTelivigala" pitchFamily="2" charset="77"/>
                <a:cs typeface="AkayaTelivigala" pitchFamily="2" charset="77"/>
              </a:rPr>
              <a:t>Navigation: I have implemented a navigation bar that remains consistent across all pages. It allows users to easily access different sections of the website. The logo in the header bar acts as a link to the home page, ensuring quick navigation back to the main landing page.</a:t>
            </a:r>
            <a:endParaRPr lang="en-US" sz="1400">
              <a:latin typeface="AkayaTelivigala" pitchFamily="2" charset="77"/>
              <a:cs typeface="AkayaTelivigala" pitchFamily="2" charset="77"/>
            </a:endParaRPr>
          </a:p>
        </p:txBody>
      </p:sp>
      <p:sp>
        <p:nvSpPr>
          <p:cNvPr id="7" name="TextBox 6">
            <a:extLst>
              <a:ext uri="{FF2B5EF4-FFF2-40B4-BE49-F238E27FC236}">
                <a16:creationId xmlns:a16="http://schemas.microsoft.com/office/drawing/2014/main" id="{F707AC81-E617-C1BA-EAC1-4D9219BA35C4}"/>
              </a:ext>
            </a:extLst>
          </p:cNvPr>
          <p:cNvSpPr txBox="1"/>
          <p:nvPr/>
        </p:nvSpPr>
        <p:spPr>
          <a:xfrm>
            <a:off x="2572719" y="5486400"/>
            <a:ext cx="6591021" cy="867930"/>
          </a:xfrm>
          <a:prstGeom prst="rect">
            <a:avLst/>
          </a:prstGeom>
          <a:noFill/>
        </p:spPr>
        <p:txBody>
          <a:bodyPr wrap="square" rtlCol="0">
            <a:spAutoFit/>
          </a:bodyPr>
          <a:lstStyle/>
          <a:p>
            <a:pPr algn="just">
              <a:lnSpc>
                <a:spcPct val="120000"/>
              </a:lnSpc>
            </a:pPr>
            <a:r>
              <a:rPr lang="en-AU" sz="1400" b="0" i="0">
                <a:effectLst/>
                <a:latin typeface="AkayaTelivigala" pitchFamily="2" charset="77"/>
                <a:cs typeface="AkayaTelivigala" pitchFamily="2" charset="77"/>
              </a:rPr>
              <a:t>Footer: The footer section, present on every page, provides links to my social media accounts, including Instagram, YouTube, LinkedIn, and GitHub. This allows visitors to connect with me on various platforms.</a:t>
            </a:r>
            <a:endParaRPr lang="en-US" sz="1400">
              <a:latin typeface="AkayaTelivigala" pitchFamily="2" charset="77"/>
              <a:cs typeface="AkayaTelivigala" pitchFamily="2" charset="77"/>
            </a:endParaRPr>
          </a:p>
        </p:txBody>
      </p:sp>
      <p:cxnSp>
        <p:nvCxnSpPr>
          <p:cNvPr id="13" name="Elbow Connector 12">
            <a:extLst>
              <a:ext uri="{FF2B5EF4-FFF2-40B4-BE49-F238E27FC236}">
                <a16:creationId xmlns:a16="http://schemas.microsoft.com/office/drawing/2014/main" id="{B734A58F-512D-761A-13DC-C013BF172D1B}"/>
              </a:ext>
            </a:extLst>
          </p:cNvPr>
          <p:cNvCxnSpPr>
            <a:cxnSpLocks/>
          </p:cNvCxnSpPr>
          <p:nvPr/>
        </p:nvCxnSpPr>
        <p:spPr>
          <a:xfrm flipV="1">
            <a:off x="2572719" y="4293031"/>
            <a:ext cx="1596325" cy="1348352"/>
          </a:xfrm>
          <a:prstGeom prst="bentConnector3">
            <a:avLst>
              <a:gd name="adj1" fmla="val -27670"/>
            </a:avLst>
          </a:prstGeom>
          <a:ln w="25400">
            <a:solidFill>
              <a:srgbClr val="FF7A04"/>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C3B69F-E6CE-17E0-233E-51A8620025E7}"/>
              </a:ext>
            </a:extLst>
          </p:cNvPr>
          <p:cNvCxnSpPr/>
          <p:nvPr/>
        </p:nvCxnSpPr>
        <p:spPr>
          <a:xfrm flipH="1">
            <a:off x="8338088" y="2262753"/>
            <a:ext cx="244928" cy="0"/>
          </a:xfrm>
          <a:prstGeom prst="straightConnector1">
            <a:avLst/>
          </a:prstGeom>
          <a:ln w="25400">
            <a:solidFill>
              <a:srgbClr val="FF7A0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31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64BA-D07A-1754-E656-4CC0138FC7C0}"/>
              </a:ext>
            </a:extLst>
          </p:cNvPr>
          <p:cNvSpPr>
            <a:spLocks noGrp="1"/>
          </p:cNvSpPr>
          <p:nvPr>
            <p:ph type="ctrTitle"/>
          </p:nvPr>
        </p:nvSpPr>
        <p:spPr>
          <a:xfrm>
            <a:off x="3035517" y="159001"/>
            <a:ext cx="6120964" cy="1330852"/>
          </a:xfrm>
        </p:spPr>
        <p:txBody>
          <a:bodyPr anchor="ctr">
            <a:normAutofit/>
          </a:bodyPr>
          <a:lstStyle/>
          <a:p>
            <a:pPr>
              <a:lnSpc>
                <a:spcPct val="150000"/>
              </a:lnSpc>
            </a:pPr>
            <a:r>
              <a:rPr lang="en-AU" sz="2800" b="0" i="0">
                <a:solidFill>
                  <a:srgbClr val="0097BD"/>
                </a:solidFill>
                <a:effectLst/>
                <a:latin typeface="AkayaTelivigala" pitchFamily="2" charset="77"/>
                <a:cs typeface="AkayaTelivigala" pitchFamily="2" charset="77"/>
              </a:rPr>
              <a:t>Future Steps and Conclusion</a:t>
            </a:r>
            <a:endParaRPr lang="en-US" sz="231500">
              <a:solidFill>
                <a:srgbClr val="0097BD"/>
              </a:solidFill>
              <a:latin typeface="AkayaTelivigala" pitchFamily="2" charset="77"/>
              <a:cs typeface="AkayaTelivigala" pitchFamily="2" charset="77"/>
            </a:endParaRPr>
          </a:p>
        </p:txBody>
      </p:sp>
      <p:sp>
        <p:nvSpPr>
          <p:cNvPr id="14" name="TextBox 13">
            <a:extLst>
              <a:ext uri="{FF2B5EF4-FFF2-40B4-BE49-F238E27FC236}">
                <a16:creationId xmlns:a16="http://schemas.microsoft.com/office/drawing/2014/main" id="{82984B15-871F-B5D3-5677-A73B167E1B9C}"/>
              </a:ext>
            </a:extLst>
          </p:cNvPr>
          <p:cNvSpPr txBox="1"/>
          <p:nvPr/>
        </p:nvSpPr>
        <p:spPr>
          <a:xfrm>
            <a:off x="326571" y="1928589"/>
            <a:ext cx="11538857" cy="3000821"/>
          </a:xfrm>
          <a:prstGeom prst="rect">
            <a:avLst/>
          </a:prstGeom>
          <a:solidFill>
            <a:srgbClr val="E4F6FF"/>
          </a:solidFill>
        </p:spPr>
        <p:txBody>
          <a:bodyPr wrap="square" rtlCol="0">
            <a:spAutoFit/>
          </a:bodyPr>
          <a:lstStyle/>
          <a:p>
            <a:pPr algn="l">
              <a:lnSpc>
                <a:spcPct val="150000"/>
              </a:lnSpc>
              <a:buFont typeface="Arial" panose="020B0604020202020204" pitchFamily="34" charset="0"/>
              <a:buChar char="•"/>
            </a:pPr>
            <a:r>
              <a:rPr lang="en-AU" b="0" i="0">
                <a:effectLst/>
                <a:latin typeface="AkayaTelivigala" pitchFamily="2" charset="77"/>
                <a:cs typeface="AkayaTelivigala" pitchFamily="2" charset="77"/>
              </a:rPr>
              <a:t>As the deadline approaches, I have encountered some issues with my codes and styling that I haven't had the opportunity to address fully. However, I acknowledge the importance of continuous improvement and learning in the web development journey.</a:t>
            </a:r>
          </a:p>
          <a:p>
            <a:pPr algn="l">
              <a:lnSpc>
                <a:spcPct val="150000"/>
              </a:lnSpc>
              <a:buFont typeface="Arial" panose="020B0604020202020204" pitchFamily="34" charset="0"/>
              <a:buChar char="•"/>
            </a:pPr>
            <a:r>
              <a:rPr lang="en-AU" b="0" i="0">
                <a:effectLst/>
                <a:latin typeface="AkayaTelivigala" pitchFamily="2" charset="77"/>
                <a:cs typeface="AkayaTelivigala" pitchFamily="2" charset="77"/>
              </a:rPr>
              <a:t>Moving forward, I plan to dedicate more time to refining my codes and improving the overall styling of my website. This will involve seeking inspiration from experienced developers and watching tutorials on building complete websites.</a:t>
            </a:r>
          </a:p>
          <a:p>
            <a:pPr algn="l">
              <a:lnSpc>
                <a:spcPct val="150000"/>
              </a:lnSpc>
              <a:buFont typeface="Arial" panose="020B0604020202020204" pitchFamily="34" charset="0"/>
              <a:buChar char="•"/>
            </a:pPr>
            <a:r>
              <a:rPr lang="en-AU" b="0" i="0">
                <a:effectLst/>
                <a:latin typeface="AkayaTelivigala" pitchFamily="2" charset="77"/>
                <a:cs typeface="AkayaTelivigala" pitchFamily="2" charset="77"/>
              </a:rPr>
              <a:t>In conclusion, although there are areas for improvement in my current portfolio website, I am proud of the progress I have made as a full-time mom and language teacher venturing into web design</a:t>
            </a:r>
          </a:p>
        </p:txBody>
      </p:sp>
    </p:spTree>
    <p:extLst>
      <p:ext uri="{BB962C8B-B14F-4D97-AF65-F5344CB8AC3E}">
        <p14:creationId xmlns:p14="http://schemas.microsoft.com/office/powerpoint/2010/main" val="200109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64BA-D07A-1754-E656-4CC0138FC7C0}"/>
              </a:ext>
            </a:extLst>
          </p:cNvPr>
          <p:cNvSpPr>
            <a:spLocks noGrp="1"/>
          </p:cNvSpPr>
          <p:nvPr>
            <p:ph type="ctrTitle"/>
          </p:nvPr>
        </p:nvSpPr>
        <p:spPr>
          <a:xfrm>
            <a:off x="3810000" y="289775"/>
            <a:ext cx="4572000" cy="566670"/>
          </a:xfrm>
        </p:spPr>
        <p:txBody>
          <a:bodyPr anchor="ctr">
            <a:normAutofit fontScale="90000"/>
          </a:bodyPr>
          <a:lstStyle/>
          <a:p>
            <a:pPr>
              <a:lnSpc>
                <a:spcPct val="150000"/>
              </a:lnSpc>
            </a:pPr>
            <a:r>
              <a:rPr lang="en-AU" sz="3600" b="0" i="0">
                <a:solidFill>
                  <a:srgbClr val="0097BD"/>
                </a:solidFill>
                <a:effectLst/>
                <a:latin typeface="AkayaTelivigala" pitchFamily="2" charset="77"/>
                <a:cs typeface="AkayaTelivigala" pitchFamily="2" charset="77"/>
              </a:rPr>
              <a:t>Introduction</a:t>
            </a:r>
            <a:endParaRPr lang="en-US" sz="9600">
              <a:solidFill>
                <a:srgbClr val="0097BD"/>
              </a:solidFill>
              <a:latin typeface="AkayaTelivigala" pitchFamily="2" charset="77"/>
              <a:cs typeface="AkayaTelivigala" pitchFamily="2" charset="77"/>
            </a:endParaRPr>
          </a:p>
        </p:txBody>
      </p:sp>
      <p:sp>
        <p:nvSpPr>
          <p:cNvPr id="3" name="Subtitle 2">
            <a:extLst>
              <a:ext uri="{FF2B5EF4-FFF2-40B4-BE49-F238E27FC236}">
                <a16:creationId xmlns:a16="http://schemas.microsoft.com/office/drawing/2014/main" id="{E572CA08-09E3-1E5F-AC57-2967DA28C167}"/>
              </a:ext>
            </a:extLst>
          </p:cNvPr>
          <p:cNvSpPr>
            <a:spLocks noGrp="1"/>
          </p:cNvSpPr>
          <p:nvPr>
            <p:ph type="subTitle" idx="1"/>
          </p:nvPr>
        </p:nvSpPr>
        <p:spPr>
          <a:xfrm>
            <a:off x="371341" y="1001486"/>
            <a:ext cx="11449318" cy="5704114"/>
          </a:xfrm>
          <a:solidFill>
            <a:srgbClr val="E4F6FF"/>
          </a:solidFill>
        </p:spPr>
        <p:txBody>
          <a:bodyPr anchor="ctr">
            <a:normAutofit/>
          </a:bodyPr>
          <a:lstStyle/>
          <a:p>
            <a:pPr algn="l">
              <a:lnSpc>
                <a:spcPct val="150000"/>
              </a:lnSpc>
              <a:buFont typeface="Arial" panose="020B0604020202020204" pitchFamily="34" charset="0"/>
              <a:buChar char="•"/>
            </a:pPr>
            <a:r>
              <a:rPr lang="en-AU" sz="2000" b="0" i="0">
                <a:effectLst/>
                <a:latin typeface="AkayaTelivigala" pitchFamily="2" charset="77"/>
                <a:cs typeface="AkayaTelivigala" pitchFamily="2" charset="77"/>
              </a:rPr>
              <a:t>Hello everyone! My name is Adalat, and I'm delighted to be here today to present my portfolio website.</a:t>
            </a:r>
          </a:p>
          <a:p>
            <a:pPr algn="l">
              <a:lnSpc>
                <a:spcPct val="150000"/>
              </a:lnSpc>
              <a:buFont typeface="Arial" panose="020B0604020202020204" pitchFamily="34" charset="0"/>
              <a:buChar char="•"/>
            </a:pPr>
            <a:r>
              <a:rPr lang="en-AU" sz="2000" b="0" i="0">
                <a:effectLst/>
                <a:latin typeface="AkayaTelivigala" pitchFamily="2" charset="77"/>
                <a:cs typeface="AkayaTelivigala" pitchFamily="2" charset="77"/>
              </a:rPr>
              <a:t>As a full-time mom and language teacher, I have a deep passion for education and teaching.</a:t>
            </a:r>
          </a:p>
          <a:p>
            <a:pPr algn="l">
              <a:lnSpc>
                <a:spcPct val="150000"/>
              </a:lnSpc>
              <a:buFont typeface="Arial" panose="020B0604020202020204" pitchFamily="34" charset="0"/>
              <a:buChar char="•"/>
            </a:pPr>
            <a:r>
              <a:rPr lang="en-AU" sz="2000" b="0" i="0">
                <a:effectLst/>
                <a:latin typeface="AkayaTelivigala" pitchFamily="2" charset="77"/>
                <a:cs typeface="AkayaTelivigala" pitchFamily="2" charset="77"/>
              </a:rPr>
              <a:t>However, I noticed a lack of interactive language learning resources available for my students.</a:t>
            </a:r>
          </a:p>
          <a:p>
            <a:pPr algn="l">
              <a:lnSpc>
                <a:spcPct val="150000"/>
              </a:lnSpc>
              <a:buFont typeface="Arial" panose="020B0604020202020204" pitchFamily="34" charset="0"/>
              <a:buChar char="•"/>
            </a:pPr>
            <a:r>
              <a:rPr lang="en-AU" sz="2000" b="0" i="0">
                <a:effectLst/>
                <a:latin typeface="AkayaTelivigala" pitchFamily="2" charset="77"/>
                <a:cs typeface="AkayaTelivigala" pitchFamily="2" charset="77"/>
              </a:rPr>
              <a:t>Motivated by this, I decided to embark on a journey to learn web design and development.</a:t>
            </a:r>
          </a:p>
          <a:p>
            <a:pPr algn="l">
              <a:lnSpc>
                <a:spcPct val="150000"/>
              </a:lnSpc>
              <a:buFont typeface="Arial" panose="020B0604020202020204" pitchFamily="34" charset="0"/>
              <a:buChar char="•"/>
            </a:pPr>
            <a:r>
              <a:rPr lang="en-AU" sz="2000" b="0" i="0">
                <a:effectLst/>
                <a:latin typeface="AkayaTelivigala" pitchFamily="2" charset="77"/>
                <a:cs typeface="AkayaTelivigala" pitchFamily="2" charset="77"/>
              </a:rPr>
              <a:t>My goal is to create engaging and interactive language learning materials for my students to enhance their learning experience.</a:t>
            </a:r>
          </a:p>
          <a:p>
            <a:pPr algn="l">
              <a:lnSpc>
                <a:spcPct val="150000"/>
              </a:lnSpc>
              <a:buFont typeface="Arial" panose="020B0604020202020204" pitchFamily="34" charset="0"/>
              <a:buChar char="•"/>
            </a:pPr>
            <a:r>
              <a:rPr lang="en-AU" sz="2000" b="0" i="0">
                <a:effectLst/>
                <a:latin typeface="AkayaTelivigala" pitchFamily="2" charset="77"/>
                <a:cs typeface="AkayaTelivigala" pitchFamily="2" charset="77"/>
              </a:rPr>
              <a:t>Through my portfolio website, I aim to showcase my progress in web design and demonstrate the potential of interactive educational website.</a:t>
            </a:r>
          </a:p>
          <a:p>
            <a:pPr algn="l">
              <a:lnSpc>
                <a:spcPct val="150000"/>
              </a:lnSpc>
              <a:buFont typeface="Arial" panose="020B0604020202020204" pitchFamily="34" charset="0"/>
              <a:buChar char="•"/>
            </a:pPr>
            <a:r>
              <a:rPr lang="en-AU" sz="2000" b="0" i="0">
                <a:effectLst/>
                <a:latin typeface="AkayaTelivigala" pitchFamily="2" charset="77"/>
                <a:cs typeface="AkayaTelivigala" pitchFamily="2" charset="77"/>
              </a:rPr>
              <a:t>I'm excited to share with you the features and functionality of my portfolio website. Let's dive in!</a:t>
            </a:r>
          </a:p>
        </p:txBody>
      </p:sp>
    </p:spTree>
    <p:extLst>
      <p:ext uri="{BB962C8B-B14F-4D97-AF65-F5344CB8AC3E}">
        <p14:creationId xmlns:p14="http://schemas.microsoft.com/office/powerpoint/2010/main" val="3027550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148D-8183-FCFF-F2B0-D6613D9A9712}"/>
              </a:ext>
            </a:extLst>
          </p:cNvPr>
          <p:cNvSpPr txBox="1">
            <a:spLocks/>
          </p:cNvSpPr>
          <p:nvPr/>
        </p:nvSpPr>
        <p:spPr>
          <a:xfrm>
            <a:off x="2399158" y="726430"/>
            <a:ext cx="7344178" cy="1217053"/>
          </a:xfrm>
          <a:prstGeom prst="rect">
            <a:avLst/>
          </a:prstGeom>
        </p:spPr>
        <p:txBody>
          <a:bodyPr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AU" sz="3200">
                <a:solidFill>
                  <a:srgbClr val="0097BD"/>
                </a:solidFill>
                <a:latin typeface="AkayaTelivigala" pitchFamily="2" charset="77"/>
                <a:cs typeface="AkayaTelivigala" pitchFamily="2" charset="77"/>
              </a:rPr>
              <a:t>Walk-through of Portfolio Website</a:t>
            </a:r>
            <a:endParaRPr lang="en-US" sz="3200">
              <a:solidFill>
                <a:srgbClr val="0097BD"/>
              </a:solidFill>
              <a:latin typeface="AkayaTelivigala" pitchFamily="2" charset="77"/>
              <a:cs typeface="AkayaTelivigala" pitchFamily="2" charset="77"/>
            </a:endParaRPr>
          </a:p>
        </p:txBody>
      </p:sp>
      <p:sp>
        <p:nvSpPr>
          <p:cNvPr id="3" name="TextBox 2">
            <a:extLst>
              <a:ext uri="{FF2B5EF4-FFF2-40B4-BE49-F238E27FC236}">
                <a16:creationId xmlns:a16="http://schemas.microsoft.com/office/drawing/2014/main" id="{437ACBBD-2EFC-DDD1-E97C-A55B74A81B3F}"/>
              </a:ext>
            </a:extLst>
          </p:cNvPr>
          <p:cNvSpPr txBox="1"/>
          <p:nvPr/>
        </p:nvSpPr>
        <p:spPr>
          <a:xfrm>
            <a:off x="3485473" y="2704735"/>
            <a:ext cx="5221054" cy="646331"/>
          </a:xfrm>
          <a:prstGeom prst="rect">
            <a:avLst/>
          </a:prstGeom>
          <a:noFill/>
        </p:spPr>
        <p:txBody>
          <a:bodyPr wrap="square" rtlCol="0">
            <a:spAutoFit/>
          </a:bodyPr>
          <a:lstStyle/>
          <a:p>
            <a:pPr algn="ctr"/>
            <a:r>
              <a:rPr lang="en-US">
                <a:solidFill>
                  <a:srgbClr val="FF7A04"/>
                </a:solidFill>
                <a:latin typeface="AkayaTelivigala" pitchFamily="2" charset="77"/>
                <a:cs typeface="AkayaTelivigala" pitchFamily="2" charset="77"/>
              </a:rPr>
              <a:t>Now I want to take you for a </a:t>
            </a:r>
            <a:r>
              <a:rPr lang="en-AU" b="0" i="0">
                <a:solidFill>
                  <a:srgbClr val="FF7A04"/>
                </a:solidFill>
                <a:effectLst/>
                <a:latin typeface="AkayaTelivigala" pitchFamily="2" charset="77"/>
                <a:cs typeface="AkayaTelivigala" pitchFamily="2" charset="77"/>
              </a:rPr>
              <a:t>visual walk-through of your portfolio website</a:t>
            </a:r>
            <a:endParaRPr lang="en-US">
              <a:solidFill>
                <a:srgbClr val="FF7A04"/>
              </a:solidFill>
              <a:latin typeface="AkayaTelivigala" pitchFamily="2" charset="77"/>
              <a:cs typeface="AkayaTelivigala" pitchFamily="2" charset="77"/>
            </a:endParaRPr>
          </a:p>
        </p:txBody>
      </p:sp>
      <p:pic>
        <p:nvPicPr>
          <p:cNvPr id="8" name="Picture 7" descr="A picture containing text, human face, clothing, screenshot&#10;&#10;Description automatically generated">
            <a:extLst>
              <a:ext uri="{FF2B5EF4-FFF2-40B4-BE49-F238E27FC236}">
                <a16:creationId xmlns:a16="http://schemas.microsoft.com/office/drawing/2014/main" id="{4316AF0C-5712-48B3-D8E6-0E9E5BDD26E3}"/>
              </a:ext>
            </a:extLst>
          </p:cNvPr>
          <p:cNvPicPr>
            <a:picLocks noChangeAspect="1"/>
          </p:cNvPicPr>
          <p:nvPr/>
        </p:nvPicPr>
        <p:blipFill>
          <a:blip r:embed="rId2"/>
          <a:stretch>
            <a:fillRect/>
          </a:stretch>
        </p:blipFill>
        <p:spPr>
          <a:xfrm>
            <a:off x="-11087" y="-34822"/>
            <a:ext cx="1846182" cy="6892823"/>
          </a:xfrm>
          <a:prstGeom prst="rect">
            <a:avLst/>
          </a:prstGeom>
        </p:spPr>
      </p:pic>
      <p:pic>
        <p:nvPicPr>
          <p:cNvPr id="10" name="Picture 9" descr="A screen shot of a phone&#10;&#10;Description automatically generated with low confidence">
            <a:extLst>
              <a:ext uri="{FF2B5EF4-FFF2-40B4-BE49-F238E27FC236}">
                <a16:creationId xmlns:a16="http://schemas.microsoft.com/office/drawing/2014/main" id="{7A14047E-AA89-3D1E-1697-1D6DE8AA96D4}"/>
              </a:ext>
            </a:extLst>
          </p:cNvPr>
          <p:cNvPicPr>
            <a:picLocks noChangeAspect="1"/>
          </p:cNvPicPr>
          <p:nvPr/>
        </p:nvPicPr>
        <p:blipFill>
          <a:blip r:embed="rId3"/>
          <a:stretch>
            <a:fillRect/>
          </a:stretch>
        </p:blipFill>
        <p:spPr>
          <a:xfrm>
            <a:off x="9140763" y="-34822"/>
            <a:ext cx="1846182" cy="6927644"/>
          </a:xfrm>
          <a:prstGeom prst="rect">
            <a:avLst/>
          </a:prstGeom>
        </p:spPr>
      </p:pic>
      <p:pic>
        <p:nvPicPr>
          <p:cNvPr id="12" name="Picture 11" descr="A screenshot of a cell phone&#10;&#10;Description automatically generated with medium confidence">
            <a:extLst>
              <a:ext uri="{FF2B5EF4-FFF2-40B4-BE49-F238E27FC236}">
                <a16:creationId xmlns:a16="http://schemas.microsoft.com/office/drawing/2014/main" id="{64500F31-D734-EEA4-0B79-BCFDA8FE8977}"/>
              </a:ext>
            </a:extLst>
          </p:cNvPr>
          <p:cNvPicPr>
            <a:picLocks noChangeAspect="1"/>
          </p:cNvPicPr>
          <p:nvPr/>
        </p:nvPicPr>
        <p:blipFill>
          <a:blip r:embed="rId4"/>
          <a:stretch>
            <a:fillRect/>
          </a:stretch>
        </p:blipFill>
        <p:spPr>
          <a:xfrm>
            <a:off x="1832032" y="-48349"/>
            <a:ext cx="1256785" cy="6927644"/>
          </a:xfrm>
          <a:prstGeom prst="rect">
            <a:avLst/>
          </a:prstGeom>
        </p:spPr>
      </p:pic>
      <p:pic>
        <p:nvPicPr>
          <p:cNvPr id="14" name="Picture 13" descr="A screenshot of a cell phone&#10;&#10;Description automatically generated with medium confidence">
            <a:extLst>
              <a:ext uri="{FF2B5EF4-FFF2-40B4-BE49-F238E27FC236}">
                <a16:creationId xmlns:a16="http://schemas.microsoft.com/office/drawing/2014/main" id="{1052129A-4FF9-F1F7-AE7C-20A0564CADF0}"/>
              </a:ext>
            </a:extLst>
          </p:cNvPr>
          <p:cNvPicPr>
            <a:picLocks noChangeAspect="1"/>
          </p:cNvPicPr>
          <p:nvPr/>
        </p:nvPicPr>
        <p:blipFill>
          <a:blip r:embed="rId5"/>
          <a:stretch>
            <a:fillRect/>
          </a:stretch>
        </p:blipFill>
        <p:spPr>
          <a:xfrm>
            <a:off x="10986945" y="-34822"/>
            <a:ext cx="1207332" cy="6906349"/>
          </a:xfrm>
          <a:prstGeom prst="rect">
            <a:avLst/>
          </a:prstGeom>
        </p:spPr>
      </p:pic>
      <p:pic>
        <p:nvPicPr>
          <p:cNvPr id="16" name="Picture 15" descr="A screenshot of a phone&#10;&#10;Description automatically generated with medium confidence">
            <a:extLst>
              <a:ext uri="{FF2B5EF4-FFF2-40B4-BE49-F238E27FC236}">
                <a16:creationId xmlns:a16="http://schemas.microsoft.com/office/drawing/2014/main" id="{9B8A9295-8255-963A-DB01-6BEE966CBC71}"/>
              </a:ext>
            </a:extLst>
          </p:cNvPr>
          <p:cNvPicPr>
            <a:picLocks noChangeAspect="1"/>
          </p:cNvPicPr>
          <p:nvPr/>
        </p:nvPicPr>
        <p:blipFill>
          <a:blip r:embed="rId6"/>
          <a:stretch>
            <a:fillRect/>
          </a:stretch>
        </p:blipFill>
        <p:spPr>
          <a:xfrm>
            <a:off x="5477224" y="3736099"/>
            <a:ext cx="1188046" cy="3072533"/>
          </a:xfrm>
          <a:prstGeom prst="rect">
            <a:avLst/>
          </a:prstGeom>
        </p:spPr>
      </p:pic>
    </p:spTree>
    <p:extLst>
      <p:ext uri="{BB962C8B-B14F-4D97-AF65-F5344CB8AC3E}">
        <p14:creationId xmlns:p14="http://schemas.microsoft.com/office/powerpoint/2010/main" val="159850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64BA-D07A-1754-E656-4CC0138FC7C0}"/>
              </a:ext>
            </a:extLst>
          </p:cNvPr>
          <p:cNvSpPr>
            <a:spLocks noGrp="1"/>
          </p:cNvSpPr>
          <p:nvPr>
            <p:ph type="ctrTitle"/>
          </p:nvPr>
        </p:nvSpPr>
        <p:spPr>
          <a:xfrm>
            <a:off x="3083416" y="373794"/>
            <a:ext cx="6025166" cy="700263"/>
          </a:xfrm>
        </p:spPr>
        <p:txBody>
          <a:bodyPr anchor="ctr">
            <a:normAutofit fontScale="90000"/>
          </a:bodyPr>
          <a:lstStyle/>
          <a:p>
            <a:pPr>
              <a:lnSpc>
                <a:spcPct val="150000"/>
              </a:lnSpc>
            </a:pPr>
            <a:r>
              <a:rPr lang="en-AU" sz="3200" b="0" i="0">
                <a:solidFill>
                  <a:srgbClr val="0097BD"/>
                </a:solidFill>
                <a:effectLst/>
                <a:latin typeface="AkayaTelivigala" pitchFamily="2" charset="77"/>
                <a:cs typeface="AkayaTelivigala" pitchFamily="2" charset="77"/>
              </a:rPr>
              <a:t>Walk-through of Portfolio Website</a:t>
            </a:r>
            <a:endParaRPr lang="en-US" sz="53500">
              <a:solidFill>
                <a:srgbClr val="0097BD"/>
              </a:solidFill>
              <a:latin typeface="AkayaTelivigala" pitchFamily="2" charset="77"/>
              <a:cs typeface="AkayaTelivigala" pitchFamily="2" charset="77"/>
            </a:endParaRPr>
          </a:p>
        </p:txBody>
      </p:sp>
      <p:pic>
        <p:nvPicPr>
          <p:cNvPr id="9" name="Picture 8" descr="A picture containing text, human face, clothing, screenshot&#10;&#10;Description automatically generated">
            <a:extLst>
              <a:ext uri="{FF2B5EF4-FFF2-40B4-BE49-F238E27FC236}">
                <a16:creationId xmlns:a16="http://schemas.microsoft.com/office/drawing/2014/main" id="{A30C6B93-2296-45DD-6C6D-B1A7D18901EA}"/>
              </a:ext>
            </a:extLst>
          </p:cNvPr>
          <p:cNvPicPr>
            <a:picLocks noChangeAspect="1"/>
          </p:cNvPicPr>
          <p:nvPr/>
        </p:nvPicPr>
        <p:blipFill>
          <a:blip r:embed="rId2"/>
          <a:stretch>
            <a:fillRect/>
          </a:stretch>
        </p:blipFill>
        <p:spPr>
          <a:xfrm>
            <a:off x="2923759" y="2206171"/>
            <a:ext cx="2733235" cy="4651829"/>
          </a:xfrm>
          <a:prstGeom prst="rect">
            <a:avLst/>
          </a:prstGeom>
        </p:spPr>
      </p:pic>
      <p:pic>
        <p:nvPicPr>
          <p:cNvPr id="11" name="Picture 10" descr="A picture containing text, human face, clothing, screenshot&#10;&#10;Description automatically generated">
            <a:extLst>
              <a:ext uri="{FF2B5EF4-FFF2-40B4-BE49-F238E27FC236}">
                <a16:creationId xmlns:a16="http://schemas.microsoft.com/office/drawing/2014/main" id="{5A0B5D93-2FEB-EC97-C61A-6D22262D08D0}"/>
              </a:ext>
            </a:extLst>
          </p:cNvPr>
          <p:cNvPicPr>
            <a:picLocks noChangeAspect="1"/>
          </p:cNvPicPr>
          <p:nvPr/>
        </p:nvPicPr>
        <p:blipFill>
          <a:blip r:embed="rId3"/>
          <a:stretch>
            <a:fillRect/>
          </a:stretch>
        </p:blipFill>
        <p:spPr>
          <a:xfrm>
            <a:off x="912817" y="2185789"/>
            <a:ext cx="1612325" cy="4651829"/>
          </a:xfrm>
          <a:prstGeom prst="rect">
            <a:avLst/>
          </a:prstGeom>
        </p:spPr>
      </p:pic>
      <p:pic>
        <p:nvPicPr>
          <p:cNvPr id="13" name="Picture 12" descr="A screenshot of a web page&#10;&#10;Description automatically generated with medium confidence">
            <a:extLst>
              <a:ext uri="{FF2B5EF4-FFF2-40B4-BE49-F238E27FC236}">
                <a16:creationId xmlns:a16="http://schemas.microsoft.com/office/drawing/2014/main" id="{7CB24A3A-2355-7B81-0A9F-8E67147C70B1}"/>
              </a:ext>
            </a:extLst>
          </p:cNvPr>
          <p:cNvPicPr>
            <a:picLocks noChangeAspect="1"/>
          </p:cNvPicPr>
          <p:nvPr/>
        </p:nvPicPr>
        <p:blipFill>
          <a:blip r:embed="rId4"/>
          <a:stretch>
            <a:fillRect/>
          </a:stretch>
        </p:blipFill>
        <p:spPr>
          <a:xfrm>
            <a:off x="6055612" y="2206171"/>
            <a:ext cx="5329864" cy="4651829"/>
          </a:xfrm>
          <a:prstGeom prst="rect">
            <a:avLst/>
          </a:prstGeom>
        </p:spPr>
      </p:pic>
      <p:sp>
        <p:nvSpPr>
          <p:cNvPr id="14" name="TextBox 13">
            <a:extLst>
              <a:ext uri="{FF2B5EF4-FFF2-40B4-BE49-F238E27FC236}">
                <a16:creationId xmlns:a16="http://schemas.microsoft.com/office/drawing/2014/main" id="{82984B15-871F-B5D3-5677-A73B167E1B9C}"/>
              </a:ext>
            </a:extLst>
          </p:cNvPr>
          <p:cNvSpPr txBox="1"/>
          <p:nvPr/>
        </p:nvSpPr>
        <p:spPr>
          <a:xfrm>
            <a:off x="3396343" y="1335314"/>
            <a:ext cx="5384800" cy="369332"/>
          </a:xfrm>
          <a:prstGeom prst="rect">
            <a:avLst/>
          </a:prstGeom>
          <a:noFill/>
        </p:spPr>
        <p:txBody>
          <a:bodyPr wrap="square" rtlCol="0">
            <a:spAutoFit/>
          </a:bodyPr>
          <a:lstStyle/>
          <a:p>
            <a:pPr algn="ctr"/>
            <a:r>
              <a:rPr lang="en-US">
                <a:solidFill>
                  <a:srgbClr val="FF7A04"/>
                </a:solidFill>
                <a:latin typeface="AkayaTelivigala" pitchFamily="2" charset="77"/>
                <a:cs typeface="AkayaTelivigala" pitchFamily="2" charset="77"/>
              </a:rPr>
              <a:t>This is my Home page</a:t>
            </a:r>
          </a:p>
        </p:txBody>
      </p:sp>
    </p:spTree>
    <p:extLst>
      <p:ext uri="{BB962C8B-B14F-4D97-AF65-F5344CB8AC3E}">
        <p14:creationId xmlns:p14="http://schemas.microsoft.com/office/powerpoint/2010/main" val="259971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64BA-D07A-1754-E656-4CC0138FC7C0}"/>
              </a:ext>
            </a:extLst>
          </p:cNvPr>
          <p:cNvSpPr>
            <a:spLocks noGrp="1"/>
          </p:cNvSpPr>
          <p:nvPr>
            <p:ph type="ctrTitle"/>
          </p:nvPr>
        </p:nvSpPr>
        <p:spPr>
          <a:xfrm>
            <a:off x="3083416" y="373794"/>
            <a:ext cx="6025166" cy="700263"/>
          </a:xfrm>
        </p:spPr>
        <p:txBody>
          <a:bodyPr anchor="ctr">
            <a:normAutofit fontScale="90000"/>
          </a:bodyPr>
          <a:lstStyle/>
          <a:p>
            <a:pPr>
              <a:lnSpc>
                <a:spcPct val="150000"/>
              </a:lnSpc>
            </a:pPr>
            <a:r>
              <a:rPr lang="en-AU" sz="3200" b="0" i="0">
                <a:solidFill>
                  <a:srgbClr val="0097BD"/>
                </a:solidFill>
                <a:effectLst/>
                <a:latin typeface="AkayaTelivigala" pitchFamily="2" charset="77"/>
                <a:cs typeface="AkayaTelivigala" pitchFamily="2" charset="77"/>
              </a:rPr>
              <a:t>Walk-through of Portfolio Website</a:t>
            </a:r>
            <a:endParaRPr lang="en-US" sz="53500">
              <a:solidFill>
                <a:srgbClr val="0097BD"/>
              </a:solidFill>
              <a:latin typeface="AkayaTelivigala" pitchFamily="2" charset="77"/>
              <a:cs typeface="AkayaTelivigala" pitchFamily="2" charset="77"/>
            </a:endParaRPr>
          </a:p>
        </p:txBody>
      </p:sp>
      <p:sp>
        <p:nvSpPr>
          <p:cNvPr id="14" name="TextBox 13">
            <a:extLst>
              <a:ext uri="{FF2B5EF4-FFF2-40B4-BE49-F238E27FC236}">
                <a16:creationId xmlns:a16="http://schemas.microsoft.com/office/drawing/2014/main" id="{82984B15-871F-B5D3-5677-A73B167E1B9C}"/>
              </a:ext>
            </a:extLst>
          </p:cNvPr>
          <p:cNvSpPr txBox="1"/>
          <p:nvPr/>
        </p:nvSpPr>
        <p:spPr>
          <a:xfrm>
            <a:off x="3396343" y="1335314"/>
            <a:ext cx="5384800" cy="369332"/>
          </a:xfrm>
          <a:prstGeom prst="rect">
            <a:avLst/>
          </a:prstGeom>
          <a:noFill/>
        </p:spPr>
        <p:txBody>
          <a:bodyPr wrap="square" rtlCol="0">
            <a:spAutoFit/>
          </a:bodyPr>
          <a:lstStyle/>
          <a:p>
            <a:pPr algn="ctr"/>
            <a:r>
              <a:rPr lang="en-US">
                <a:solidFill>
                  <a:srgbClr val="FF7A04"/>
                </a:solidFill>
                <a:latin typeface="AkayaTelivigala" pitchFamily="2" charset="77"/>
                <a:cs typeface="AkayaTelivigala" pitchFamily="2" charset="77"/>
              </a:rPr>
              <a:t>This is About Me page</a:t>
            </a:r>
          </a:p>
        </p:txBody>
      </p:sp>
      <p:pic>
        <p:nvPicPr>
          <p:cNvPr id="4" name="Picture 3" descr="A screen shot of a phone&#10;&#10;Description automatically generated with low confidence">
            <a:extLst>
              <a:ext uri="{FF2B5EF4-FFF2-40B4-BE49-F238E27FC236}">
                <a16:creationId xmlns:a16="http://schemas.microsoft.com/office/drawing/2014/main" id="{EEAA520D-A2B7-8539-E00B-ACA27B3D8CAF}"/>
              </a:ext>
            </a:extLst>
          </p:cNvPr>
          <p:cNvPicPr>
            <a:picLocks noChangeAspect="1"/>
          </p:cNvPicPr>
          <p:nvPr/>
        </p:nvPicPr>
        <p:blipFill>
          <a:blip r:embed="rId2"/>
          <a:stretch>
            <a:fillRect/>
          </a:stretch>
        </p:blipFill>
        <p:spPr>
          <a:xfrm>
            <a:off x="1502977" y="2170425"/>
            <a:ext cx="1395206" cy="4701845"/>
          </a:xfrm>
          <a:prstGeom prst="rect">
            <a:avLst/>
          </a:prstGeom>
        </p:spPr>
      </p:pic>
      <p:pic>
        <p:nvPicPr>
          <p:cNvPr id="6" name="Picture 5" descr="A screenshot of a phone&#10;&#10;Description automatically generated with low confidence">
            <a:extLst>
              <a:ext uri="{FF2B5EF4-FFF2-40B4-BE49-F238E27FC236}">
                <a16:creationId xmlns:a16="http://schemas.microsoft.com/office/drawing/2014/main" id="{1895E5E5-0320-7FEE-61AF-2D7D1F74021A}"/>
              </a:ext>
            </a:extLst>
          </p:cNvPr>
          <p:cNvPicPr>
            <a:picLocks noChangeAspect="1"/>
          </p:cNvPicPr>
          <p:nvPr/>
        </p:nvPicPr>
        <p:blipFill>
          <a:blip r:embed="rId3"/>
          <a:stretch>
            <a:fillRect/>
          </a:stretch>
        </p:blipFill>
        <p:spPr>
          <a:xfrm>
            <a:off x="3529615" y="2166341"/>
            <a:ext cx="2741012" cy="4760706"/>
          </a:xfrm>
          <a:prstGeom prst="rect">
            <a:avLst/>
          </a:prstGeom>
        </p:spPr>
      </p:pic>
      <p:pic>
        <p:nvPicPr>
          <p:cNvPr id="8" name="Picture 7" descr="A screenshot of a phone&#10;&#10;Description automatically generated with low confidence">
            <a:extLst>
              <a:ext uri="{FF2B5EF4-FFF2-40B4-BE49-F238E27FC236}">
                <a16:creationId xmlns:a16="http://schemas.microsoft.com/office/drawing/2014/main" id="{B7D17CE8-5154-A7C0-D371-DEBE5E3B0594}"/>
              </a:ext>
            </a:extLst>
          </p:cNvPr>
          <p:cNvPicPr>
            <a:picLocks noChangeAspect="1"/>
          </p:cNvPicPr>
          <p:nvPr/>
        </p:nvPicPr>
        <p:blipFill>
          <a:blip r:embed="rId4"/>
          <a:stretch>
            <a:fillRect/>
          </a:stretch>
        </p:blipFill>
        <p:spPr>
          <a:xfrm>
            <a:off x="7019090" y="2162629"/>
            <a:ext cx="3851783" cy="4709641"/>
          </a:xfrm>
          <a:prstGeom prst="rect">
            <a:avLst/>
          </a:prstGeom>
        </p:spPr>
      </p:pic>
    </p:spTree>
    <p:extLst>
      <p:ext uri="{BB962C8B-B14F-4D97-AF65-F5344CB8AC3E}">
        <p14:creationId xmlns:p14="http://schemas.microsoft.com/office/powerpoint/2010/main" val="3742598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64BA-D07A-1754-E656-4CC0138FC7C0}"/>
              </a:ext>
            </a:extLst>
          </p:cNvPr>
          <p:cNvSpPr>
            <a:spLocks noGrp="1"/>
          </p:cNvSpPr>
          <p:nvPr>
            <p:ph type="ctrTitle"/>
          </p:nvPr>
        </p:nvSpPr>
        <p:spPr>
          <a:xfrm>
            <a:off x="3083416" y="373794"/>
            <a:ext cx="6025166" cy="700263"/>
          </a:xfrm>
        </p:spPr>
        <p:txBody>
          <a:bodyPr anchor="ctr">
            <a:normAutofit fontScale="90000"/>
          </a:bodyPr>
          <a:lstStyle/>
          <a:p>
            <a:pPr>
              <a:lnSpc>
                <a:spcPct val="150000"/>
              </a:lnSpc>
            </a:pPr>
            <a:r>
              <a:rPr lang="en-AU" sz="3200" b="0" i="0">
                <a:solidFill>
                  <a:srgbClr val="0097BD"/>
                </a:solidFill>
                <a:effectLst/>
                <a:latin typeface="AkayaTelivigala" pitchFamily="2" charset="77"/>
                <a:cs typeface="AkayaTelivigala" pitchFamily="2" charset="77"/>
              </a:rPr>
              <a:t>Walk-through of Portfolio Website</a:t>
            </a:r>
            <a:endParaRPr lang="en-US" sz="53500">
              <a:solidFill>
                <a:srgbClr val="0097BD"/>
              </a:solidFill>
              <a:latin typeface="AkayaTelivigala" pitchFamily="2" charset="77"/>
              <a:cs typeface="AkayaTelivigala" pitchFamily="2" charset="77"/>
            </a:endParaRPr>
          </a:p>
        </p:txBody>
      </p:sp>
      <p:sp>
        <p:nvSpPr>
          <p:cNvPr id="14" name="TextBox 13">
            <a:extLst>
              <a:ext uri="{FF2B5EF4-FFF2-40B4-BE49-F238E27FC236}">
                <a16:creationId xmlns:a16="http://schemas.microsoft.com/office/drawing/2014/main" id="{82984B15-871F-B5D3-5677-A73B167E1B9C}"/>
              </a:ext>
            </a:extLst>
          </p:cNvPr>
          <p:cNvSpPr txBox="1"/>
          <p:nvPr/>
        </p:nvSpPr>
        <p:spPr>
          <a:xfrm>
            <a:off x="3396343" y="1335314"/>
            <a:ext cx="5384800" cy="369332"/>
          </a:xfrm>
          <a:prstGeom prst="rect">
            <a:avLst/>
          </a:prstGeom>
          <a:noFill/>
        </p:spPr>
        <p:txBody>
          <a:bodyPr wrap="square" rtlCol="0">
            <a:spAutoFit/>
          </a:bodyPr>
          <a:lstStyle/>
          <a:p>
            <a:pPr algn="ctr"/>
            <a:r>
              <a:rPr lang="en-US">
                <a:solidFill>
                  <a:srgbClr val="FF7A04"/>
                </a:solidFill>
                <a:latin typeface="AkayaTelivigala" pitchFamily="2" charset="77"/>
                <a:cs typeface="AkayaTelivigala" pitchFamily="2" charset="77"/>
              </a:rPr>
              <a:t>This is My Work page</a:t>
            </a:r>
          </a:p>
        </p:txBody>
      </p:sp>
      <p:pic>
        <p:nvPicPr>
          <p:cNvPr id="5" name="Picture 4" descr="A screenshot of a cell phone&#10;&#10;Description automatically generated with medium confidence">
            <a:extLst>
              <a:ext uri="{FF2B5EF4-FFF2-40B4-BE49-F238E27FC236}">
                <a16:creationId xmlns:a16="http://schemas.microsoft.com/office/drawing/2014/main" id="{D4966533-7FC9-DF72-7FC8-8785DD1A5C46}"/>
              </a:ext>
            </a:extLst>
          </p:cNvPr>
          <p:cNvPicPr>
            <a:picLocks noChangeAspect="1"/>
          </p:cNvPicPr>
          <p:nvPr/>
        </p:nvPicPr>
        <p:blipFill>
          <a:blip r:embed="rId2"/>
          <a:stretch>
            <a:fillRect/>
          </a:stretch>
        </p:blipFill>
        <p:spPr>
          <a:xfrm>
            <a:off x="2462327" y="1772000"/>
            <a:ext cx="889108" cy="5086000"/>
          </a:xfrm>
          <a:prstGeom prst="rect">
            <a:avLst/>
          </a:prstGeom>
        </p:spPr>
      </p:pic>
      <p:pic>
        <p:nvPicPr>
          <p:cNvPr id="9" name="Picture 8" descr="A screenshot of a cell phone&#10;&#10;Description automatically generated with low confidence">
            <a:extLst>
              <a:ext uri="{FF2B5EF4-FFF2-40B4-BE49-F238E27FC236}">
                <a16:creationId xmlns:a16="http://schemas.microsoft.com/office/drawing/2014/main" id="{6B456CC6-9068-3861-8AF0-A8A5C1DC1C75}"/>
              </a:ext>
            </a:extLst>
          </p:cNvPr>
          <p:cNvPicPr>
            <a:picLocks noChangeAspect="1"/>
          </p:cNvPicPr>
          <p:nvPr/>
        </p:nvPicPr>
        <p:blipFill>
          <a:blip r:embed="rId3"/>
          <a:stretch>
            <a:fillRect/>
          </a:stretch>
        </p:blipFill>
        <p:spPr>
          <a:xfrm>
            <a:off x="3828443" y="1772000"/>
            <a:ext cx="1965045" cy="5085999"/>
          </a:xfrm>
          <a:prstGeom prst="rect">
            <a:avLst/>
          </a:prstGeom>
        </p:spPr>
      </p:pic>
      <p:pic>
        <p:nvPicPr>
          <p:cNvPr id="11" name="Picture 10" descr="A screenshot of a phone&#10;&#10;Description automatically generated with low confidence">
            <a:extLst>
              <a:ext uri="{FF2B5EF4-FFF2-40B4-BE49-F238E27FC236}">
                <a16:creationId xmlns:a16="http://schemas.microsoft.com/office/drawing/2014/main" id="{54A51918-BB1A-9FED-C790-73FD5B5D2392}"/>
              </a:ext>
            </a:extLst>
          </p:cNvPr>
          <p:cNvPicPr>
            <a:picLocks noChangeAspect="1"/>
          </p:cNvPicPr>
          <p:nvPr/>
        </p:nvPicPr>
        <p:blipFill>
          <a:blip r:embed="rId4"/>
          <a:stretch>
            <a:fillRect/>
          </a:stretch>
        </p:blipFill>
        <p:spPr>
          <a:xfrm>
            <a:off x="6270496" y="1772000"/>
            <a:ext cx="3761833" cy="5085999"/>
          </a:xfrm>
          <a:prstGeom prst="rect">
            <a:avLst/>
          </a:prstGeom>
        </p:spPr>
      </p:pic>
    </p:spTree>
    <p:extLst>
      <p:ext uri="{BB962C8B-B14F-4D97-AF65-F5344CB8AC3E}">
        <p14:creationId xmlns:p14="http://schemas.microsoft.com/office/powerpoint/2010/main" val="1467704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64BA-D07A-1754-E656-4CC0138FC7C0}"/>
              </a:ext>
            </a:extLst>
          </p:cNvPr>
          <p:cNvSpPr>
            <a:spLocks noGrp="1"/>
          </p:cNvSpPr>
          <p:nvPr>
            <p:ph type="ctrTitle"/>
          </p:nvPr>
        </p:nvSpPr>
        <p:spPr>
          <a:xfrm>
            <a:off x="3083416" y="373794"/>
            <a:ext cx="6025166" cy="700263"/>
          </a:xfrm>
        </p:spPr>
        <p:txBody>
          <a:bodyPr anchor="ctr">
            <a:normAutofit fontScale="90000"/>
          </a:bodyPr>
          <a:lstStyle/>
          <a:p>
            <a:pPr>
              <a:lnSpc>
                <a:spcPct val="150000"/>
              </a:lnSpc>
            </a:pPr>
            <a:r>
              <a:rPr lang="en-AU" sz="3200" b="0" i="0">
                <a:solidFill>
                  <a:srgbClr val="0097BD"/>
                </a:solidFill>
                <a:effectLst/>
                <a:latin typeface="AkayaTelivigala" pitchFamily="2" charset="77"/>
                <a:cs typeface="AkayaTelivigala" pitchFamily="2" charset="77"/>
              </a:rPr>
              <a:t>Walk-through of Portfolio Website</a:t>
            </a:r>
            <a:endParaRPr lang="en-US" sz="53500">
              <a:solidFill>
                <a:srgbClr val="0097BD"/>
              </a:solidFill>
              <a:latin typeface="AkayaTelivigala" pitchFamily="2" charset="77"/>
              <a:cs typeface="AkayaTelivigala" pitchFamily="2" charset="77"/>
            </a:endParaRPr>
          </a:p>
        </p:txBody>
      </p:sp>
      <p:sp>
        <p:nvSpPr>
          <p:cNvPr id="14" name="TextBox 13">
            <a:extLst>
              <a:ext uri="{FF2B5EF4-FFF2-40B4-BE49-F238E27FC236}">
                <a16:creationId xmlns:a16="http://schemas.microsoft.com/office/drawing/2014/main" id="{82984B15-871F-B5D3-5677-A73B167E1B9C}"/>
              </a:ext>
            </a:extLst>
          </p:cNvPr>
          <p:cNvSpPr txBox="1"/>
          <p:nvPr/>
        </p:nvSpPr>
        <p:spPr>
          <a:xfrm>
            <a:off x="3396343" y="1335314"/>
            <a:ext cx="5384800" cy="369332"/>
          </a:xfrm>
          <a:prstGeom prst="rect">
            <a:avLst/>
          </a:prstGeom>
          <a:noFill/>
        </p:spPr>
        <p:txBody>
          <a:bodyPr wrap="square" rtlCol="0">
            <a:spAutoFit/>
          </a:bodyPr>
          <a:lstStyle/>
          <a:p>
            <a:pPr algn="ctr"/>
            <a:r>
              <a:rPr lang="en-US">
                <a:solidFill>
                  <a:srgbClr val="FF7A04"/>
                </a:solidFill>
                <a:latin typeface="AkayaTelivigala" pitchFamily="2" charset="77"/>
                <a:cs typeface="AkayaTelivigala" pitchFamily="2" charset="77"/>
              </a:rPr>
              <a:t>This is My Blog Posts page</a:t>
            </a:r>
          </a:p>
        </p:txBody>
      </p:sp>
      <p:pic>
        <p:nvPicPr>
          <p:cNvPr id="4" name="Picture 3" descr="A screenshot of a cell phone&#10;&#10;Description automatically generated with medium confidence">
            <a:extLst>
              <a:ext uri="{FF2B5EF4-FFF2-40B4-BE49-F238E27FC236}">
                <a16:creationId xmlns:a16="http://schemas.microsoft.com/office/drawing/2014/main" id="{C491FB29-FE79-2856-ABF4-EFB9ECE042A2}"/>
              </a:ext>
            </a:extLst>
          </p:cNvPr>
          <p:cNvPicPr>
            <a:picLocks noChangeAspect="1"/>
          </p:cNvPicPr>
          <p:nvPr/>
        </p:nvPicPr>
        <p:blipFill>
          <a:blip r:embed="rId2"/>
          <a:stretch>
            <a:fillRect/>
          </a:stretch>
        </p:blipFill>
        <p:spPr>
          <a:xfrm>
            <a:off x="2686812" y="2123886"/>
            <a:ext cx="900717" cy="4734114"/>
          </a:xfrm>
          <a:prstGeom prst="rect">
            <a:avLst/>
          </a:prstGeom>
        </p:spPr>
      </p:pic>
      <p:pic>
        <p:nvPicPr>
          <p:cNvPr id="7" name="Picture 6" descr="A screenshot of a phone&#10;&#10;Description automatically generated with medium confidence">
            <a:extLst>
              <a:ext uri="{FF2B5EF4-FFF2-40B4-BE49-F238E27FC236}">
                <a16:creationId xmlns:a16="http://schemas.microsoft.com/office/drawing/2014/main" id="{4EA8FA2A-52BF-5193-67BF-F7DA08C00275}"/>
              </a:ext>
            </a:extLst>
          </p:cNvPr>
          <p:cNvPicPr>
            <a:picLocks noChangeAspect="1"/>
          </p:cNvPicPr>
          <p:nvPr/>
        </p:nvPicPr>
        <p:blipFill>
          <a:blip r:embed="rId3"/>
          <a:stretch>
            <a:fillRect/>
          </a:stretch>
        </p:blipFill>
        <p:spPr>
          <a:xfrm>
            <a:off x="3943715" y="2123886"/>
            <a:ext cx="2093757" cy="4734114"/>
          </a:xfrm>
          <a:prstGeom prst="rect">
            <a:avLst/>
          </a:prstGeom>
        </p:spPr>
      </p:pic>
      <p:pic>
        <p:nvPicPr>
          <p:cNvPr id="10" name="Picture 9" descr="A screenshot of a phone&#10;&#10;Description automatically generated with medium confidence">
            <a:extLst>
              <a:ext uri="{FF2B5EF4-FFF2-40B4-BE49-F238E27FC236}">
                <a16:creationId xmlns:a16="http://schemas.microsoft.com/office/drawing/2014/main" id="{C491C991-B445-C9C0-8C12-74C1FC54156B}"/>
              </a:ext>
            </a:extLst>
          </p:cNvPr>
          <p:cNvPicPr>
            <a:picLocks noChangeAspect="1"/>
          </p:cNvPicPr>
          <p:nvPr/>
        </p:nvPicPr>
        <p:blipFill>
          <a:blip r:embed="rId4"/>
          <a:stretch>
            <a:fillRect/>
          </a:stretch>
        </p:blipFill>
        <p:spPr>
          <a:xfrm>
            <a:off x="6327665" y="2123886"/>
            <a:ext cx="3498217" cy="4734114"/>
          </a:xfrm>
          <a:prstGeom prst="rect">
            <a:avLst/>
          </a:prstGeom>
        </p:spPr>
      </p:pic>
    </p:spTree>
    <p:extLst>
      <p:ext uri="{BB962C8B-B14F-4D97-AF65-F5344CB8AC3E}">
        <p14:creationId xmlns:p14="http://schemas.microsoft.com/office/powerpoint/2010/main" val="235788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64BA-D07A-1754-E656-4CC0138FC7C0}"/>
              </a:ext>
            </a:extLst>
          </p:cNvPr>
          <p:cNvSpPr>
            <a:spLocks noGrp="1"/>
          </p:cNvSpPr>
          <p:nvPr>
            <p:ph type="ctrTitle"/>
          </p:nvPr>
        </p:nvSpPr>
        <p:spPr>
          <a:xfrm>
            <a:off x="3083416" y="373794"/>
            <a:ext cx="6025166" cy="700263"/>
          </a:xfrm>
        </p:spPr>
        <p:txBody>
          <a:bodyPr anchor="ctr">
            <a:normAutofit fontScale="90000"/>
          </a:bodyPr>
          <a:lstStyle/>
          <a:p>
            <a:pPr>
              <a:lnSpc>
                <a:spcPct val="150000"/>
              </a:lnSpc>
            </a:pPr>
            <a:r>
              <a:rPr lang="en-AU" sz="3200" b="0" i="0">
                <a:solidFill>
                  <a:srgbClr val="0097BD"/>
                </a:solidFill>
                <a:effectLst/>
                <a:latin typeface="AkayaTelivigala" pitchFamily="2" charset="77"/>
                <a:cs typeface="AkayaTelivigala" pitchFamily="2" charset="77"/>
              </a:rPr>
              <a:t>Walk-through of Portfolio Website</a:t>
            </a:r>
            <a:endParaRPr lang="en-US" sz="53500">
              <a:solidFill>
                <a:srgbClr val="0097BD"/>
              </a:solidFill>
              <a:latin typeface="AkayaTelivigala" pitchFamily="2" charset="77"/>
              <a:cs typeface="AkayaTelivigala" pitchFamily="2" charset="77"/>
            </a:endParaRPr>
          </a:p>
        </p:txBody>
      </p:sp>
      <p:sp>
        <p:nvSpPr>
          <p:cNvPr id="14" name="TextBox 13">
            <a:extLst>
              <a:ext uri="{FF2B5EF4-FFF2-40B4-BE49-F238E27FC236}">
                <a16:creationId xmlns:a16="http://schemas.microsoft.com/office/drawing/2014/main" id="{82984B15-871F-B5D3-5677-A73B167E1B9C}"/>
              </a:ext>
            </a:extLst>
          </p:cNvPr>
          <p:cNvSpPr txBox="1"/>
          <p:nvPr/>
        </p:nvSpPr>
        <p:spPr>
          <a:xfrm>
            <a:off x="3396343" y="1335314"/>
            <a:ext cx="5384800" cy="369332"/>
          </a:xfrm>
          <a:prstGeom prst="rect">
            <a:avLst/>
          </a:prstGeom>
          <a:noFill/>
        </p:spPr>
        <p:txBody>
          <a:bodyPr wrap="square" rtlCol="0">
            <a:spAutoFit/>
          </a:bodyPr>
          <a:lstStyle/>
          <a:p>
            <a:pPr algn="ctr"/>
            <a:r>
              <a:rPr lang="en-US">
                <a:solidFill>
                  <a:srgbClr val="FF7A04"/>
                </a:solidFill>
                <a:latin typeface="AkayaTelivigala" pitchFamily="2" charset="77"/>
                <a:cs typeface="AkayaTelivigala" pitchFamily="2" charset="77"/>
              </a:rPr>
              <a:t>This is My Contact page</a:t>
            </a:r>
          </a:p>
        </p:txBody>
      </p:sp>
      <p:pic>
        <p:nvPicPr>
          <p:cNvPr id="5" name="Picture 4" descr="A screenshot of a phone&#10;&#10;Description automatically generated with medium confidence">
            <a:extLst>
              <a:ext uri="{FF2B5EF4-FFF2-40B4-BE49-F238E27FC236}">
                <a16:creationId xmlns:a16="http://schemas.microsoft.com/office/drawing/2014/main" id="{CF106068-DC85-D0E8-02C2-0C017CE7847B}"/>
              </a:ext>
            </a:extLst>
          </p:cNvPr>
          <p:cNvPicPr>
            <a:picLocks noChangeAspect="1"/>
          </p:cNvPicPr>
          <p:nvPr/>
        </p:nvPicPr>
        <p:blipFill>
          <a:blip r:embed="rId2"/>
          <a:stretch>
            <a:fillRect/>
          </a:stretch>
        </p:blipFill>
        <p:spPr>
          <a:xfrm>
            <a:off x="1134894" y="2066471"/>
            <a:ext cx="1852724" cy="4791529"/>
          </a:xfrm>
          <a:prstGeom prst="rect">
            <a:avLst/>
          </a:prstGeom>
        </p:spPr>
      </p:pic>
      <p:pic>
        <p:nvPicPr>
          <p:cNvPr id="11" name="Picture 10" descr="A screenshot of a contact form&#10;&#10;Description automatically generated with low confidence">
            <a:extLst>
              <a:ext uri="{FF2B5EF4-FFF2-40B4-BE49-F238E27FC236}">
                <a16:creationId xmlns:a16="http://schemas.microsoft.com/office/drawing/2014/main" id="{560A7EB6-7A94-C5B9-C132-7B9DCD40371E}"/>
              </a:ext>
            </a:extLst>
          </p:cNvPr>
          <p:cNvPicPr>
            <a:picLocks noChangeAspect="1"/>
          </p:cNvPicPr>
          <p:nvPr/>
        </p:nvPicPr>
        <p:blipFill>
          <a:blip r:embed="rId3"/>
          <a:stretch>
            <a:fillRect/>
          </a:stretch>
        </p:blipFill>
        <p:spPr>
          <a:xfrm>
            <a:off x="6820868" y="2511188"/>
            <a:ext cx="4343198" cy="3194352"/>
          </a:xfrm>
          <a:prstGeom prst="rect">
            <a:avLst/>
          </a:prstGeom>
        </p:spPr>
      </p:pic>
      <p:pic>
        <p:nvPicPr>
          <p:cNvPr id="18" name="Picture 17" descr="A screenshot of a contact form&#10;&#10;Description automatically generated with low confidence">
            <a:extLst>
              <a:ext uri="{FF2B5EF4-FFF2-40B4-BE49-F238E27FC236}">
                <a16:creationId xmlns:a16="http://schemas.microsoft.com/office/drawing/2014/main" id="{23DBC6BB-6431-0AB7-C477-7C5DB6AE6ADB}"/>
              </a:ext>
            </a:extLst>
          </p:cNvPr>
          <p:cNvPicPr>
            <a:picLocks noChangeAspect="1"/>
          </p:cNvPicPr>
          <p:nvPr/>
        </p:nvPicPr>
        <p:blipFill>
          <a:blip r:embed="rId4"/>
          <a:stretch>
            <a:fillRect/>
          </a:stretch>
        </p:blipFill>
        <p:spPr>
          <a:xfrm>
            <a:off x="3394528" y="2511188"/>
            <a:ext cx="2937083" cy="3227274"/>
          </a:xfrm>
          <a:prstGeom prst="rect">
            <a:avLst/>
          </a:prstGeom>
        </p:spPr>
      </p:pic>
    </p:spTree>
    <p:extLst>
      <p:ext uri="{BB962C8B-B14F-4D97-AF65-F5344CB8AC3E}">
        <p14:creationId xmlns:p14="http://schemas.microsoft.com/office/powerpoint/2010/main" val="2097455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64BA-D07A-1754-E656-4CC0138FC7C0}"/>
              </a:ext>
            </a:extLst>
          </p:cNvPr>
          <p:cNvSpPr>
            <a:spLocks noGrp="1"/>
          </p:cNvSpPr>
          <p:nvPr>
            <p:ph type="ctrTitle"/>
          </p:nvPr>
        </p:nvSpPr>
        <p:spPr>
          <a:xfrm>
            <a:off x="3028261" y="0"/>
            <a:ext cx="6120964" cy="1330852"/>
          </a:xfrm>
        </p:spPr>
        <p:txBody>
          <a:bodyPr anchor="ctr">
            <a:normAutofit/>
          </a:bodyPr>
          <a:lstStyle/>
          <a:p>
            <a:pPr>
              <a:lnSpc>
                <a:spcPct val="150000"/>
              </a:lnSpc>
            </a:pPr>
            <a:r>
              <a:rPr lang="en-AU" sz="2800" b="0" i="0">
                <a:solidFill>
                  <a:srgbClr val="0097BD"/>
                </a:solidFill>
                <a:effectLst/>
                <a:latin typeface="AkayaTelivigala" pitchFamily="2" charset="77"/>
                <a:cs typeface="AkayaTelivigala" pitchFamily="2" charset="77"/>
              </a:rPr>
              <a:t>Development/Build Process</a:t>
            </a:r>
            <a:endParaRPr lang="en-US" sz="333300">
              <a:solidFill>
                <a:srgbClr val="0097BD"/>
              </a:solidFill>
              <a:latin typeface="AkayaTelivigala" pitchFamily="2" charset="77"/>
              <a:cs typeface="AkayaTelivigala" pitchFamily="2" charset="77"/>
            </a:endParaRPr>
          </a:p>
        </p:txBody>
      </p:sp>
      <p:sp>
        <p:nvSpPr>
          <p:cNvPr id="14" name="TextBox 13">
            <a:extLst>
              <a:ext uri="{FF2B5EF4-FFF2-40B4-BE49-F238E27FC236}">
                <a16:creationId xmlns:a16="http://schemas.microsoft.com/office/drawing/2014/main" id="{82984B15-871F-B5D3-5677-A73B167E1B9C}"/>
              </a:ext>
            </a:extLst>
          </p:cNvPr>
          <p:cNvSpPr txBox="1"/>
          <p:nvPr/>
        </p:nvSpPr>
        <p:spPr>
          <a:xfrm>
            <a:off x="304800" y="1335313"/>
            <a:ext cx="11538857" cy="5078313"/>
          </a:xfrm>
          <a:prstGeom prst="rect">
            <a:avLst/>
          </a:prstGeom>
          <a:solidFill>
            <a:srgbClr val="E4F6FF"/>
          </a:solidFill>
        </p:spPr>
        <p:txBody>
          <a:bodyPr wrap="square" rtlCol="0">
            <a:spAutoFit/>
          </a:bodyPr>
          <a:lstStyle/>
          <a:p>
            <a:pPr algn="l">
              <a:lnSpc>
                <a:spcPct val="150000"/>
              </a:lnSpc>
              <a:buFont typeface="Arial" panose="020B0604020202020204" pitchFamily="34" charset="0"/>
              <a:buChar char="•"/>
            </a:pPr>
            <a:r>
              <a:rPr lang="en-AU" b="0" i="0">
                <a:effectLst/>
                <a:latin typeface="AkayaTelivigala" pitchFamily="2" charset="77"/>
                <a:cs typeface="AkayaTelivigala" pitchFamily="2" charset="77"/>
              </a:rPr>
              <a:t>During my design process, I drew inspiration from the example shared by Akash during our Saturday's lesson. It provided a solid foundation for my website's layout and structure.</a:t>
            </a:r>
          </a:p>
          <a:p>
            <a:pPr algn="l">
              <a:lnSpc>
                <a:spcPct val="150000"/>
              </a:lnSpc>
              <a:buFont typeface="Arial" panose="020B0604020202020204" pitchFamily="34" charset="0"/>
              <a:buChar char="•"/>
            </a:pPr>
            <a:r>
              <a:rPr lang="en-AU" b="0" i="0">
                <a:effectLst/>
                <a:latin typeface="AkayaTelivigala" pitchFamily="2" charset="77"/>
                <a:cs typeface="AkayaTelivigala" pitchFamily="2" charset="77"/>
              </a:rPr>
              <a:t>To create wireframes for my website, I initially used Balsamiq. However, I found that the lack of colors and the inability to insert real images hindered my creative process. As a result, I decided to switch to Figma, which allowed me to create wireframes with more visual elements and a realistic representation of my design.</a:t>
            </a:r>
          </a:p>
          <a:p>
            <a:pPr algn="l">
              <a:lnSpc>
                <a:spcPct val="150000"/>
              </a:lnSpc>
              <a:buFont typeface="Arial" panose="020B0604020202020204" pitchFamily="34" charset="0"/>
              <a:buChar char="•"/>
            </a:pPr>
            <a:r>
              <a:rPr lang="en-AU" b="0" i="0">
                <a:effectLst/>
                <a:latin typeface="AkayaTelivigala" pitchFamily="2" charset="77"/>
                <a:cs typeface="AkayaTelivigala" pitchFamily="2" charset="77"/>
              </a:rPr>
              <a:t>By utilizing Figma, I was able to explore different design possibilities, experiment with colors, and incorporate actual images into my wireframes. This helped me visualize the final look and feel of my website more effectively.</a:t>
            </a:r>
          </a:p>
          <a:p>
            <a:pPr algn="l">
              <a:lnSpc>
                <a:spcPct val="150000"/>
              </a:lnSpc>
              <a:buFont typeface="Arial" panose="020B0604020202020204" pitchFamily="34" charset="0"/>
              <a:buChar char="•"/>
            </a:pPr>
            <a:r>
              <a:rPr lang="en-AU" b="0" i="0">
                <a:effectLst/>
                <a:latin typeface="AkayaTelivigala" pitchFamily="2" charset="77"/>
                <a:cs typeface="AkayaTelivigala" pitchFamily="2" charset="77"/>
              </a:rPr>
              <a:t>Throughout the design process, I focused on ensuring a clean and user-friendly interface. I prioritized intuitive navigation, clear content organization, and a visually appealing aesthetic.</a:t>
            </a:r>
          </a:p>
          <a:p>
            <a:pPr algn="l">
              <a:lnSpc>
                <a:spcPct val="150000"/>
              </a:lnSpc>
              <a:buFont typeface="Arial" panose="020B0604020202020204" pitchFamily="34" charset="0"/>
              <a:buChar char="•"/>
            </a:pPr>
            <a:r>
              <a:rPr lang="en-AU" b="0" i="0">
                <a:effectLst/>
                <a:latin typeface="AkayaTelivigala" pitchFamily="2" charset="77"/>
                <a:cs typeface="AkayaTelivigala" pitchFamily="2" charset="77"/>
              </a:rPr>
              <a:t>I also considered the responsive design aspect, aiming to create a website that seamlessly adapts to different screen sizes and devices. This mobile-first approach allowed me to prioritize the mobile experience while scaling up to tablet and desktop views.</a:t>
            </a:r>
          </a:p>
        </p:txBody>
      </p:sp>
    </p:spTree>
    <p:extLst>
      <p:ext uri="{BB962C8B-B14F-4D97-AF65-F5344CB8AC3E}">
        <p14:creationId xmlns:p14="http://schemas.microsoft.com/office/powerpoint/2010/main" val="483886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921</Words>
  <Application>Microsoft Macintosh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AkayaTelivigala</vt:lpstr>
      <vt:lpstr>Arial</vt:lpstr>
      <vt:lpstr>Calibri</vt:lpstr>
      <vt:lpstr>Calibri Light</vt:lpstr>
      <vt:lpstr>Open Sans</vt:lpstr>
      <vt:lpstr>Office Theme</vt:lpstr>
      <vt:lpstr>PLAN AND DEVELOP  A PORTFOLIO WEBSITE </vt:lpstr>
      <vt:lpstr>Introduction</vt:lpstr>
      <vt:lpstr>PowerPoint Presentation</vt:lpstr>
      <vt:lpstr>Walk-through of Portfolio Website</vt:lpstr>
      <vt:lpstr>Walk-through of Portfolio Website</vt:lpstr>
      <vt:lpstr>Walk-through of Portfolio Website</vt:lpstr>
      <vt:lpstr>Walk-through of Portfolio Website</vt:lpstr>
      <vt:lpstr>Walk-through of Portfolio Website</vt:lpstr>
      <vt:lpstr>Development/Build Process</vt:lpstr>
      <vt:lpstr>Development/Build Process</vt:lpstr>
      <vt:lpstr>Sitemap</vt:lpstr>
      <vt:lpstr>Future Steps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AND DEVELOP  A PORTFOLIO WEBSITE </dc:title>
  <dc:creator>Alp Abdulla</dc:creator>
  <cp:lastModifiedBy>Alp Abdulla</cp:lastModifiedBy>
  <cp:revision>1</cp:revision>
  <dcterms:created xsi:type="dcterms:W3CDTF">2023-06-03T10:25:56Z</dcterms:created>
  <dcterms:modified xsi:type="dcterms:W3CDTF">2023-06-03T13:55:19Z</dcterms:modified>
</cp:coreProperties>
</file>