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75" r:id="rId5"/>
    <p:sldId id="304" r:id="rId6"/>
    <p:sldId id="362" r:id="rId7"/>
    <p:sldId id="364" r:id="rId8"/>
    <p:sldId id="363" r:id="rId9"/>
    <p:sldId id="330" r:id="rId10"/>
    <p:sldId id="346" r:id="rId11"/>
    <p:sldId id="331" r:id="rId12"/>
    <p:sldId id="347" r:id="rId13"/>
    <p:sldId id="328" r:id="rId14"/>
    <p:sldId id="333" r:id="rId15"/>
    <p:sldId id="334" r:id="rId16"/>
    <p:sldId id="348" r:id="rId17"/>
    <p:sldId id="338" r:id="rId18"/>
    <p:sldId id="339" r:id="rId19"/>
    <p:sldId id="337" r:id="rId20"/>
    <p:sldId id="340" r:id="rId21"/>
    <p:sldId id="349" r:id="rId22"/>
    <p:sldId id="344" r:id="rId23"/>
    <p:sldId id="345" r:id="rId24"/>
    <p:sldId id="343" r:id="rId25"/>
    <p:sldId id="341" r:id="rId26"/>
    <p:sldId id="350" r:id="rId27"/>
    <p:sldId id="351" r:id="rId28"/>
    <p:sldId id="353" r:id="rId29"/>
    <p:sldId id="357" r:id="rId30"/>
    <p:sldId id="358" r:id="rId31"/>
    <p:sldId id="359" r:id="rId32"/>
    <p:sldId id="356" r:id="rId33"/>
    <p:sldId id="354" r:id="rId34"/>
    <p:sldId id="361" r:id="rId35"/>
  </p:sldIdLst>
  <p:sldSz cx="9144000" cy="6858000" type="screen4x3"/>
  <p:notesSz cx="7104063" cy="102346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naldo Oliveira" initials="" lastIdx="14" clrIdx="0"/>
  <p:cmAuthor id="1" name="Arnaldo Oliveira" initials="AO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C32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3" autoAdjust="0"/>
    <p:restoredTop sz="77407" autoAdjust="0"/>
  </p:normalViewPr>
  <p:slideViewPr>
    <p:cSldViewPr>
      <p:cViewPr varScale="1">
        <p:scale>
          <a:sx n="57" d="100"/>
          <a:sy n="57" d="100"/>
        </p:scale>
        <p:origin x="1884" y="78"/>
      </p:cViewPr>
      <p:guideLst>
        <p:guide orient="horz" pos="270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246"/>
    </p:cViewPr>
  </p:sorterViewPr>
  <p:notesViewPr>
    <p:cSldViewPr>
      <p:cViewPr>
        <p:scale>
          <a:sx n="78" d="100"/>
          <a:sy n="78" d="100"/>
        </p:scale>
        <p:origin x="2064" y="-3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2589C-17F2-4ABA-A532-5609ACD6D68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C91BC61-419B-4D96-BD67-9898741DA226}">
      <dgm:prSet phldrT="[Texto]"/>
      <dgm:spPr/>
      <dgm:t>
        <a:bodyPr/>
        <a:lstStyle/>
        <a:p>
          <a:r>
            <a:rPr lang="pt-PT" dirty="0" smtClean="0"/>
            <a:t>Tratamento das entradas</a:t>
          </a:r>
          <a:endParaRPr lang="pt-PT" dirty="0"/>
        </a:p>
      </dgm:t>
    </dgm:pt>
    <dgm:pt modelId="{8C427F5B-55F4-4D0B-B8DC-6B105085E05D}" type="parTrans" cxnId="{897662F9-A20A-4982-96F3-D43AACA8205B}">
      <dgm:prSet/>
      <dgm:spPr/>
      <dgm:t>
        <a:bodyPr/>
        <a:lstStyle/>
        <a:p>
          <a:endParaRPr lang="pt-PT"/>
        </a:p>
      </dgm:t>
    </dgm:pt>
    <dgm:pt modelId="{F90633CE-C45D-449E-A944-4F1E4296D7E8}" type="sibTrans" cxnId="{897662F9-A20A-4982-96F3-D43AACA8205B}">
      <dgm:prSet/>
      <dgm:spPr/>
      <dgm:t>
        <a:bodyPr/>
        <a:lstStyle/>
        <a:p>
          <a:endParaRPr lang="pt-PT"/>
        </a:p>
      </dgm:t>
    </dgm:pt>
    <dgm:pt modelId="{64478AEC-D2C9-4744-B19D-36DDCA2AF69B}">
      <dgm:prSet phldrT="[Texto]"/>
      <dgm:spPr/>
      <dgm:t>
        <a:bodyPr/>
        <a:lstStyle/>
        <a:p>
          <a:r>
            <a:rPr lang="pt-PT" dirty="0" smtClean="0"/>
            <a:t>Sistema de contagem</a:t>
          </a:r>
          <a:endParaRPr lang="pt-PT" dirty="0"/>
        </a:p>
      </dgm:t>
    </dgm:pt>
    <dgm:pt modelId="{CFE49E28-3E50-4EAC-806F-7E5BA2FDFD8C}" type="parTrans" cxnId="{5E3EF084-4E08-45DC-8622-79DFE66BA017}">
      <dgm:prSet/>
      <dgm:spPr/>
      <dgm:t>
        <a:bodyPr/>
        <a:lstStyle/>
        <a:p>
          <a:endParaRPr lang="pt-PT"/>
        </a:p>
      </dgm:t>
    </dgm:pt>
    <dgm:pt modelId="{6D1A6A07-8D31-4352-B186-BA19D85316AA}" type="sibTrans" cxnId="{5E3EF084-4E08-45DC-8622-79DFE66BA017}">
      <dgm:prSet/>
      <dgm:spPr/>
      <dgm:t>
        <a:bodyPr/>
        <a:lstStyle/>
        <a:p>
          <a:endParaRPr lang="pt-PT"/>
        </a:p>
      </dgm:t>
    </dgm:pt>
    <dgm:pt modelId="{571886CC-A6BC-4415-AA8C-4FD80F909C53}">
      <dgm:prSet phldrT="[Texto]"/>
      <dgm:spPr/>
      <dgm:t>
        <a:bodyPr/>
        <a:lstStyle/>
        <a:p>
          <a:r>
            <a:rPr lang="pt-PT" dirty="0" smtClean="0"/>
            <a:t>Afixação da informação</a:t>
          </a:r>
          <a:endParaRPr lang="pt-PT" dirty="0"/>
        </a:p>
      </dgm:t>
    </dgm:pt>
    <dgm:pt modelId="{0D59444C-1C0A-428F-9594-D70B659F7379}" type="parTrans" cxnId="{BF2AFACF-44EB-4507-89DC-06BF9C1D79CA}">
      <dgm:prSet/>
      <dgm:spPr/>
      <dgm:t>
        <a:bodyPr/>
        <a:lstStyle/>
        <a:p>
          <a:endParaRPr lang="pt-PT"/>
        </a:p>
      </dgm:t>
    </dgm:pt>
    <dgm:pt modelId="{E07416E4-9FB8-4217-8DE3-DB5F4B3E3DBD}" type="sibTrans" cxnId="{BF2AFACF-44EB-4507-89DC-06BF9C1D79CA}">
      <dgm:prSet/>
      <dgm:spPr/>
      <dgm:t>
        <a:bodyPr/>
        <a:lstStyle/>
        <a:p>
          <a:endParaRPr lang="pt-PT"/>
        </a:p>
      </dgm:t>
    </dgm:pt>
    <dgm:pt modelId="{0B2C35AF-8B11-4297-BC34-21BE71E7CBE4}" type="pres">
      <dgm:prSet presAssocID="{D4C2589C-17F2-4ABA-A532-5609ACD6D683}" presName="Name0" presStyleCnt="0">
        <dgm:presLayoutVars>
          <dgm:dir/>
          <dgm:resizeHandles val="exact"/>
        </dgm:presLayoutVars>
      </dgm:prSet>
      <dgm:spPr/>
    </dgm:pt>
    <dgm:pt modelId="{AADAAECD-5F81-4661-8692-2686F3AC7485}" type="pres">
      <dgm:prSet presAssocID="{FC91BC61-419B-4D96-BD67-9898741DA22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F59025B-A9B9-4993-A55D-0C451FA93731}" type="pres">
      <dgm:prSet presAssocID="{F90633CE-C45D-449E-A944-4F1E4296D7E8}" presName="sibTrans" presStyleLbl="sibTrans2D1" presStyleIdx="0" presStyleCnt="2"/>
      <dgm:spPr/>
      <dgm:t>
        <a:bodyPr/>
        <a:lstStyle/>
        <a:p>
          <a:endParaRPr lang="pt-PT"/>
        </a:p>
      </dgm:t>
    </dgm:pt>
    <dgm:pt modelId="{9BB81618-90E2-49C3-BBFE-93CD58CD99F1}" type="pres">
      <dgm:prSet presAssocID="{F90633CE-C45D-449E-A944-4F1E4296D7E8}" presName="connectorText" presStyleLbl="sibTrans2D1" presStyleIdx="0" presStyleCnt="2"/>
      <dgm:spPr/>
      <dgm:t>
        <a:bodyPr/>
        <a:lstStyle/>
        <a:p>
          <a:endParaRPr lang="pt-PT"/>
        </a:p>
      </dgm:t>
    </dgm:pt>
    <dgm:pt modelId="{845B200E-5C53-45DB-8C67-016FF8824514}" type="pres">
      <dgm:prSet presAssocID="{64478AEC-D2C9-4744-B19D-36DDCA2AF69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AD57595-F1EA-4B4D-B4E8-E278B1A27236}" type="pres">
      <dgm:prSet presAssocID="{6D1A6A07-8D31-4352-B186-BA19D85316AA}" presName="sibTrans" presStyleLbl="sibTrans2D1" presStyleIdx="1" presStyleCnt="2"/>
      <dgm:spPr/>
      <dgm:t>
        <a:bodyPr/>
        <a:lstStyle/>
        <a:p>
          <a:endParaRPr lang="pt-PT"/>
        </a:p>
      </dgm:t>
    </dgm:pt>
    <dgm:pt modelId="{EB6E94FF-6554-4D1D-B7C7-DB92CF9DF9C0}" type="pres">
      <dgm:prSet presAssocID="{6D1A6A07-8D31-4352-B186-BA19D85316AA}" presName="connectorText" presStyleLbl="sibTrans2D1" presStyleIdx="1" presStyleCnt="2"/>
      <dgm:spPr/>
      <dgm:t>
        <a:bodyPr/>
        <a:lstStyle/>
        <a:p>
          <a:endParaRPr lang="pt-PT"/>
        </a:p>
      </dgm:t>
    </dgm:pt>
    <dgm:pt modelId="{FA5A8AB5-5CAB-4095-B1AE-533FA016325F}" type="pres">
      <dgm:prSet presAssocID="{571886CC-A6BC-4415-AA8C-4FD80F909C5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69BD015-12BA-4149-B208-4DFA661CC2D5}" type="presOf" srcId="{64478AEC-D2C9-4744-B19D-36DDCA2AF69B}" destId="{845B200E-5C53-45DB-8C67-016FF8824514}" srcOrd="0" destOrd="0" presId="urn:microsoft.com/office/officeart/2005/8/layout/process1"/>
    <dgm:cxn modelId="{7C789DB4-714C-406B-A8EA-3560BED8F0D8}" type="presOf" srcId="{571886CC-A6BC-4415-AA8C-4FD80F909C53}" destId="{FA5A8AB5-5CAB-4095-B1AE-533FA016325F}" srcOrd="0" destOrd="0" presId="urn:microsoft.com/office/officeart/2005/8/layout/process1"/>
    <dgm:cxn modelId="{20480D99-794D-4542-B12A-4CB9154B11B2}" type="presOf" srcId="{6D1A6A07-8D31-4352-B186-BA19D85316AA}" destId="{EB6E94FF-6554-4D1D-B7C7-DB92CF9DF9C0}" srcOrd="1" destOrd="0" presId="urn:microsoft.com/office/officeart/2005/8/layout/process1"/>
    <dgm:cxn modelId="{B1863539-CCB2-4426-98C8-E16603FE5E27}" type="presOf" srcId="{F90633CE-C45D-449E-A944-4F1E4296D7E8}" destId="{9BB81618-90E2-49C3-BBFE-93CD58CD99F1}" srcOrd="1" destOrd="0" presId="urn:microsoft.com/office/officeart/2005/8/layout/process1"/>
    <dgm:cxn modelId="{5E3EF084-4E08-45DC-8622-79DFE66BA017}" srcId="{D4C2589C-17F2-4ABA-A532-5609ACD6D683}" destId="{64478AEC-D2C9-4744-B19D-36DDCA2AF69B}" srcOrd="1" destOrd="0" parTransId="{CFE49E28-3E50-4EAC-806F-7E5BA2FDFD8C}" sibTransId="{6D1A6A07-8D31-4352-B186-BA19D85316AA}"/>
    <dgm:cxn modelId="{014D34D9-BB97-447A-B183-6AF7E5343AE4}" type="presOf" srcId="{D4C2589C-17F2-4ABA-A532-5609ACD6D683}" destId="{0B2C35AF-8B11-4297-BC34-21BE71E7CBE4}" srcOrd="0" destOrd="0" presId="urn:microsoft.com/office/officeart/2005/8/layout/process1"/>
    <dgm:cxn modelId="{9B7EDE9F-F6C5-41DE-A62F-A997DA28CDCB}" type="presOf" srcId="{FC91BC61-419B-4D96-BD67-9898741DA226}" destId="{AADAAECD-5F81-4661-8692-2686F3AC7485}" srcOrd="0" destOrd="0" presId="urn:microsoft.com/office/officeart/2005/8/layout/process1"/>
    <dgm:cxn modelId="{238CF2FD-8D00-476F-8231-D1E003631249}" type="presOf" srcId="{F90633CE-C45D-449E-A944-4F1E4296D7E8}" destId="{9F59025B-A9B9-4993-A55D-0C451FA93731}" srcOrd="0" destOrd="0" presId="urn:microsoft.com/office/officeart/2005/8/layout/process1"/>
    <dgm:cxn modelId="{897662F9-A20A-4982-96F3-D43AACA8205B}" srcId="{D4C2589C-17F2-4ABA-A532-5609ACD6D683}" destId="{FC91BC61-419B-4D96-BD67-9898741DA226}" srcOrd="0" destOrd="0" parTransId="{8C427F5B-55F4-4D0B-B8DC-6B105085E05D}" sibTransId="{F90633CE-C45D-449E-A944-4F1E4296D7E8}"/>
    <dgm:cxn modelId="{009AA42A-FDBE-4DAC-874C-EF89BF91DAE1}" type="presOf" srcId="{6D1A6A07-8D31-4352-B186-BA19D85316AA}" destId="{2AD57595-F1EA-4B4D-B4E8-E278B1A27236}" srcOrd="0" destOrd="0" presId="urn:microsoft.com/office/officeart/2005/8/layout/process1"/>
    <dgm:cxn modelId="{BF2AFACF-44EB-4507-89DC-06BF9C1D79CA}" srcId="{D4C2589C-17F2-4ABA-A532-5609ACD6D683}" destId="{571886CC-A6BC-4415-AA8C-4FD80F909C53}" srcOrd="2" destOrd="0" parTransId="{0D59444C-1C0A-428F-9594-D70B659F7379}" sibTransId="{E07416E4-9FB8-4217-8DE3-DB5F4B3E3DBD}"/>
    <dgm:cxn modelId="{2944BBFA-AA30-4540-97E4-C70F9734A58C}" type="presParOf" srcId="{0B2C35AF-8B11-4297-BC34-21BE71E7CBE4}" destId="{AADAAECD-5F81-4661-8692-2686F3AC7485}" srcOrd="0" destOrd="0" presId="urn:microsoft.com/office/officeart/2005/8/layout/process1"/>
    <dgm:cxn modelId="{3A54D3F8-B443-4E7A-81E3-9058DA93A485}" type="presParOf" srcId="{0B2C35AF-8B11-4297-BC34-21BE71E7CBE4}" destId="{9F59025B-A9B9-4993-A55D-0C451FA93731}" srcOrd="1" destOrd="0" presId="urn:microsoft.com/office/officeart/2005/8/layout/process1"/>
    <dgm:cxn modelId="{283D762A-17C4-4CF5-9AEB-14E8A4F8F717}" type="presParOf" srcId="{9F59025B-A9B9-4993-A55D-0C451FA93731}" destId="{9BB81618-90E2-49C3-BBFE-93CD58CD99F1}" srcOrd="0" destOrd="0" presId="urn:microsoft.com/office/officeart/2005/8/layout/process1"/>
    <dgm:cxn modelId="{6E355DDB-F16C-45B6-8FFE-8888668C017E}" type="presParOf" srcId="{0B2C35AF-8B11-4297-BC34-21BE71E7CBE4}" destId="{845B200E-5C53-45DB-8C67-016FF8824514}" srcOrd="2" destOrd="0" presId="urn:microsoft.com/office/officeart/2005/8/layout/process1"/>
    <dgm:cxn modelId="{1E54CFF7-5A0C-4AE6-A088-13C9CC16D250}" type="presParOf" srcId="{0B2C35AF-8B11-4297-BC34-21BE71E7CBE4}" destId="{2AD57595-F1EA-4B4D-B4E8-E278B1A27236}" srcOrd="3" destOrd="0" presId="urn:microsoft.com/office/officeart/2005/8/layout/process1"/>
    <dgm:cxn modelId="{4E283A24-AA5E-4FE7-ABA5-B6AF285ED43C}" type="presParOf" srcId="{2AD57595-F1EA-4B4D-B4E8-E278B1A27236}" destId="{EB6E94FF-6554-4D1D-B7C7-DB92CF9DF9C0}" srcOrd="0" destOrd="0" presId="urn:microsoft.com/office/officeart/2005/8/layout/process1"/>
    <dgm:cxn modelId="{3017DE5D-6235-4DE8-8BC3-FC0F7D959DA4}" type="presParOf" srcId="{0B2C35AF-8B11-4297-BC34-21BE71E7CBE4}" destId="{FA5A8AB5-5CAB-4095-B1AE-533FA016325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32E0D7-DBD4-4A6B-B2EB-4EBCAE5A24A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A7098C8C-7BB1-46BE-944A-40C30C7538B1}">
      <dgm:prSet phldrT="[Texto]" custT="1"/>
      <dgm:spPr/>
      <dgm:t>
        <a:bodyPr/>
        <a:lstStyle/>
        <a:p>
          <a:r>
            <a:rPr lang="pt-PT" sz="2000" b="1" dirty="0" smtClean="0"/>
            <a:t>Parque</a:t>
          </a:r>
          <a:endParaRPr lang="pt-PT" sz="2000" b="1" dirty="0"/>
        </a:p>
      </dgm:t>
    </dgm:pt>
    <dgm:pt modelId="{4C9D9604-F42C-4CAE-B31D-8A6AC2375921}" type="parTrans" cxnId="{DDEF42FD-03CE-4EB9-892C-CC15DD18A4E8}">
      <dgm:prSet/>
      <dgm:spPr/>
      <dgm:t>
        <a:bodyPr/>
        <a:lstStyle/>
        <a:p>
          <a:endParaRPr lang="pt-PT"/>
        </a:p>
      </dgm:t>
    </dgm:pt>
    <dgm:pt modelId="{2E8AB6D4-787F-4D08-89DF-43A0654845D2}" type="sibTrans" cxnId="{DDEF42FD-03CE-4EB9-892C-CC15DD18A4E8}">
      <dgm:prSet/>
      <dgm:spPr/>
      <dgm:t>
        <a:bodyPr/>
        <a:lstStyle/>
        <a:p>
          <a:endParaRPr lang="pt-PT"/>
        </a:p>
      </dgm:t>
    </dgm:pt>
    <dgm:pt modelId="{5A0DCCCB-0153-4ADE-B061-0A974C5069F3}">
      <dgm:prSet phldrT="[Texto]"/>
      <dgm:spPr/>
      <dgm:t>
        <a:bodyPr/>
        <a:lstStyle/>
        <a:p>
          <a:r>
            <a:rPr lang="pt-PT" b="1" dirty="0" smtClean="0"/>
            <a:t>Ocupação</a:t>
          </a:r>
          <a:endParaRPr lang="pt-PT" b="1" dirty="0"/>
        </a:p>
      </dgm:t>
    </dgm:pt>
    <dgm:pt modelId="{9E87F408-C142-4D58-BE01-BA2FDE3525F9}" type="parTrans" cxnId="{3F47A69F-A25B-4C58-A1B3-D3ACD937CCFC}">
      <dgm:prSet/>
      <dgm:spPr/>
      <dgm:t>
        <a:bodyPr/>
        <a:lstStyle/>
        <a:p>
          <a:endParaRPr lang="pt-PT"/>
        </a:p>
      </dgm:t>
    </dgm:pt>
    <dgm:pt modelId="{AC19DC7E-2458-4F0F-8762-A1CDDB2F0459}" type="sibTrans" cxnId="{3F47A69F-A25B-4C58-A1B3-D3ACD937CCFC}">
      <dgm:prSet/>
      <dgm:spPr/>
      <dgm:t>
        <a:bodyPr/>
        <a:lstStyle/>
        <a:p>
          <a:endParaRPr lang="pt-PT"/>
        </a:p>
      </dgm:t>
    </dgm:pt>
    <dgm:pt modelId="{3384180F-8FF8-48F4-8F38-840ADA7251A1}">
      <dgm:prSet phldrT="[Texto]"/>
      <dgm:spPr/>
      <dgm:t>
        <a:bodyPr/>
        <a:lstStyle/>
        <a:p>
          <a:r>
            <a:rPr lang="pt-PT" b="1" dirty="0" smtClean="0"/>
            <a:t>Acesso</a:t>
          </a:r>
          <a:endParaRPr lang="pt-PT" b="1" dirty="0"/>
        </a:p>
      </dgm:t>
    </dgm:pt>
    <dgm:pt modelId="{C207D65A-5AFE-49C9-A540-2753339E75AE}" type="parTrans" cxnId="{5F7AC70D-C2B0-4AB3-ACBA-671BFC93F81C}">
      <dgm:prSet/>
      <dgm:spPr/>
      <dgm:t>
        <a:bodyPr/>
        <a:lstStyle/>
        <a:p>
          <a:endParaRPr lang="pt-PT"/>
        </a:p>
      </dgm:t>
    </dgm:pt>
    <dgm:pt modelId="{5C247710-9729-404C-ADD7-D49BCA847FD7}" type="sibTrans" cxnId="{5F7AC70D-C2B0-4AB3-ACBA-671BFC93F81C}">
      <dgm:prSet/>
      <dgm:spPr/>
      <dgm:t>
        <a:bodyPr/>
        <a:lstStyle/>
        <a:p>
          <a:endParaRPr lang="pt-PT"/>
        </a:p>
      </dgm:t>
    </dgm:pt>
    <dgm:pt modelId="{B3268376-3239-44D1-AB58-D3FEB2B8745F}">
      <dgm:prSet phldrT="[Texto]"/>
      <dgm:spPr/>
      <dgm:t>
        <a:bodyPr/>
        <a:lstStyle/>
        <a:p>
          <a:r>
            <a:rPr lang="pt-PT" b="1" dirty="0" smtClean="0"/>
            <a:t>Divisor de Frequência</a:t>
          </a:r>
          <a:endParaRPr lang="pt-PT" b="1" dirty="0"/>
        </a:p>
      </dgm:t>
    </dgm:pt>
    <dgm:pt modelId="{E1FA4C7D-3859-4975-80A4-93C826454C75}" type="parTrans" cxnId="{F11A31C0-DCAE-4E18-A792-BECC3A5E1B36}">
      <dgm:prSet/>
      <dgm:spPr/>
      <dgm:t>
        <a:bodyPr/>
        <a:lstStyle/>
        <a:p>
          <a:endParaRPr lang="pt-PT"/>
        </a:p>
      </dgm:t>
    </dgm:pt>
    <dgm:pt modelId="{1D53D2BA-3A5A-4168-B403-69A104189DBB}" type="sibTrans" cxnId="{F11A31C0-DCAE-4E18-A792-BECC3A5E1B36}">
      <dgm:prSet/>
      <dgm:spPr/>
      <dgm:t>
        <a:bodyPr/>
        <a:lstStyle/>
        <a:p>
          <a:endParaRPr lang="pt-PT"/>
        </a:p>
      </dgm:t>
    </dgm:pt>
    <dgm:pt modelId="{9EAC5E09-50CA-4A67-955C-AAABA3037D36}">
      <dgm:prSet phldrT="[Texto]"/>
      <dgm:spPr/>
      <dgm:t>
        <a:bodyPr/>
        <a:lstStyle/>
        <a:p>
          <a:r>
            <a:rPr lang="pt-PT" dirty="0" smtClean="0"/>
            <a:t>Valida</a:t>
          </a:r>
          <a:endParaRPr lang="pt-PT" dirty="0"/>
        </a:p>
      </dgm:t>
    </dgm:pt>
    <dgm:pt modelId="{FA2E67DE-6893-4308-9A78-BAD29E50C3B2}" type="parTrans" cxnId="{C53EAA4B-7B2A-403F-865B-4FB5246D5570}">
      <dgm:prSet/>
      <dgm:spPr/>
      <dgm:t>
        <a:bodyPr/>
        <a:lstStyle/>
        <a:p>
          <a:endParaRPr lang="pt-PT"/>
        </a:p>
      </dgm:t>
    </dgm:pt>
    <dgm:pt modelId="{8C321AD6-1469-4396-91DD-3E890A0D5197}" type="sibTrans" cxnId="{C53EAA4B-7B2A-403F-865B-4FB5246D5570}">
      <dgm:prSet/>
      <dgm:spPr/>
      <dgm:t>
        <a:bodyPr/>
        <a:lstStyle/>
        <a:p>
          <a:endParaRPr lang="pt-PT"/>
        </a:p>
      </dgm:t>
    </dgm:pt>
    <dgm:pt modelId="{80A5FB04-A7EC-46B5-9B95-982C4E4046F1}">
      <dgm:prSet phldrT="[Texto]"/>
      <dgm:spPr/>
      <dgm:t>
        <a:bodyPr/>
        <a:lstStyle/>
        <a:p>
          <a:r>
            <a:rPr lang="pt-PT" dirty="0" smtClean="0"/>
            <a:t>Temporiza</a:t>
          </a:r>
          <a:endParaRPr lang="pt-PT" dirty="0"/>
        </a:p>
      </dgm:t>
    </dgm:pt>
    <dgm:pt modelId="{CB504BF4-6F29-47CB-AB4E-165EAE9E0E93}" type="parTrans" cxnId="{54DAB7E2-1EC3-4D8A-B2BA-C5BBBED53DCB}">
      <dgm:prSet/>
      <dgm:spPr/>
      <dgm:t>
        <a:bodyPr/>
        <a:lstStyle/>
        <a:p>
          <a:endParaRPr lang="pt-PT"/>
        </a:p>
      </dgm:t>
    </dgm:pt>
    <dgm:pt modelId="{8BF10C50-9A68-442E-BC8E-FB3F498DDA9E}" type="sibTrans" cxnId="{54DAB7E2-1EC3-4D8A-B2BA-C5BBBED53DCB}">
      <dgm:prSet/>
      <dgm:spPr/>
      <dgm:t>
        <a:bodyPr/>
        <a:lstStyle/>
        <a:p>
          <a:endParaRPr lang="pt-PT"/>
        </a:p>
      </dgm:t>
    </dgm:pt>
    <dgm:pt modelId="{3802A658-1810-4BBB-ADAD-22DC793A1213}">
      <dgm:prSet phldrT="[Texto]"/>
      <dgm:spPr/>
      <dgm:t>
        <a:bodyPr/>
        <a:lstStyle/>
        <a:p>
          <a:r>
            <a:rPr lang="pt-PT" dirty="0" smtClean="0"/>
            <a:t>Sinaliza</a:t>
          </a:r>
          <a:endParaRPr lang="pt-PT" dirty="0"/>
        </a:p>
      </dgm:t>
    </dgm:pt>
    <dgm:pt modelId="{374DB3E4-89B7-4A97-BDDB-C623E2922128}" type="parTrans" cxnId="{401DEDD3-DC25-4FA5-8352-2102341F6B52}">
      <dgm:prSet/>
      <dgm:spPr/>
      <dgm:t>
        <a:bodyPr/>
        <a:lstStyle/>
        <a:p>
          <a:endParaRPr lang="pt-PT"/>
        </a:p>
      </dgm:t>
    </dgm:pt>
    <dgm:pt modelId="{D8AD7938-02E6-4654-B4B2-8EE5734D830B}" type="sibTrans" cxnId="{401DEDD3-DC25-4FA5-8352-2102341F6B52}">
      <dgm:prSet/>
      <dgm:spPr/>
      <dgm:t>
        <a:bodyPr/>
        <a:lstStyle/>
        <a:p>
          <a:endParaRPr lang="pt-PT"/>
        </a:p>
      </dgm:t>
    </dgm:pt>
    <dgm:pt modelId="{C122C873-33C9-4016-B878-3F01CC57D17C}">
      <dgm:prSet phldrT="[Texto]"/>
      <dgm:spPr/>
      <dgm:t>
        <a:bodyPr/>
        <a:lstStyle/>
        <a:p>
          <a:r>
            <a:rPr lang="pt-PT" dirty="0" smtClean="0"/>
            <a:t>Prolonga</a:t>
          </a:r>
          <a:endParaRPr lang="pt-PT" dirty="0"/>
        </a:p>
      </dgm:t>
    </dgm:pt>
    <dgm:pt modelId="{C84C35AF-F42F-47CC-9143-611E077B28C6}" type="parTrans" cxnId="{D31697D4-6860-483F-9221-4FC7610EEB26}">
      <dgm:prSet/>
      <dgm:spPr/>
      <dgm:t>
        <a:bodyPr/>
        <a:lstStyle/>
        <a:p>
          <a:endParaRPr lang="pt-PT"/>
        </a:p>
      </dgm:t>
    </dgm:pt>
    <dgm:pt modelId="{3CF3B025-4D03-43BC-A031-78CF8FAD4361}" type="sibTrans" cxnId="{D31697D4-6860-483F-9221-4FC7610EEB26}">
      <dgm:prSet/>
      <dgm:spPr/>
      <dgm:t>
        <a:bodyPr/>
        <a:lstStyle/>
        <a:p>
          <a:endParaRPr lang="pt-PT"/>
        </a:p>
      </dgm:t>
    </dgm:pt>
    <dgm:pt modelId="{E6F77ECE-75A3-407F-B97B-0FBEFCD12300}">
      <dgm:prSet phldrT="[Texto]"/>
      <dgm:spPr/>
      <dgm:t>
        <a:bodyPr/>
        <a:lstStyle/>
        <a:p>
          <a:r>
            <a:rPr lang="pt-PT" dirty="0" smtClean="0"/>
            <a:t>Trata Entradas</a:t>
          </a:r>
          <a:endParaRPr lang="pt-PT" dirty="0"/>
        </a:p>
      </dgm:t>
    </dgm:pt>
    <dgm:pt modelId="{1E35DE01-C95F-467D-BA65-B5C987F3430F}" type="parTrans" cxnId="{8A2E7FA0-B49B-4FB4-A5D4-F2A0DAFCF314}">
      <dgm:prSet/>
      <dgm:spPr/>
      <dgm:t>
        <a:bodyPr/>
        <a:lstStyle/>
        <a:p>
          <a:endParaRPr lang="pt-PT"/>
        </a:p>
      </dgm:t>
    </dgm:pt>
    <dgm:pt modelId="{D1FE1B94-8AA2-48E8-B2F5-533AB935C376}" type="sibTrans" cxnId="{8A2E7FA0-B49B-4FB4-A5D4-F2A0DAFCF314}">
      <dgm:prSet/>
      <dgm:spPr/>
      <dgm:t>
        <a:bodyPr/>
        <a:lstStyle/>
        <a:p>
          <a:endParaRPr lang="pt-PT"/>
        </a:p>
      </dgm:t>
    </dgm:pt>
    <dgm:pt modelId="{CAC28687-20E6-4071-9D1C-160B06727544}">
      <dgm:prSet phldrT="[Texto]"/>
      <dgm:spPr/>
      <dgm:t>
        <a:bodyPr/>
        <a:lstStyle/>
        <a:p>
          <a:r>
            <a:rPr lang="pt-PT" dirty="0" smtClean="0"/>
            <a:t>Conta</a:t>
          </a:r>
          <a:endParaRPr lang="pt-PT" dirty="0"/>
        </a:p>
      </dgm:t>
    </dgm:pt>
    <dgm:pt modelId="{C29E25BC-0E42-4368-88CA-E784E3D37DC4}" type="parTrans" cxnId="{D116CFFC-D51D-4ECC-BBCC-AFEFC5917B7A}">
      <dgm:prSet/>
      <dgm:spPr/>
      <dgm:t>
        <a:bodyPr/>
        <a:lstStyle/>
        <a:p>
          <a:endParaRPr lang="pt-PT"/>
        </a:p>
      </dgm:t>
    </dgm:pt>
    <dgm:pt modelId="{BB67E726-4A0B-4D2D-9635-71D7A196F7A8}" type="sibTrans" cxnId="{D116CFFC-D51D-4ECC-BBCC-AFEFC5917B7A}">
      <dgm:prSet/>
      <dgm:spPr/>
      <dgm:t>
        <a:bodyPr/>
        <a:lstStyle/>
        <a:p>
          <a:endParaRPr lang="pt-PT"/>
        </a:p>
      </dgm:t>
    </dgm:pt>
    <dgm:pt modelId="{4C6610AD-8B54-4365-A42A-A4B9C2A612A0}">
      <dgm:prSet phldrT="[Texto]"/>
      <dgm:spPr/>
      <dgm:t>
        <a:bodyPr/>
        <a:lstStyle/>
        <a:p>
          <a:r>
            <a:rPr lang="pt-PT" dirty="0" smtClean="0"/>
            <a:t>Afixa</a:t>
          </a:r>
          <a:endParaRPr lang="pt-PT" dirty="0"/>
        </a:p>
      </dgm:t>
    </dgm:pt>
    <dgm:pt modelId="{A2AA9559-7C59-4D26-A958-1031A27033C5}" type="parTrans" cxnId="{29AEEE75-7476-492E-BA67-ECFAADAD9E53}">
      <dgm:prSet/>
      <dgm:spPr/>
      <dgm:t>
        <a:bodyPr/>
        <a:lstStyle/>
        <a:p>
          <a:endParaRPr lang="pt-PT"/>
        </a:p>
      </dgm:t>
    </dgm:pt>
    <dgm:pt modelId="{4FDC713D-607D-48C6-A63C-C944840E742C}" type="sibTrans" cxnId="{29AEEE75-7476-492E-BA67-ECFAADAD9E53}">
      <dgm:prSet/>
      <dgm:spPr/>
      <dgm:t>
        <a:bodyPr/>
        <a:lstStyle/>
        <a:p>
          <a:endParaRPr lang="pt-PT"/>
        </a:p>
      </dgm:t>
    </dgm:pt>
    <dgm:pt modelId="{D7C7503F-68F6-49F9-8E99-764B8AA2A8FB}" type="pres">
      <dgm:prSet presAssocID="{2F32E0D7-DBD4-4A6B-B2EB-4EBCAE5A24A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C2EC383D-F927-4C96-BC2E-81E55F0125A5}" type="pres">
      <dgm:prSet presAssocID="{A7098C8C-7BB1-46BE-944A-40C30C7538B1}" presName="hierRoot1" presStyleCnt="0"/>
      <dgm:spPr/>
    </dgm:pt>
    <dgm:pt modelId="{1D83543E-024F-46D1-A72C-D94699A74BDD}" type="pres">
      <dgm:prSet presAssocID="{A7098C8C-7BB1-46BE-944A-40C30C7538B1}" presName="composite" presStyleCnt="0"/>
      <dgm:spPr/>
    </dgm:pt>
    <dgm:pt modelId="{8AED968F-C138-464A-9031-B1AE8187CEEE}" type="pres">
      <dgm:prSet presAssocID="{A7098C8C-7BB1-46BE-944A-40C30C7538B1}" presName="background" presStyleLbl="node0" presStyleIdx="0" presStyleCnt="1"/>
      <dgm:spPr/>
    </dgm:pt>
    <dgm:pt modelId="{B5E32CFB-1B1E-4565-8AD6-1D5E7A943EF3}" type="pres">
      <dgm:prSet presAssocID="{A7098C8C-7BB1-46BE-944A-40C30C7538B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BADF3B0E-BDE9-48AE-ADB0-9703B5505111}" type="pres">
      <dgm:prSet presAssocID="{A7098C8C-7BB1-46BE-944A-40C30C7538B1}" presName="hierChild2" presStyleCnt="0"/>
      <dgm:spPr/>
    </dgm:pt>
    <dgm:pt modelId="{3AA9BB11-2066-49F7-ADFF-D84C8E3111EC}" type="pres">
      <dgm:prSet presAssocID="{C207D65A-5AFE-49C9-A540-2753339E75AE}" presName="Name10" presStyleLbl="parChTrans1D2" presStyleIdx="0" presStyleCnt="3"/>
      <dgm:spPr/>
      <dgm:t>
        <a:bodyPr/>
        <a:lstStyle/>
        <a:p>
          <a:endParaRPr lang="pt-PT"/>
        </a:p>
      </dgm:t>
    </dgm:pt>
    <dgm:pt modelId="{65014D0B-F525-4A31-84B9-6137D7FC8BEF}" type="pres">
      <dgm:prSet presAssocID="{3384180F-8FF8-48F4-8F38-840ADA7251A1}" presName="hierRoot2" presStyleCnt="0"/>
      <dgm:spPr/>
    </dgm:pt>
    <dgm:pt modelId="{FAF4A1A6-C252-406B-BCE5-A3145E914B84}" type="pres">
      <dgm:prSet presAssocID="{3384180F-8FF8-48F4-8F38-840ADA7251A1}" presName="composite2" presStyleCnt="0"/>
      <dgm:spPr/>
    </dgm:pt>
    <dgm:pt modelId="{C37C9F03-6DB6-474F-B50F-978B0CF5EA0D}" type="pres">
      <dgm:prSet presAssocID="{3384180F-8FF8-48F4-8F38-840ADA7251A1}" presName="background2" presStyleLbl="node2" presStyleIdx="0" presStyleCnt="3"/>
      <dgm:spPr/>
    </dgm:pt>
    <dgm:pt modelId="{FC66D0CC-2A21-43C1-B899-E214B752C5B9}" type="pres">
      <dgm:prSet presAssocID="{3384180F-8FF8-48F4-8F38-840ADA7251A1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42AC7DE-A799-4943-9023-E378AD190206}" type="pres">
      <dgm:prSet presAssocID="{3384180F-8FF8-48F4-8F38-840ADA7251A1}" presName="hierChild3" presStyleCnt="0"/>
      <dgm:spPr/>
    </dgm:pt>
    <dgm:pt modelId="{DD131A0D-3E38-4051-9C2C-585CEEFED426}" type="pres">
      <dgm:prSet presAssocID="{FA2E67DE-6893-4308-9A78-BAD29E50C3B2}" presName="Name17" presStyleLbl="parChTrans1D3" presStyleIdx="0" presStyleCnt="7"/>
      <dgm:spPr/>
      <dgm:t>
        <a:bodyPr/>
        <a:lstStyle/>
        <a:p>
          <a:endParaRPr lang="pt-PT"/>
        </a:p>
      </dgm:t>
    </dgm:pt>
    <dgm:pt modelId="{A0C9C35E-DF05-441F-B208-8AE5E7324BE3}" type="pres">
      <dgm:prSet presAssocID="{9EAC5E09-50CA-4A67-955C-AAABA3037D36}" presName="hierRoot3" presStyleCnt="0"/>
      <dgm:spPr/>
    </dgm:pt>
    <dgm:pt modelId="{F7E89B4B-552D-4798-BDA2-72EFFCB43755}" type="pres">
      <dgm:prSet presAssocID="{9EAC5E09-50CA-4A67-955C-AAABA3037D36}" presName="composite3" presStyleCnt="0"/>
      <dgm:spPr/>
    </dgm:pt>
    <dgm:pt modelId="{4FFC4B26-86F1-4F82-9829-5B55E64E6593}" type="pres">
      <dgm:prSet presAssocID="{9EAC5E09-50CA-4A67-955C-AAABA3037D36}" presName="background3" presStyleLbl="node3" presStyleIdx="0" presStyleCnt="7"/>
      <dgm:spPr/>
    </dgm:pt>
    <dgm:pt modelId="{008547E1-7A58-45E5-8445-F308E8C9E43B}" type="pres">
      <dgm:prSet presAssocID="{9EAC5E09-50CA-4A67-955C-AAABA3037D36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3F8042F1-69D1-42BA-805E-D31C7F9C55B5}" type="pres">
      <dgm:prSet presAssocID="{9EAC5E09-50CA-4A67-955C-AAABA3037D36}" presName="hierChild4" presStyleCnt="0"/>
      <dgm:spPr/>
    </dgm:pt>
    <dgm:pt modelId="{916315C6-300C-47A6-A259-F32595549CAF}" type="pres">
      <dgm:prSet presAssocID="{CB504BF4-6F29-47CB-AB4E-165EAE9E0E93}" presName="Name17" presStyleLbl="parChTrans1D3" presStyleIdx="1" presStyleCnt="7"/>
      <dgm:spPr/>
      <dgm:t>
        <a:bodyPr/>
        <a:lstStyle/>
        <a:p>
          <a:endParaRPr lang="pt-PT"/>
        </a:p>
      </dgm:t>
    </dgm:pt>
    <dgm:pt modelId="{9DD40A71-5852-4F51-AE4E-F587BB1344EC}" type="pres">
      <dgm:prSet presAssocID="{80A5FB04-A7EC-46B5-9B95-982C4E4046F1}" presName="hierRoot3" presStyleCnt="0"/>
      <dgm:spPr/>
    </dgm:pt>
    <dgm:pt modelId="{8C030BC8-7E5D-4F4C-AA20-9086698D4C4C}" type="pres">
      <dgm:prSet presAssocID="{80A5FB04-A7EC-46B5-9B95-982C4E4046F1}" presName="composite3" presStyleCnt="0"/>
      <dgm:spPr/>
    </dgm:pt>
    <dgm:pt modelId="{5E16AADD-A746-42A3-82F0-782084598CEF}" type="pres">
      <dgm:prSet presAssocID="{80A5FB04-A7EC-46B5-9B95-982C4E4046F1}" presName="background3" presStyleLbl="node3" presStyleIdx="1" presStyleCnt="7"/>
      <dgm:spPr/>
    </dgm:pt>
    <dgm:pt modelId="{20F4B9CC-1740-4D71-9801-D8E5807B841E}" type="pres">
      <dgm:prSet presAssocID="{80A5FB04-A7EC-46B5-9B95-982C4E4046F1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D0D2C4C-D1DD-4F6D-8A66-A7E23410E070}" type="pres">
      <dgm:prSet presAssocID="{80A5FB04-A7EC-46B5-9B95-982C4E4046F1}" presName="hierChild4" presStyleCnt="0"/>
      <dgm:spPr/>
    </dgm:pt>
    <dgm:pt modelId="{4996B1AA-03FA-4CFA-ADA9-233BC7139C16}" type="pres">
      <dgm:prSet presAssocID="{374DB3E4-89B7-4A97-BDDB-C623E2922128}" presName="Name17" presStyleLbl="parChTrans1D3" presStyleIdx="2" presStyleCnt="7"/>
      <dgm:spPr/>
      <dgm:t>
        <a:bodyPr/>
        <a:lstStyle/>
        <a:p>
          <a:endParaRPr lang="pt-PT"/>
        </a:p>
      </dgm:t>
    </dgm:pt>
    <dgm:pt modelId="{C7D3E892-D046-4F7C-89F8-CADD34F5726D}" type="pres">
      <dgm:prSet presAssocID="{3802A658-1810-4BBB-ADAD-22DC793A1213}" presName="hierRoot3" presStyleCnt="0"/>
      <dgm:spPr/>
    </dgm:pt>
    <dgm:pt modelId="{96A7DFCF-F3CA-4678-BA0C-644C9175C345}" type="pres">
      <dgm:prSet presAssocID="{3802A658-1810-4BBB-ADAD-22DC793A1213}" presName="composite3" presStyleCnt="0"/>
      <dgm:spPr/>
    </dgm:pt>
    <dgm:pt modelId="{7172D604-D412-4896-B864-ED543949C66A}" type="pres">
      <dgm:prSet presAssocID="{3802A658-1810-4BBB-ADAD-22DC793A1213}" presName="background3" presStyleLbl="node3" presStyleIdx="2" presStyleCnt="7"/>
      <dgm:spPr/>
    </dgm:pt>
    <dgm:pt modelId="{872CD860-164A-4ED4-B57B-A927FDAA4505}" type="pres">
      <dgm:prSet presAssocID="{3802A658-1810-4BBB-ADAD-22DC793A1213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2D94AABF-102F-455F-8450-60334D26284C}" type="pres">
      <dgm:prSet presAssocID="{3802A658-1810-4BBB-ADAD-22DC793A1213}" presName="hierChild4" presStyleCnt="0"/>
      <dgm:spPr/>
    </dgm:pt>
    <dgm:pt modelId="{51718E5C-FD5F-49F6-BA14-507CBEB6016F}" type="pres">
      <dgm:prSet presAssocID="{C84C35AF-F42F-47CC-9143-611E077B28C6}" presName="Name17" presStyleLbl="parChTrans1D3" presStyleIdx="3" presStyleCnt="7"/>
      <dgm:spPr/>
      <dgm:t>
        <a:bodyPr/>
        <a:lstStyle/>
        <a:p>
          <a:endParaRPr lang="pt-PT"/>
        </a:p>
      </dgm:t>
    </dgm:pt>
    <dgm:pt modelId="{B00F3961-BE1A-4326-A6A9-6C6126240169}" type="pres">
      <dgm:prSet presAssocID="{C122C873-33C9-4016-B878-3F01CC57D17C}" presName="hierRoot3" presStyleCnt="0"/>
      <dgm:spPr/>
    </dgm:pt>
    <dgm:pt modelId="{2270A5C9-C8E4-4532-BF52-7D1DB606E4B9}" type="pres">
      <dgm:prSet presAssocID="{C122C873-33C9-4016-B878-3F01CC57D17C}" presName="composite3" presStyleCnt="0"/>
      <dgm:spPr/>
    </dgm:pt>
    <dgm:pt modelId="{EC42C6EC-239E-4676-9C31-7E8A5B877229}" type="pres">
      <dgm:prSet presAssocID="{C122C873-33C9-4016-B878-3F01CC57D17C}" presName="background3" presStyleLbl="node3" presStyleIdx="3" presStyleCnt="7"/>
      <dgm:spPr/>
    </dgm:pt>
    <dgm:pt modelId="{CCC3049E-9D24-4031-97C9-F02BC12A059E}" type="pres">
      <dgm:prSet presAssocID="{C122C873-33C9-4016-B878-3F01CC57D17C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269A3571-D364-447A-9C71-95F9B2B53528}" type="pres">
      <dgm:prSet presAssocID="{C122C873-33C9-4016-B878-3F01CC57D17C}" presName="hierChild4" presStyleCnt="0"/>
      <dgm:spPr/>
    </dgm:pt>
    <dgm:pt modelId="{F1D02C40-96C4-4220-BEC0-884EBC9E8AA7}" type="pres">
      <dgm:prSet presAssocID="{E1FA4C7D-3859-4975-80A4-93C826454C75}" presName="Name10" presStyleLbl="parChTrans1D2" presStyleIdx="1" presStyleCnt="3"/>
      <dgm:spPr/>
      <dgm:t>
        <a:bodyPr/>
        <a:lstStyle/>
        <a:p>
          <a:endParaRPr lang="pt-PT"/>
        </a:p>
      </dgm:t>
    </dgm:pt>
    <dgm:pt modelId="{50A01859-DC13-405A-B22C-899A35E3ED3A}" type="pres">
      <dgm:prSet presAssocID="{B3268376-3239-44D1-AB58-D3FEB2B8745F}" presName="hierRoot2" presStyleCnt="0"/>
      <dgm:spPr/>
    </dgm:pt>
    <dgm:pt modelId="{4308BA9E-6097-43AE-9D2A-60A2B742FF05}" type="pres">
      <dgm:prSet presAssocID="{B3268376-3239-44D1-AB58-D3FEB2B8745F}" presName="composite2" presStyleCnt="0"/>
      <dgm:spPr/>
    </dgm:pt>
    <dgm:pt modelId="{A493F4AA-D286-4CAF-A4EC-F96A099CD4A8}" type="pres">
      <dgm:prSet presAssocID="{B3268376-3239-44D1-AB58-D3FEB2B8745F}" presName="background2" presStyleLbl="node2" presStyleIdx="1" presStyleCnt="3"/>
      <dgm:spPr/>
    </dgm:pt>
    <dgm:pt modelId="{837EE330-B1DD-4F2A-B54F-6E9FE95B8EA0}" type="pres">
      <dgm:prSet presAssocID="{B3268376-3239-44D1-AB58-D3FEB2B8745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351983DC-7576-4041-AEDC-5804AFE8485E}" type="pres">
      <dgm:prSet presAssocID="{B3268376-3239-44D1-AB58-D3FEB2B8745F}" presName="hierChild3" presStyleCnt="0"/>
      <dgm:spPr/>
    </dgm:pt>
    <dgm:pt modelId="{6FA4EA37-5D6F-4CAA-97B3-78FE46C5AF57}" type="pres">
      <dgm:prSet presAssocID="{9E87F408-C142-4D58-BE01-BA2FDE3525F9}" presName="Name10" presStyleLbl="parChTrans1D2" presStyleIdx="2" presStyleCnt="3"/>
      <dgm:spPr/>
      <dgm:t>
        <a:bodyPr/>
        <a:lstStyle/>
        <a:p>
          <a:endParaRPr lang="pt-PT"/>
        </a:p>
      </dgm:t>
    </dgm:pt>
    <dgm:pt modelId="{7484034F-B39B-4D14-8CDB-DF5AAA662E7E}" type="pres">
      <dgm:prSet presAssocID="{5A0DCCCB-0153-4ADE-B061-0A974C5069F3}" presName="hierRoot2" presStyleCnt="0"/>
      <dgm:spPr/>
    </dgm:pt>
    <dgm:pt modelId="{39DBE092-1BB5-4717-BAA2-FD744559C587}" type="pres">
      <dgm:prSet presAssocID="{5A0DCCCB-0153-4ADE-B061-0A974C5069F3}" presName="composite2" presStyleCnt="0"/>
      <dgm:spPr/>
    </dgm:pt>
    <dgm:pt modelId="{171FBD5D-F0CE-458D-BB4C-CCCD8CF9BE16}" type="pres">
      <dgm:prSet presAssocID="{5A0DCCCB-0153-4ADE-B061-0A974C5069F3}" presName="background2" presStyleLbl="node2" presStyleIdx="2" presStyleCnt="3"/>
      <dgm:spPr/>
    </dgm:pt>
    <dgm:pt modelId="{01C2D413-23D4-45F5-AA9D-E2AF939495BD}" type="pres">
      <dgm:prSet presAssocID="{5A0DCCCB-0153-4ADE-B061-0A974C5069F3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19B8564-E0FC-400F-A6D8-D2AA49438313}" type="pres">
      <dgm:prSet presAssocID="{5A0DCCCB-0153-4ADE-B061-0A974C5069F3}" presName="hierChild3" presStyleCnt="0"/>
      <dgm:spPr/>
    </dgm:pt>
    <dgm:pt modelId="{BDDA1C44-0737-46F2-8924-C14E6E4EF410}" type="pres">
      <dgm:prSet presAssocID="{1E35DE01-C95F-467D-BA65-B5C987F3430F}" presName="Name17" presStyleLbl="parChTrans1D3" presStyleIdx="4" presStyleCnt="7"/>
      <dgm:spPr/>
      <dgm:t>
        <a:bodyPr/>
        <a:lstStyle/>
        <a:p>
          <a:endParaRPr lang="pt-PT"/>
        </a:p>
      </dgm:t>
    </dgm:pt>
    <dgm:pt modelId="{1F9026C2-6445-4BBA-929A-00FE59D68F0B}" type="pres">
      <dgm:prSet presAssocID="{E6F77ECE-75A3-407F-B97B-0FBEFCD12300}" presName="hierRoot3" presStyleCnt="0"/>
      <dgm:spPr/>
    </dgm:pt>
    <dgm:pt modelId="{612A27AC-FA81-4B33-AB34-4ED104D73E91}" type="pres">
      <dgm:prSet presAssocID="{E6F77ECE-75A3-407F-B97B-0FBEFCD12300}" presName="composite3" presStyleCnt="0"/>
      <dgm:spPr/>
    </dgm:pt>
    <dgm:pt modelId="{4665EF55-B7E6-4A04-B8D9-84BED4DE9C61}" type="pres">
      <dgm:prSet presAssocID="{E6F77ECE-75A3-407F-B97B-0FBEFCD12300}" presName="background3" presStyleLbl="node3" presStyleIdx="4" presStyleCnt="7"/>
      <dgm:spPr/>
    </dgm:pt>
    <dgm:pt modelId="{225FDB26-A35B-4D83-95F4-5AD93520652C}" type="pres">
      <dgm:prSet presAssocID="{E6F77ECE-75A3-407F-B97B-0FBEFCD12300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3C306A62-338E-4B4D-ABB9-68829CB61CCD}" type="pres">
      <dgm:prSet presAssocID="{E6F77ECE-75A3-407F-B97B-0FBEFCD12300}" presName="hierChild4" presStyleCnt="0"/>
      <dgm:spPr/>
    </dgm:pt>
    <dgm:pt modelId="{D6447A76-3E4D-4284-BDC1-354EE100BA15}" type="pres">
      <dgm:prSet presAssocID="{C29E25BC-0E42-4368-88CA-E784E3D37DC4}" presName="Name17" presStyleLbl="parChTrans1D3" presStyleIdx="5" presStyleCnt="7"/>
      <dgm:spPr/>
      <dgm:t>
        <a:bodyPr/>
        <a:lstStyle/>
        <a:p>
          <a:endParaRPr lang="pt-PT"/>
        </a:p>
      </dgm:t>
    </dgm:pt>
    <dgm:pt modelId="{E1FDA0CE-E3C0-4358-80B6-4AA677F83DDF}" type="pres">
      <dgm:prSet presAssocID="{CAC28687-20E6-4071-9D1C-160B06727544}" presName="hierRoot3" presStyleCnt="0"/>
      <dgm:spPr/>
    </dgm:pt>
    <dgm:pt modelId="{D5605C26-8F57-499D-A3DC-C05170B2E9A4}" type="pres">
      <dgm:prSet presAssocID="{CAC28687-20E6-4071-9D1C-160B06727544}" presName="composite3" presStyleCnt="0"/>
      <dgm:spPr/>
    </dgm:pt>
    <dgm:pt modelId="{EE71D36F-0F5E-49E4-8F0A-F5F126DF6258}" type="pres">
      <dgm:prSet presAssocID="{CAC28687-20E6-4071-9D1C-160B06727544}" presName="background3" presStyleLbl="node3" presStyleIdx="5" presStyleCnt="7"/>
      <dgm:spPr/>
    </dgm:pt>
    <dgm:pt modelId="{2ED22519-73C8-4E7E-B1EB-208B68488566}" type="pres">
      <dgm:prSet presAssocID="{CAC28687-20E6-4071-9D1C-160B06727544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20F1234A-2514-426A-A210-27689DFD5998}" type="pres">
      <dgm:prSet presAssocID="{CAC28687-20E6-4071-9D1C-160B06727544}" presName="hierChild4" presStyleCnt="0"/>
      <dgm:spPr/>
    </dgm:pt>
    <dgm:pt modelId="{8DFD4712-71FE-4AD0-99FC-B0752F873D7C}" type="pres">
      <dgm:prSet presAssocID="{A2AA9559-7C59-4D26-A958-1031A27033C5}" presName="Name17" presStyleLbl="parChTrans1D3" presStyleIdx="6" presStyleCnt="7"/>
      <dgm:spPr/>
      <dgm:t>
        <a:bodyPr/>
        <a:lstStyle/>
        <a:p>
          <a:endParaRPr lang="pt-PT"/>
        </a:p>
      </dgm:t>
    </dgm:pt>
    <dgm:pt modelId="{64DBE82D-7F8F-4B1C-BF0E-906A5B1B4DBF}" type="pres">
      <dgm:prSet presAssocID="{4C6610AD-8B54-4365-A42A-A4B9C2A612A0}" presName="hierRoot3" presStyleCnt="0"/>
      <dgm:spPr/>
    </dgm:pt>
    <dgm:pt modelId="{5ED2A992-05B5-43BE-880D-16E4009DA2EC}" type="pres">
      <dgm:prSet presAssocID="{4C6610AD-8B54-4365-A42A-A4B9C2A612A0}" presName="composite3" presStyleCnt="0"/>
      <dgm:spPr/>
    </dgm:pt>
    <dgm:pt modelId="{0ED5845E-D280-4622-A4D6-F80CA64905DB}" type="pres">
      <dgm:prSet presAssocID="{4C6610AD-8B54-4365-A42A-A4B9C2A612A0}" presName="background3" presStyleLbl="node3" presStyleIdx="6" presStyleCnt="7"/>
      <dgm:spPr/>
    </dgm:pt>
    <dgm:pt modelId="{BA8B83CD-4F54-410C-AD3E-3787EEE6FF93}" type="pres">
      <dgm:prSet presAssocID="{4C6610AD-8B54-4365-A42A-A4B9C2A612A0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66D4C583-9511-4AF9-BE2E-C59782217B93}" type="pres">
      <dgm:prSet presAssocID="{4C6610AD-8B54-4365-A42A-A4B9C2A612A0}" presName="hierChild4" presStyleCnt="0"/>
      <dgm:spPr/>
    </dgm:pt>
  </dgm:ptLst>
  <dgm:cxnLst>
    <dgm:cxn modelId="{C6660506-BA52-4D2D-A1B4-AB18740BAF27}" type="presOf" srcId="{CB504BF4-6F29-47CB-AB4E-165EAE9E0E93}" destId="{916315C6-300C-47A6-A259-F32595549CAF}" srcOrd="0" destOrd="0" presId="urn:microsoft.com/office/officeart/2005/8/layout/hierarchy1"/>
    <dgm:cxn modelId="{EC61D871-B1C0-44E4-B597-AF856FFC1641}" type="presOf" srcId="{FA2E67DE-6893-4308-9A78-BAD29E50C3B2}" destId="{DD131A0D-3E38-4051-9C2C-585CEEFED426}" srcOrd="0" destOrd="0" presId="urn:microsoft.com/office/officeart/2005/8/layout/hierarchy1"/>
    <dgm:cxn modelId="{F1E4B6B4-604C-4A90-BDEF-96BCB1BE4487}" type="presOf" srcId="{5A0DCCCB-0153-4ADE-B061-0A974C5069F3}" destId="{01C2D413-23D4-45F5-AA9D-E2AF939495BD}" srcOrd="0" destOrd="0" presId="urn:microsoft.com/office/officeart/2005/8/layout/hierarchy1"/>
    <dgm:cxn modelId="{3F47A69F-A25B-4C58-A1B3-D3ACD937CCFC}" srcId="{A7098C8C-7BB1-46BE-944A-40C30C7538B1}" destId="{5A0DCCCB-0153-4ADE-B061-0A974C5069F3}" srcOrd="2" destOrd="0" parTransId="{9E87F408-C142-4D58-BE01-BA2FDE3525F9}" sibTransId="{AC19DC7E-2458-4F0F-8762-A1CDDB2F0459}"/>
    <dgm:cxn modelId="{D116CFFC-D51D-4ECC-BBCC-AFEFC5917B7A}" srcId="{5A0DCCCB-0153-4ADE-B061-0A974C5069F3}" destId="{CAC28687-20E6-4071-9D1C-160B06727544}" srcOrd="1" destOrd="0" parTransId="{C29E25BC-0E42-4368-88CA-E784E3D37DC4}" sibTransId="{BB67E726-4A0B-4D2D-9635-71D7A196F7A8}"/>
    <dgm:cxn modelId="{660CDD50-A9C6-4387-8945-0AA308BBFA3A}" type="presOf" srcId="{B3268376-3239-44D1-AB58-D3FEB2B8745F}" destId="{837EE330-B1DD-4F2A-B54F-6E9FE95B8EA0}" srcOrd="0" destOrd="0" presId="urn:microsoft.com/office/officeart/2005/8/layout/hierarchy1"/>
    <dgm:cxn modelId="{4B315159-4C4A-469C-A2B0-A8F5C7A79DF9}" type="presOf" srcId="{2F32E0D7-DBD4-4A6B-B2EB-4EBCAE5A24AF}" destId="{D7C7503F-68F6-49F9-8E99-764B8AA2A8FB}" srcOrd="0" destOrd="0" presId="urn:microsoft.com/office/officeart/2005/8/layout/hierarchy1"/>
    <dgm:cxn modelId="{DDEF42FD-03CE-4EB9-892C-CC15DD18A4E8}" srcId="{2F32E0D7-DBD4-4A6B-B2EB-4EBCAE5A24AF}" destId="{A7098C8C-7BB1-46BE-944A-40C30C7538B1}" srcOrd="0" destOrd="0" parTransId="{4C9D9604-F42C-4CAE-B31D-8A6AC2375921}" sibTransId="{2E8AB6D4-787F-4D08-89DF-43A0654845D2}"/>
    <dgm:cxn modelId="{14CBC9A8-526D-4B49-A34F-4E4E6BC7ADF1}" type="presOf" srcId="{C122C873-33C9-4016-B878-3F01CC57D17C}" destId="{CCC3049E-9D24-4031-97C9-F02BC12A059E}" srcOrd="0" destOrd="0" presId="urn:microsoft.com/office/officeart/2005/8/layout/hierarchy1"/>
    <dgm:cxn modelId="{CC05FE91-18E3-49F7-8284-EABB2FCBA61A}" type="presOf" srcId="{9E87F408-C142-4D58-BE01-BA2FDE3525F9}" destId="{6FA4EA37-5D6F-4CAA-97B3-78FE46C5AF57}" srcOrd="0" destOrd="0" presId="urn:microsoft.com/office/officeart/2005/8/layout/hierarchy1"/>
    <dgm:cxn modelId="{401DEDD3-DC25-4FA5-8352-2102341F6B52}" srcId="{3384180F-8FF8-48F4-8F38-840ADA7251A1}" destId="{3802A658-1810-4BBB-ADAD-22DC793A1213}" srcOrd="2" destOrd="0" parTransId="{374DB3E4-89B7-4A97-BDDB-C623E2922128}" sibTransId="{D8AD7938-02E6-4654-B4B2-8EE5734D830B}"/>
    <dgm:cxn modelId="{54DAB7E2-1EC3-4D8A-B2BA-C5BBBED53DCB}" srcId="{3384180F-8FF8-48F4-8F38-840ADA7251A1}" destId="{80A5FB04-A7EC-46B5-9B95-982C4E4046F1}" srcOrd="1" destOrd="0" parTransId="{CB504BF4-6F29-47CB-AB4E-165EAE9E0E93}" sibTransId="{8BF10C50-9A68-442E-BC8E-FB3F498DDA9E}"/>
    <dgm:cxn modelId="{36959952-CA7D-45C8-A6C2-E81BCAD60E07}" type="presOf" srcId="{A2AA9559-7C59-4D26-A958-1031A27033C5}" destId="{8DFD4712-71FE-4AD0-99FC-B0752F873D7C}" srcOrd="0" destOrd="0" presId="urn:microsoft.com/office/officeart/2005/8/layout/hierarchy1"/>
    <dgm:cxn modelId="{8A2E7FA0-B49B-4FB4-A5D4-F2A0DAFCF314}" srcId="{5A0DCCCB-0153-4ADE-B061-0A974C5069F3}" destId="{E6F77ECE-75A3-407F-B97B-0FBEFCD12300}" srcOrd="0" destOrd="0" parTransId="{1E35DE01-C95F-467D-BA65-B5C987F3430F}" sibTransId="{D1FE1B94-8AA2-48E8-B2F5-533AB935C376}"/>
    <dgm:cxn modelId="{0B9B3C77-CBB0-483B-864F-389621CC67DC}" type="presOf" srcId="{C84C35AF-F42F-47CC-9143-611E077B28C6}" destId="{51718E5C-FD5F-49F6-BA14-507CBEB6016F}" srcOrd="0" destOrd="0" presId="urn:microsoft.com/office/officeart/2005/8/layout/hierarchy1"/>
    <dgm:cxn modelId="{D366B512-D0E0-417A-8707-480324CE4460}" type="presOf" srcId="{E1FA4C7D-3859-4975-80A4-93C826454C75}" destId="{F1D02C40-96C4-4220-BEC0-884EBC9E8AA7}" srcOrd="0" destOrd="0" presId="urn:microsoft.com/office/officeart/2005/8/layout/hierarchy1"/>
    <dgm:cxn modelId="{C53EAA4B-7B2A-403F-865B-4FB5246D5570}" srcId="{3384180F-8FF8-48F4-8F38-840ADA7251A1}" destId="{9EAC5E09-50CA-4A67-955C-AAABA3037D36}" srcOrd="0" destOrd="0" parTransId="{FA2E67DE-6893-4308-9A78-BAD29E50C3B2}" sibTransId="{8C321AD6-1469-4396-91DD-3E890A0D5197}"/>
    <dgm:cxn modelId="{5F7AC70D-C2B0-4AB3-ACBA-671BFC93F81C}" srcId="{A7098C8C-7BB1-46BE-944A-40C30C7538B1}" destId="{3384180F-8FF8-48F4-8F38-840ADA7251A1}" srcOrd="0" destOrd="0" parTransId="{C207D65A-5AFE-49C9-A540-2753339E75AE}" sibTransId="{5C247710-9729-404C-ADD7-D49BCA847FD7}"/>
    <dgm:cxn modelId="{F7DFBE73-D25E-494A-A85C-87E7F26015AF}" type="presOf" srcId="{E6F77ECE-75A3-407F-B97B-0FBEFCD12300}" destId="{225FDB26-A35B-4D83-95F4-5AD93520652C}" srcOrd="0" destOrd="0" presId="urn:microsoft.com/office/officeart/2005/8/layout/hierarchy1"/>
    <dgm:cxn modelId="{C49EDF4E-58F7-4262-8360-49A51A02FBDF}" type="presOf" srcId="{C207D65A-5AFE-49C9-A540-2753339E75AE}" destId="{3AA9BB11-2066-49F7-ADFF-D84C8E3111EC}" srcOrd="0" destOrd="0" presId="urn:microsoft.com/office/officeart/2005/8/layout/hierarchy1"/>
    <dgm:cxn modelId="{5D3BE2D9-181C-4A5F-AB5D-BACEA895EF2C}" type="presOf" srcId="{374DB3E4-89B7-4A97-BDDB-C623E2922128}" destId="{4996B1AA-03FA-4CFA-ADA9-233BC7139C16}" srcOrd="0" destOrd="0" presId="urn:microsoft.com/office/officeart/2005/8/layout/hierarchy1"/>
    <dgm:cxn modelId="{A5383FC9-E548-4AA6-9038-0D3F56E3DD57}" type="presOf" srcId="{CAC28687-20E6-4071-9D1C-160B06727544}" destId="{2ED22519-73C8-4E7E-B1EB-208B68488566}" srcOrd="0" destOrd="0" presId="urn:microsoft.com/office/officeart/2005/8/layout/hierarchy1"/>
    <dgm:cxn modelId="{2E05766D-2845-436F-BF1B-3495B5685C84}" type="presOf" srcId="{A7098C8C-7BB1-46BE-944A-40C30C7538B1}" destId="{B5E32CFB-1B1E-4565-8AD6-1D5E7A943EF3}" srcOrd="0" destOrd="0" presId="urn:microsoft.com/office/officeart/2005/8/layout/hierarchy1"/>
    <dgm:cxn modelId="{AB03B776-08CD-4998-BCFE-674F419034E8}" type="presOf" srcId="{4C6610AD-8B54-4365-A42A-A4B9C2A612A0}" destId="{BA8B83CD-4F54-410C-AD3E-3787EEE6FF93}" srcOrd="0" destOrd="0" presId="urn:microsoft.com/office/officeart/2005/8/layout/hierarchy1"/>
    <dgm:cxn modelId="{D31697D4-6860-483F-9221-4FC7610EEB26}" srcId="{3384180F-8FF8-48F4-8F38-840ADA7251A1}" destId="{C122C873-33C9-4016-B878-3F01CC57D17C}" srcOrd="3" destOrd="0" parTransId="{C84C35AF-F42F-47CC-9143-611E077B28C6}" sibTransId="{3CF3B025-4D03-43BC-A031-78CF8FAD4361}"/>
    <dgm:cxn modelId="{E9E15796-5591-4EB3-A43A-6630C1041694}" type="presOf" srcId="{1E35DE01-C95F-467D-BA65-B5C987F3430F}" destId="{BDDA1C44-0737-46F2-8924-C14E6E4EF410}" srcOrd="0" destOrd="0" presId="urn:microsoft.com/office/officeart/2005/8/layout/hierarchy1"/>
    <dgm:cxn modelId="{F11A31C0-DCAE-4E18-A792-BECC3A5E1B36}" srcId="{A7098C8C-7BB1-46BE-944A-40C30C7538B1}" destId="{B3268376-3239-44D1-AB58-D3FEB2B8745F}" srcOrd="1" destOrd="0" parTransId="{E1FA4C7D-3859-4975-80A4-93C826454C75}" sibTransId="{1D53D2BA-3A5A-4168-B403-69A104189DBB}"/>
    <dgm:cxn modelId="{DC4ACB4C-ED18-4BF9-852D-94743FFDDA09}" type="presOf" srcId="{C29E25BC-0E42-4368-88CA-E784E3D37DC4}" destId="{D6447A76-3E4D-4284-BDC1-354EE100BA15}" srcOrd="0" destOrd="0" presId="urn:microsoft.com/office/officeart/2005/8/layout/hierarchy1"/>
    <dgm:cxn modelId="{E6E7D1D4-7B34-4C83-8687-66E864154136}" type="presOf" srcId="{9EAC5E09-50CA-4A67-955C-AAABA3037D36}" destId="{008547E1-7A58-45E5-8445-F308E8C9E43B}" srcOrd="0" destOrd="0" presId="urn:microsoft.com/office/officeart/2005/8/layout/hierarchy1"/>
    <dgm:cxn modelId="{447848F8-80A5-4AF5-AE20-2328616B98C3}" type="presOf" srcId="{80A5FB04-A7EC-46B5-9B95-982C4E4046F1}" destId="{20F4B9CC-1740-4D71-9801-D8E5807B841E}" srcOrd="0" destOrd="0" presId="urn:microsoft.com/office/officeart/2005/8/layout/hierarchy1"/>
    <dgm:cxn modelId="{68236C51-52CA-4988-8A05-43FB5E0DF82D}" type="presOf" srcId="{3802A658-1810-4BBB-ADAD-22DC793A1213}" destId="{872CD860-164A-4ED4-B57B-A927FDAA4505}" srcOrd="0" destOrd="0" presId="urn:microsoft.com/office/officeart/2005/8/layout/hierarchy1"/>
    <dgm:cxn modelId="{29AEEE75-7476-492E-BA67-ECFAADAD9E53}" srcId="{5A0DCCCB-0153-4ADE-B061-0A974C5069F3}" destId="{4C6610AD-8B54-4365-A42A-A4B9C2A612A0}" srcOrd="2" destOrd="0" parTransId="{A2AA9559-7C59-4D26-A958-1031A27033C5}" sibTransId="{4FDC713D-607D-48C6-A63C-C944840E742C}"/>
    <dgm:cxn modelId="{357E70D1-6E16-49A7-B98F-FB42C3031CA5}" type="presOf" srcId="{3384180F-8FF8-48F4-8F38-840ADA7251A1}" destId="{FC66D0CC-2A21-43C1-B899-E214B752C5B9}" srcOrd="0" destOrd="0" presId="urn:microsoft.com/office/officeart/2005/8/layout/hierarchy1"/>
    <dgm:cxn modelId="{F837E100-1950-4B12-ADA1-57CE3E0B9AFA}" type="presParOf" srcId="{D7C7503F-68F6-49F9-8E99-764B8AA2A8FB}" destId="{C2EC383D-F927-4C96-BC2E-81E55F0125A5}" srcOrd="0" destOrd="0" presId="urn:microsoft.com/office/officeart/2005/8/layout/hierarchy1"/>
    <dgm:cxn modelId="{994254C1-DEC5-4201-BD50-C6A80B958490}" type="presParOf" srcId="{C2EC383D-F927-4C96-BC2E-81E55F0125A5}" destId="{1D83543E-024F-46D1-A72C-D94699A74BDD}" srcOrd="0" destOrd="0" presId="urn:microsoft.com/office/officeart/2005/8/layout/hierarchy1"/>
    <dgm:cxn modelId="{F7702045-F62F-4EAD-83A5-56888FBBF2B1}" type="presParOf" srcId="{1D83543E-024F-46D1-A72C-D94699A74BDD}" destId="{8AED968F-C138-464A-9031-B1AE8187CEEE}" srcOrd="0" destOrd="0" presId="urn:microsoft.com/office/officeart/2005/8/layout/hierarchy1"/>
    <dgm:cxn modelId="{74F612E0-3B82-4536-A887-C921A1B1EABC}" type="presParOf" srcId="{1D83543E-024F-46D1-A72C-D94699A74BDD}" destId="{B5E32CFB-1B1E-4565-8AD6-1D5E7A943EF3}" srcOrd="1" destOrd="0" presId="urn:microsoft.com/office/officeart/2005/8/layout/hierarchy1"/>
    <dgm:cxn modelId="{A503F87D-EE13-4BA0-91FE-5B0C07A739EA}" type="presParOf" srcId="{C2EC383D-F927-4C96-BC2E-81E55F0125A5}" destId="{BADF3B0E-BDE9-48AE-ADB0-9703B5505111}" srcOrd="1" destOrd="0" presId="urn:microsoft.com/office/officeart/2005/8/layout/hierarchy1"/>
    <dgm:cxn modelId="{E02DA99A-3177-4553-9003-A40243649B7C}" type="presParOf" srcId="{BADF3B0E-BDE9-48AE-ADB0-9703B5505111}" destId="{3AA9BB11-2066-49F7-ADFF-D84C8E3111EC}" srcOrd="0" destOrd="0" presId="urn:microsoft.com/office/officeart/2005/8/layout/hierarchy1"/>
    <dgm:cxn modelId="{A53CAD85-F3B9-4EFA-9A22-A0F6E74768A8}" type="presParOf" srcId="{BADF3B0E-BDE9-48AE-ADB0-9703B5505111}" destId="{65014D0B-F525-4A31-84B9-6137D7FC8BEF}" srcOrd="1" destOrd="0" presId="urn:microsoft.com/office/officeart/2005/8/layout/hierarchy1"/>
    <dgm:cxn modelId="{8F8C3AB9-F924-4138-BAFA-4A79AEAE4813}" type="presParOf" srcId="{65014D0B-F525-4A31-84B9-6137D7FC8BEF}" destId="{FAF4A1A6-C252-406B-BCE5-A3145E914B84}" srcOrd="0" destOrd="0" presId="urn:microsoft.com/office/officeart/2005/8/layout/hierarchy1"/>
    <dgm:cxn modelId="{6D3E783C-6D01-400F-A9FD-BBF725E02137}" type="presParOf" srcId="{FAF4A1A6-C252-406B-BCE5-A3145E914B84}" destId="{C37C9F03-6DB6-474F-B50F-978B0CF5EA0D}" srcOrd="0" destOrd="0" presId="urn:microsoft.com/office/officeart/2005/8/layout/hierarchy1"/>
    <dgm:cxn modelId="{5ED14842-C978-4954-BB3B-B9B7EA4BDF84}" type="presParOf" srcId="{FAF4A1A6-C252-406B-BCE5-A3145E914B84}" destId="{FC66D0CC-2A21-43C1-B899-E214B752C5B9}" srcOrd="1" destOrd="0" presId="urn:microsoft.com/office/officeart/2005/8/layout/hierarchy1"/>
    <dgm:cxn modelId="{09DAF858-AB9B-47B3-B472-2759970BB621}" type="presParOf" srcId="{65014D0B-F525-4A31-84B9-6137D7FC8BEF}" destId="{442AC7DE-A799-4943-9023-E378AD190206}" srcOrd="1" destOrd="0" presId="urn:microsoft.com/office/officeart/2005/8/layout/hierarchy1"/>
    <dgm:cxn modelId="{E3A1D599-6850-4B49-AD70-40E3A254C016}" type="presParOf" srcId="{442AC7DE-A799-4943-9023-E378AD190206}" destId="{DD131A0D-3E38-4051-9C2C-585CEEFED426}" srcOrd="0" destOrd="0" presId="urn:microsoft.com/office/officeart/2005/8/layout/hierarchy1"/>
    <dgm:cxn modelId="{41E2ADF8-7E2D-4909-8D17-3193A19F9B3D}" type="presParOf" srcId="{442AC7DE-A799-4943-9023-E378AD190206}" destId="{A0C9C35E-DF05-441F-B208-8AE5E7324BE3}" srcOrd="1" destOrd="0" presId="urn:microsoft.com/office/officeart/2005/8/layout/hierarchy1"/>
    <dgm:cxn modelId="{173C08C1-581E-4212-BEAA-207270CD57D7}" type="presParOf" srcId="{A0C9C35E-DF05-441F-B208-8AE5E7324BE3}" destId="{F7E89B4B-552D-4798-BDA2-72EFFCB43755}" srcOrd="0" destOrd="0" presId="urn:microsoft.com/office/officeart/2005/8/layout/hierarchy1"/>
    <dgm:cxn modelId="{7D1F4914-A614-4FFD-BC41-0CCCC4AF904B}" type="presParOf" srcId="{F7E89B4B-552D-4798-BDA2-72EFFCB43755}" destId="{4FFC4B26-86F1-4F82-9829-5B55E64E6593}" srcOrd="0" destOrd="0" presId="urn:microsoft.com/office/officeart/2005/8/layout/hierarchy1"/>
    <dgm:cxn modelId="{6F120054-FA49-4500-A054-CE8375986306}" type="presParOf" srcId="{F7E89B4B-552D-4798-BDA2-72EFFCB43755}" destId="{008547E1-7A58-45E5-8445-F308E8C9E43B}" srcOrd="1" destOrd="0" presId="urn:microsoft.com/office/officeart/2005/8/layout/hierarchy1"/>
    <dgm:cxn modelId="{5D355733-009A-4EEC-8843-8AE535768A16}" type="presParOf" srcId="{A0C9C35E-DF05-441F-B208-8AE5E7324BE3}" destId="{3F8042F1-69D1-42BA-805E-D31C7F9C55B5}" srcOrd="1" destOrd="0" presId="urn:microsoft.com/office/officeart/2005/8/layout/hierarchy1"/>
    <dgm:cxn modelId="{626DF7DF-E219-4148-B901-B18391CD0077}" type="presParOf" srcId="{442AC7DE-A799-4943-9023-E378AD190206}" destId="{916315C6-300C-47A6-A259-F32595549CAF}" srcOrd="2" destOrd="0" presId="urn:microsoft.com/office/officeart/2005/8/layout/hierarchy1"/>
    <dgm:cxn modelId="{26E53B2F-626B-4BDF-BCAD-7D1A10FAD71F}" type="presParOf" srcId="{442AC7DE-A799-4943-9023-E378AD190206}" destId="{9DD40A71-5852-4F51-AE4E-F587BB1344EC}" srcOrd="3" destOrd="0" presId="urn:microsoft.com/office/officeart/2005/8/layout/hierarchy1"/>
    <dgm:cxn modelId="{577E55E8-1A66-4ED6-AFED-D55721F0D1B7}" type="presParOf" srcId="{9DD40A71-5852-4F51-AE4E-F587BB1344EC}" destId="{8C030BC8-7E5D-4F4C-AA20-9086698D4C4C}" srcOrd="0" destOrd="0" presId="urn:microsoft.com/office/officeart/2005/8/layout/hierarchy1"/>
    <dgm:cxn modelId="{A774F74A-1C05-43D1-BE6A-D0F2105439DE}" type="presParOf" srcId="{8C030BC8-7E5D-4F4C-AA20-9086698D4C4C}" destId="{5E16AADD-A746-42A3-82F0-782084598CEF}" srcOrd="0" destOrd="0" presId="urn:microsoft.com/office/officeart/2005/8/layout/hierarchy1"/>
    <dgm:cxn modelId="{76809E28-5B3E-4001-84D0-417BF241A65C}" type="presParOf" srcId="{8C030BC8-7E5D-4F4C-AA20-9086698D4C4C}" destId="{20F4B9CC-1740-4D71-9801-D8E5807B841E}" srcOrd="1" destOrd="0" presId="urn:microsoft.com/office/officeart/2005/8/layout/hierarchy1"/>
    <dgm:cxn modelId="{F96CB3A6-3D19-4EA9-8A5A-A6E6617092A9}" type="presParOf" srcId="{9DD40A71-5852-4F51-AE4E-F587BB1344EC}" destId="{1D0D2C4C-D1DD-4F6D-8A66-A7E23410E070}" srcOrd="1" destOrd="0" presId="urn:microsoft.com/office/officeart/2005/8/layout/hierarchy1"/>
    <dgm:cxn modelId="{EC22BA2B-39E3-417A-AEB3-4BAF15944E33}" type="presParOf" srcId="{442AC7DE-A799-4943-9023-E378AD190206}" destId="{4996B1AA-03FA-4CFA-ADA9-233BC7139C16}" srcOrd="4" destOrd="0" presId="urn:microsoft.com/office/officeart/2005/8/layout/hierarchy1"/>
    <dgm:cxn modelId="{5FB57D84-A94A-4806-8CE0-B0632829DE45}" type="presParOf" srcId="{442AC7DE-A799-4943-9023-E378AD190206}" destId="{C7D3E892-D046-4F7C-89F8-CADD34F5726D}" srcOrd="5" destOrd="0" presId="urn:microsoft.com/office/officeart/2005/8/layout/hierarchy1"/>
    <dgm:cxn modelId="{38B72F16-1BDD-403B-A576-870C5845ADF5}" type="presParOf" srcId="{C7D3E892-D046-4F7C-89F8-CADD34F5726D}" destId="{96A7DFCF-F3CA-4678-BA0C-644C9175C345}" srcOrd="0" destOrd="0" presId="urn:microsoft.com/office/officeart/2005/8/layout/hierarchy1"/>
    <dgm:cxn modelId="{AC555EC2-6FDD-4054-84ED-7D016210E469}" type="presParOf" srcId="{96A7DFCF-F3CA-4678-BA0C-644C9175C345}" destId="{7172D604-D412-4896-B864-ED543949C66A}" srcOrd="0" destOrd="0" presId="urn:microsoft.com/office/officeart/2005/8/layout/hierarchy1"/>
    <dgm:cxn modelId="{4B40E23D-D544-4B9C-8A80-60AF79CE3263}" type="presParOf" srcId="{96A7DFCF-F3CA-4678-BA0C-644C9175C345}" destId="{872CD860-164A-4ED4-B57B-A927FDAA4505}" srcOrd="1" destOrd="0" presId="urn:microsoft.com/office/officeart/2005/8/layout/hierarchy1"/>
    <dgm:cxn modelId="{33EFBA1B-E101-41B5-A30A-98005E8C43A6}" type="presParOf" srcId="{C7D3E892-D046-4F7C-89F8-CADD34F5726D}" destId="{2D94AABF-102F-455F-8450-60334D26284C}" srcOrd="1" destOrd="0" presId="urn:microsoft.com/office/officeart/2005/8/layout/hierarchy1"/>
    <dgm:cxn modelId="{EF835139-3144-4639-9852-4539985ACF67}" type="presParOf" srcId="{442AC7DE-A799-4943-9023-E378AD190206}" destId="{51718E5C-FD5F-49F6-BA14-507CBEB6016F}" srcOrd="6" destOrd="0" presId="urn:microsoft.com/office/officeart/2005/8/layout/hierarchy1"/>
    <dgm:cxn modelId="{36A88A55-0E16-4ECB-A5B4-66411AF97AF9}" type="presParOf" srcId="{442AC7DE-A799-4943-9023-E378AD190206}" destId="{B00F3961-BE1A-4326-A6A9-6C6126240169}" srcOrd="7" destOrd="0" presId="urn:microsoft.com/office/officeart/2005/8/layout/hierarchy1"/>
    <dgm:cxn modelId="{0CF968E4-776C-42E9-AA15-1447640457BD}" type="presParOf" srcId="{B00F3961-BE1A-4326-A6A9-6C6126240169}" destId="{2270A5C9-C8E4-4532-BF52-7D1DB606E4B9}" srcOrd="0" destOrd="0" presId="urn:microsoft.com/office/officeart/2005/8/layout/hierarchy1"/>
    <dgm:cxn modelId="{97D635ED-C642-4EA8-B5A6-395AFDF70474}" type="presParOf" srcId="{2270A5C9-C8E4-4532-BF52-7D1DB606E4B9}" destId="{EC42C6EC-239E-4676-9C31-7E8A5B877229}" srcOrd="0" destOrd="0" presId="urn:microsoft.com/office/officeart/2005/8/layout/hierarchy1"/>
    <dgm:cxn modelId="{BBA807C7-0AA2-4D07-A823-CDD0AD6EB987}" type="presParOf" srcId="{2270A5C9-C8E4-4532-BF52-7D1DB606E4B9}" destId="{CCC3049E-9D24-4031-97C9-F02BC12A059E}" srcOrd="1" destOrd="0" presId="urn:microsoft.com/office/officeart/2005/8/layout/hierarchy1"/>
    <dgm:cxn modelId="{BC5E4FAF-22C9-47E7-B67E-0C0E0CABCEA5}" type="presParOf" srcId="{B00F3961-BE1A-4326-A6A9-6C6126240169}" destId="{269A3571-D364-447A-9C71-95F9B2B53528}" srcOrd="1" destOrd="0" presId="urn:microsoft.com/office/officeart/2005/8/layout/hierarchy1"/>
    <dgm:cxn modelId="{1F98615E-C5FC-48B1-BCE8-A27D57BF8907}" type="presParOf" srcId="{BADF3B0E-BDE9-48AE-ADB0-9703B5505111}" destId="{F1D02C40-96C4-4220-BEC0-884EBC9E8AA7}" srcOrd="2" destOrd="0" presId="urn:microsoft.com/office/officeart/2005/8/layout/hierarchy1"/>
    <dgm:cxn modelId="{42320AE0-ACDB-43A9-9C09-8F108B20C479}" type="presParOf" srcId="{BADF3B0E-BDE9-48AE-ADB0-9703B5505111}" destId="{50A01859-DC13-405A-B22C-899A35E3ED3A}" srcOrd="3" destOrd="0" presId="urn:microsoft.com/office/officeart/2005/8/layout/hierarchy1"/>
    <dgm:cxn modelId="{155D26DF-052F-4B30-8118-C88104F4E461}" type="presParOf" srcId="{50A01859-DC13-405A-B22C-899A35E3ED3A}" destId="{4308BA9E-6097-43AE-9D2A-60A2B742FF05}" srcOrd="0" destOrd="0" presId="urn:microsoft.com/office/officeart/2005/8/layout/hierarchy1"/>
    <dgm:cxn modelId="{F4ABAD4B-0E4F-4654-A0AF-D9C731EE1CFA}" type="presParOf" srcId="{4308BA9E-6097-43AE-9D2A-60A2B742FF05}" destId="{A493F4AA-D286-4CAF-A4EC-F96A099CD4A8}" srcOrd="0" destOrd="0" presId="urn:microsoft.com/office/officeart/2005/8/layout/hierarchy1"/>
    <dgm:cxn modelId="{4920C618-0ECF-47E6-B0C9-3F3D7A08AB3C}" type="presParOf" srcId="{4308BA9E-6097-43AE-9D2A-60A2B742FF05}" destId="{837EE330-B1DD-4F2A-B54F-6E9FE95B8EA0}" srcOrd="1" destOrd="0" presId="urn:microsoft.com/office/officeart/2005/8/layout/hierarchy1"/>
    <dgm:cxn modelId="{37C173C1-82F2-4B01-8B85-0C74DE663D83}" type="presParOf" srcId="{50A01859-DC13-405A-B22C-899A35E3ED3A}" destId="{351983DC-7576-4041-AEDC-5804AFE8485E}" srcOrd="1" destOrd="0" presId="urn:microsoft.com/office/officeart/2005/8/layout/hierarchy1"/>
    <dgm:cxn modelId="{535A8493-2B2A-46A5-BC71-7D7CB41CAB6E}" type="presParOf" srcId="{BADF3B0E-BDE9-48AE-ADB0-9703B5505111}" destId="{6FA4EA37-5D6F-4CAA-97B3-78FE46C5AF57}" srcOrd="4" destOrd="0" presId="urn:microsoft.com/office/officeart/2005/8/layout/hierarchy1"/>
    <dgm:cxn modelId="{33D7E2C7-C2AA-4006-A6CD-C2D0157C3892}" type="presParOf" srcId="{BADF3B0E-BDE9-48AE-ADB0-9703B5505111}" destId="{7484034F-B39B-4D14-8CDB-DF5AAA662E7E}" srcOrd="5" destOrd="0" presId="urn:microsoft.com/office/officeart/2005/8/layout/hierarchy1"/>
    <dgm:cxn modelId="{DFA7C04A-4993-409C-8E8A-B7AF47CA8AC2}" type="presParOf" srcId="{7484034F-B39B-4D14-8CDB-DF5AAA662E7E}" destId="{39DBE092-1BB5-4717-BAA2-FD744559C587}" srcOrd="0" destOrd="0" presId="urn:microsoft.com/office/officeart/2005/8/layout/hierarchy1"/>
    <dgm:cxn modelId="{F7526B1A-1D41-41E1-8C10-ED64CF35239B}" type="presParOf" srcId="{39DBE092-1BB5-4717-BAA2-FD744559C587}" destId="{171FBD5D-F0CE-458D-BB4C-CCCD8CF9BE16}" srcOrd="0" destOrd="0" presId="urn:microsoft.com/office/officeart/2005/8/layout/hierarchy1"/>
    <dgm:cxn modelId="{0AA5CB3D-8252-4F60-9175-699CDDA38F26}" type="presParOf" srcId="{39DBE092-1BB5-4717-BAA2-FD744559C587}" destId="{01C2D413-23D4-45F5-AA9D-E2AF939495BD}" srcOrd="1" destOrd="0" presId="urn:microsoft.com/office/officeart/2005/8/layout/hierarchy1"/>
    <dgm:cxn modelId="{778C1403-02D4-4593-8474-7767E268AC98}" type="presParOf" srcId="{7484034F-B39B-4D14-8CDB-DF5AAA662E7E}" destId="{119B8564-E0FC-400F-A6D8-D2AA49438313}" srcOrd="1" destOrd="0" presId="urn:microsoft.com/office/officeart/2005/8/layout/hierarchy1"/>
    <dgm:cxn modelId="{1B0A77A8-D508-4DCC-9732-0DE3062AEA82}" type="presParOf" srcId="{119B8564-E0FC-400F-A6D8-D2AA49438313}" destId="{BDDA1C44-0737-46F2-8924-C14E6E4EF410}" srcOrd="0" destOrd="0" presId="urn:microsoft.com/office/officeart/2005/8/layout/hierarchy1"/>
    <dgm:cxn modelId="{12999E43-7251-4AB8-9A08-C105A32321C0}" type="presParOf" srcId="{119B8564-E0FC-400F-A6D8-D2AA49438313}" destId="{1F9026C2-6445-4BBA-929A-00FE59D68F0B}" srcOrd="1" destOrd="0" presId="urn:microsoft.com/office/officeart/2005/8/layout/hierarchy1"/>
    <dgm:cxn modelId="{FE18C082-774F-4F3A-A550-C8818A8F43CD}" type="presParOf" srcId="{1F9026C2-6445-4BBA-929A-00FE59D68F0B}" destId="{612A27AC-FA81-4B33-AB34-4ED104D73E91}" srcOrd="0" destOrd="0" presId="urn:microsoft.com/office/officeart/2005/8/layout/hierarchy1"/>
    <dgm:cxn modelId="{1EF0ED8D-9CDA-4189-AA97-82B7AB5157CB}" type="presParOf" srcId="{612A27AC-FA81-4B33-AB34-4ED104D73E91}" destId="{4665EF55-B7E6-4A04-B8D9-84BED4DE9C61}" srcOrd="0" destOrd="0" presId="urn:microsoft.com/office/officeart/2005/8/layout/hierarchy1"/>
    <dgm:cxn modelId="{B37C6EFA-8665-43E3-9D57-878DE5CE67D4}" type="presParOf" srcId="{612A27AC-FA81-4B33-AB34-4ED104D73E91}" destId="{225FDB26-A35B-4D83-95F4-5AD93520652C}" srcOrd="1" destOrd="0" presId="urn:microsoft.com/office/officeart/2005/8/layout/hierarchy1"/>
    <dgm:cxn modelId="{13DF2E7B-AA33-408B-883F-7521EA3D03EE}" type="presParOf" srcId="{1F9026C2-6445-4BBA-929A-00FE59D68F0B}" destId="{3C306A62-338E-4B4D-ABB9-68829CB61CCD}" srcOrd="1" destOrd="0" presId="urn:microsoft.com/office/officeart/2005/8/layout/hierarchy1"/>
    <dgm:cxn modelId="{4D9F4126-88E6-437E-9AFE-4783EB79AB1E}" type="presParOf" srcId="{119B8564-E0FC-400F-A6D8-D2AA49438313}" destId="{D6447A76-3E4D-4284-BDC1-354EE100BA15}" srcOrd="2" destOrd="0" presId="urn:microsoft.com/office/officeart/2005/8/layout/hierarchy1"/>
    <dgm:cxn modelId="{3D865831-87F4-4295-8891-B603B9853FB7}" type="presParOf" srcId="{119B8564-E0FC-400F-A6D8-D2AA49438313}" destId="{E1FDA0CE-E3C0-4358-80B6-4AA677F83DDF}" srcOrd="3" destOrd="0" presId="urn:microsoft.com/office/officeart/2005/8/layout/hierarchy1"/>
    <dgm:cxn modelId="{35F63024-11BA-4CEC-BF11-FF4406FCDEAF}" type="presParOf" srcId="{E1FDA0CE-E3C0-4358-80B6-4AA677F83DDF}" destId="{D5605C26-8F57-499D-A3DC-C05170B2E9A4}" srcOrd="0" destOrd="0" presId="urn:microsoft.com/office/officeart/2005/8/layout/hierarchy1"/>
    <dgm:cxn modelId="{D4BA3A93-7E20-456A-8734-5BDFB6384559}" type="presParOf" srcId="{D5605C26-8F57-499D-A3DC-C05170B2E9A4}" destId="{EE71D36F-0F5E-49E4-8F0A-F5F126DF6258}" srcOrd="0" destOrd="0" presId="urn:microsoft.com/office/officeart/2005/8/layout/hierarchy1"/>
    <dgm:cxn modelId="{3481446E-A1A0-4575-AD41-82CC9A1E622D}" type="presParOf" srcId="{D5605C26-8F57-499D-A3DC-C05170B2E9A4}" destId="{2ED22519-73C8-4E7E-B1EB-208B68488566}" srcOrd="1" destOrd="0" presId="urn:microsoft.com/office/officeart/2005/8/layout/hierarchy1"/>
    <dgm:cxn modelId="{45CC7EAF-A186-48FF-A67A-C90B59CBCE5E}" type="presParOf" srcId="{E1FDA0CE-E3C0-4358-80B6-4AA677F83DDF}" destId="{20F1234A-2514-426A-A210-27689DFD5998}" srcOrd="1" destOrd="0" presId="urn:microsoft.com/office/officeart/2005/8/layout/hierarchy1"/>
    <dgm:cxn modelId="{82E9075B-BC2E-4703-B875-C69F232A63A4}" type="presParOf" srcId="{119B8564-E0FC-400F-A6D8-D2AA49438313}" destId="{8DFD4712-71FE-4AD0-99FC-B0752F873D7C}" srcOrd="4" destOrd="0" presId="urn:microsoft.com/office/officeart/2005/8/layout/hierarchy1"/>
    <dgm:cxn modelId="{501343AD-FDEE-49FB-9047-CD2CBFCB4AF2}" type="presParOf" srcId="{119B8564-E0FC-400F-A6D8-D2AA49438313}" destId="{64DBE82D-7F8F-4B1C-BF0E-906A5B1B4DBF}" srcOrd="5" destOrd="0" presId="urn:microsoft.com/office/officeart/2005/8/layout/hierarchy1"/>
    <dgm:cxn modelId="{0F9F6BE2-EB11-4050-8A91-97C04A3A18BB}" type="presParOf" srcId="{64DBE82D-7F8F-4B1C-BF0E-906A5B1B4DBF}" destId="{5ED2A992-05B5-43BE-880D-16E4009DA2EC}" srcOrd="0" destOrd="0" presId="urn:microsoft.com/office/officeart/2005/8/layout/hierarchy1"/>
    <dgm:cxn modelId="{9AECD0D1-0F7B-4F65-8DF1-74DD67C7CFE5}" type="presParOf" srcId="{5ED2A992-05B5-43BE-880D-16E4009DA2EC}" destId="{0ED5845E-D280-4622-A4D6-F80CA64905DB}" srcOrd="0" destOrd="0" presId="urn:microsoft.com/office/officeart/2005/8/layout/hierarchy1"/>
    <dgm:cxn modelId="{911A5526-2F11-471A-83A3-9BBFD7EC551F}" type="presParOf" srcId="{5ED2A992-05B5-43BE-880D-16E4009DA2EC}" destId="{BA8B83CD-4F54-410C-AD3E-3787EEE6FF93}" srcOrd="1" destOrd="0" presId="urn:microsoft.com/office/officeart/2005/8/layout/hierarchy1"/>
    <dgm:cxn modelId="{E16E99B2-208E-4DD7-998C-24CCFC630198}" type="presParOf" srcId="{64DBE82D-7F8F-4B1C-BF0E-906A5B1B4DBF}" destId="{66D4C583-9511-4AF9-BE2E-C59782217B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3" y="1"/>
            <a:ext cx="3078427" cy="511731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r">
              <a:defRPr sz="1300"/>
            </a:lvl1pPr>
          </a:lstStyle>
          <a:p>
            <a:fld id="{1C0FB5A3-EA1C-45F8-97FF-B89E6071EB68}" type="datetimeFigureOut">
              <a:rPr lang="pt-PT" smtClean="0"/>
              <a:pPr/>
              <a:t>27/04/2021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3" y="9721107"/>
            <a:ext cx="3078427" cy="511731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r">
              <a:defRPr sz="1300"/>
            </a:lvl1pPr>
          </a:lstStyle>
          <a:p>
            <a:fld id="{ABBD823A-DB59-4B5F-9D0C-BB68F172E0AF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0148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639" cy="511175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37" y="1"/>
            <a:ext cx="3078639" cy="511175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r">
              <a:defRPr sz="1200"/>
            </a:lvl1pPr>
          </a:lstStyle>
          <a:p>
            <a:fld id="{89DBF691-45A4-4480-9952-49F0BFA04884}" type="datetimeFigureOut">
              <a:rPr lang="pt-PT" smtClean="0"/>
              <a:pPr/>
              <a:t>27/04/2021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9" tIns="45730" rIns="91459" bIns="4573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090" y="4860925"/>
            <a:ext cx="5683886" cy="4605338"/>
          </a:xfrm>
          <a:prstGeom prst="rect">
            <a:avLst/>
          </a:prstGeom>
        </p:spPr>
        <p:txBody>
          <a:bodyPr vert="horz" lIns="91459" tIns="45730" rIns="91459" bIns="4573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1"/>
            <a:ext cx="3078639" cy="511175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37" y="9721851"/>
            <a:ext cx="3078639" cy="511175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r">
              <a:defRPr sz="1200"/>
            </a:lvl1pPr>
          </a:lstStyle>
          <a:p>
            <a:fld id="{B0E9F5F6-174E-4817-BD0B-49C95739CF4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938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9805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É este</a:t>
            </a:r>
            <a:r>
              <a:rPr lang="pt-PT" baseline="0" dirty="0" smtClean="0"/>
              <a:t> o diagrama geral do sistema – simplesmente um temporizador.</a:t>
            </a:r>
          </a:p>
          <a:p>
            <a:endParaRPr lang="pt-PT" baseline="0" dirty="0" smtClean="0"/>
          </a:p>
          <a:p>
            <a:r>
              <a:rPr lang="pt-PT" dirty="0" smtClean="0"/>
              <a:t>Especificamos 10 </a:t>
            </a:r>
            <a:r>
              <a:rPr lang="pt-PT" dirty="0" err="1" smtClean="0"/>
              <a:t>ms</a:t>
            </a:r>
            <a:r>
              <a:rPr lang="pt-PT" dirty="0" smtClean="0"/>
              <a:t> de temporização (em vez de 10s, como já frisámos).</a:t>
            </a:r>
            <a:r>
              <a:rPr lang="pt-PT" baseline="0" dirty="0" smtClean="0"/>
              <a:t> A</a:t>
            </a:r>
            <a:r>
              <a:rPr lang="pt-PT" dirty="0" smtClean="0"/>
              <a:t> 1 kHz</a:t>
            </a:r>
            <a:r>
              <a:rPr lang="pt-PT" baseline="0" dirty="0" smtClean="0"/>
              <a:t>,</a:t>
            </a:r>
            <a:r>
              <a:rPr lang="pt-PT" dirty="0" smtClean="0"/>
              <a:t> esse</a:t>
            </a:r>
            <a:r>
              <a:rPr lang="pt-PT" baseline="0" dirty="0" smtClean="0"/>
              <a:t> intervalo </a:t>
            </a:r>
            <a:r>
              <a:rPr lang="pt-PT" dirty="0" smtClean="0"/>
              <a:t>corresponde a 10 ciclos </a:t>
            </a:r>
            <a:r>
              <a:rPr lang="pt-PT" baseline="0" dirty="0" smtClean="0"/>
              <a:t>(como é bem visível)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O</a:t>
            </a:r>
            <a:r>
              <a:rPr lang="pt-PT" baseline="0" dirty="0" smtClean="0"/>
              <a:t> diagrama de simulação evidencia o correcto funcionamento: o pulso na entrada </a:t>
            </a:r>
            <a:r>
              <a:rPr lang="pt-PT" baseline="0" dirty="0" err="1" smtClean="0"/>
              <a:t>CART</a:t>
            </a:r>
            <a:r>
              <a:rPr lang="pt-PT" baseline="0" dirty="0" smtClean="0"/>
              <a:t> desencadeia a abertura da cancela (síncrona) durante 10 ciclos.</a:t>
            </a:r>
          </a:p>
          <a:p>
            <a:r>
              <a:rPr lang="pt-PT" baseline="0" dirty="0" smtClean="0"/>
              <a:t>Pulsos durante a temporização são ignorados.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9508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************************* ESTA</a:t>
            </a:r>
            <a:r>
              <a:rPr lang="pt-PT" baseline="0" dirty="0" smtClean="0"/>
              <a:t> É </a:t>
            </a:r>
            <a:r>
              <a:rPr lang="pt-PT" dirty="0" smtClean="0"/>
              <a:t>OUTRA</a:t>
            </a:r>
            <a:r>
              <a:rPr lang="pt-PT" baseline="0" dirty="0" smtClean="0"/>
              <a:t> </a:t>
            </a:r>
            <a:r>
              <a:rPr lang="pt-PT" b="1" baseline="0" dirty="0" smtClean="0"/>
              <a:t>NOTA ALGO ‘LATERAL’ </a:t>
            </a:r>
            <a:r>
              <a:rPr lang="pt-PT" baseline="0" dirty="0" smtClean="0"/>
              <a:t>(mas que parece apropriada aqui – o assunto é importante) **********************</a:t>
            </a:r>
          </a:p>
          <a:p>
            <a:r>
              <a:rPr lang="pt-PT" dirty="0" smtClean="0"/>
              <a:t>As entradas (sobretudo as de interface com o utilizador) necessitam, </a:t>
            </a:r>
            <a:r>
              <a:rPr lang="pt-PT" b="1" dirty="0" smtClean="0"/>
              <a:t>no caso geral</a:t>
            </a:r>
            <a:r>
              <a:rPr lang="pt-PT" dirty="0" smtClean="0"/>
              <a:t>, de alguma forma de tratamento.</a:t>
            </a:r>
          </a:p>
          <a:p>
            <a:r>
              <a:rPr lang="pt-PT" dirty="0" smtClean="0"/>
              <a:t>Neste</a:t>
            </a:r>
            <a:r>
              <a:rPr lang="pt-PT" baseline="0" dirty="0" smtClean="0"/>
              <a:t> caso, o enunciado dispensou-nos de a considerar – admitimos que o leitor de cartões se comporta de forma ideal, emitindo um pulso com a duração de um ciclo de relógio quando lê um cartão válido. A intenção do enunciado não é desprezar o assunto mas sim encorajar uma boa prática – isolar os problemas (</a:t>
            </a:r>
            <a:r>
              <a:rPr lang="pt-PT" b="1" baseline="0" dirty="0" smtClean="0"/>
              <a:t>desacoplamento</a:t>
            </a:r>
            <a:r>
              <a:rPr lang="pt-PT" b="0" baseline="0" dirty="0" smtClean="0"/>
              <a:t>). </a:t>
            </a:r>
            <a:r>
              <a:rPr lang="pt-PT" baseline="0" dirty="0" smtClean="0"/>
              <a:t>Ou seja, devemos considerar o </a:t>
            </a:r>
            <a:r>
              <a:rPr lang="pt-PT" b="1" baseline="0" dirty="0" smtClean="0"/>
              <a:t>tratamento das entradas</a:t>
            </a:r>
            <a:r>
              <a:rPr lang="pt-PT" baseline="0" dirty="0" smtClean="0"/>
              <a:t>, claro, mas num </a:t>
            </a:r>
            <a:r>
              <a:rPr lang="pt-PT" b="1" baseline="0" dirty="0" smtClean="0"/>
              <a:t>bloco independente</a:t>
            </a:r>
            <a:r>
              <a:rPr lang="pt-PT" baseline="0" dirty="0" smtClean="0"/>
              <a:t>, dentro do espírito de ‘dividir para reinar’.</a:t>
            </a:r>
          </a:p>
          <a:p>
            <a:pPr defTabSz="947867"/>
            <a:r>
              <a:rPr lang="pt-PT" b="1" baseline="0" dirty="0" smtClean="0"/>
              <a:t>**DECOMPOSIÇÃO**		</a:t>
            </a:r>
            <a:r>
              <a:rPr lang="pt-PT" baseline="0" dirty="0" smtClean="0"/>
              <a:t>Se esse bloco cumprir a sua missão, é muito mais fácil </a:t>
            </a:r>
            <a:r>
              <a:rPr lang="pt-PT" baseline="0" dirty="0" err="1" smtClean="0"/>
              <a:t>projectar</a:t>
            </a:r>
            <a:r>
              <a:rPr lang="pt-PT" baseline="0" dirty="0" smtClean="0"/>
              <a:t> o resto do sistema.</a:t>
            </a:r>
          </a:p>
          <a:p>
            <a:pPr defTabSz="947867"/>
            <a:endParaRPr lang="pt-PT" baseline="0" dirty="0" smtClean="0"/>
          </a:p>
          <a:p>
            <a:pPr defTabSz="947867"/>
            <a:r>
              <a:rPr lang="pt-PT" baseline="0" dirty="0" smtClean="0"/>
              <a:t>A missão é então disponibilizar, a partir das entradas vindas do ‘mundo real’, sinais que, do ponto de vista do resto do sistema, constituem </a:t>
            </a:r>
            <a:r>
              <a:rPr lang="pt-PT" b="1" baseline="0" dirty="0" smtClean="0"/>
              <a:t>entradas ‘bem comportadas’</a:t>
            </a:r>
            <a:r>
              <a:rPr lang="pt-PT" baseline="0" dirty="0" smtClean="0"/>
              <a:t> (i.e. que o servem de forma ideal). Isso pode implicar </a:t>
            </a:r>
            <a:r>
              <a:rPr lang="pt-PT" b="1" baseline="0" dirty="0" smtClean="0"/>
              <a:t>várias funções</a:t>
            </a:r>
            <a:r>
              <a:rPr lang="pt-PT" baseline="0" dirty="0" smtClean="0"/>
              <a:t> (algumas das quais serão patentes aqui; mas </a:t>
            </a:r>
            <a:r>
              <a:rPr lang="pt-PT" b="1" baseline="0" dirty="0" smtClean="0"/>
              <a:t>aprofundaremos o assunto adiante</a:t>
            </a:r>
            <a:r>
              <a:rPr lang="pt-PT" baseline="0" dirty="0" smtClean="0"/>
              <a:t>):</a:t>
            </a:r>
          </a:p>
          <a:p>
            <a:pPr defTabSz="947867"/>
            <a:r>
              <a:rPr lang="pt-PT" b="1" baseline="0" dirty="0" smtClean="0"/>
              <a:t>- Sincronização - </a:t>
            </a:r>
            <a:r>
              <a:rPr lang="pt-PT" baseline="0" dirty="0" smtClean="0"/>
              <a:t>Em geral, as entradas são assíncronas (i.e. podem ser </a:t>
            </a:r>
            <a:r>
              <a:rPr lang="pt-PT" baseline="0" dirty="0" err="1" smtClean="0"/>
              <a:t>activadas</a:t>
            </a:r>
            <a:r>
              <a:rPr lang="pt-PT" baseline="0" dirty="0" smtClean="0"/>
              <a:t> em instantes arbitrários, sem relação com o relógio do sistema)</a:t>
            </a:r>
          </a:p>
          <a:p>
            <a:pPr defTabSz="947867"/>
            <a:r>
              <a:rPr lang="pt-PT" b="1" baseline="0" dirty="0" smtClean="0"/>
              <a:t>- ‘De-</a:t>
            </a:r>
            <a:r>
              <a:rPr lang="pt-PT" b="1" baseline="0" dirty="0" err="1" smtClean="0"/>
              <a:t>bouncing</a:t>
            </a:r>
            <a:r>
              <a:rPr lang="pt-PT" b="1" baseline="0" dirty="0" smtClean="0"/>
              <a:t>’ - </a:t>
            </a:r>
            <a:r>
              <a:rPr lang="pt-PT" baseline="0" dirty="0" smtClean="0"/>
              <a:t>Podem sofrer de ‘</a:t>
            </a:r>
            <a:r>
              <a:rPr lang="pt-PT" baseline="0" dirty="0" err="1" smtClean="0"/>
              <a:t>bouncing</a:t>
            </a:r>
            <a:r>
              <a:rPr lang="pt-PT" baseline="0" dirty="0" smtClean="0"/>
              <a:t>’, se tiverem origem em comutadores, botões de pressão e dispositivos similares de acionamento mecânico. </a:t>
            </a:r>
          </a:p>
          <a:p>
            <a:pPr defTabSz="947867"/>
            <a:r>
              <a:rPr lang="pt-PT" b="1" baseline="0" dirty="0" smtClean="0"/>
              <a:t>- Conversão de forma de onda - </a:t>
            </a:r>
            <a:r>
              <a:rPr lang="pt-PT" baseline="0" dirty="0" smtClean="0"/>
              <a:t>Transformação de sinais ‘de nível’ (‘a la’ comutador…) em  ‘impulsionais’ (‘a la’ botão de pressão) ou vice-versa</a:t>
            </a:r>
          </a:p>
          <a:p>
            <a:pPr defTabSz="947867"/>
            <a:r>
              <a:rPr lang="pt-PT" b="1" baseline="0" dirty="0" smtClean="0"/>
              <a:t>- </a:t>
            </a:r>
            <a:r>
              <a:rPr lang="pt-PT" b="1" baseline="0" dirty="0" err="1" smtClean="0"/>
              <a:t>Extracção</a:t>
            </a:r>
            <a:r>
              <a:rPr lang="pt-PT" b="1" baseline="0" dirty="0" smtClean="0"/>
              <a:t> de padrões - </a:t>
            </a:r>
            <a:r>
              <a:rPr lang="pt-PT" baseline="0" dirty="0" smtClean="0"/>
              <a:t>É possível extrair informação mais ou menos complexa de entradas digitais, </a:t>
            </a:r>
            <a:r>
              <a:rPr lang="pt-PT" baseline="0" dirty="0" err="1" smtClean="0"/>
              <a:t>detectando</a:t>
            </a:r>
            <a:r>
              <a:rPr lang="pt-PT" baseline="0" dirty="0" smtClean="0"/>
              <a:t> padrões temporais de </a:t>
            </a:r>
            <a:r>
              <a:rPr lang="pt-PT" baseline="0" dirty="0" err="1" smtClean="0"/>
              <a:t>actuação</a:t>
            </a:r>
            <a:r>
              <a:rPr lang="pt-PT" baseline="0" dirty="0" smtClean="0"/>
              <a:t> (e.g. toque breve/longo – lembrar interfaces de relógios digitais e computadores de bordo em automóveis)</a:t>
            </a:r>
          </a:p>
          <a:p>
            <a:pPr marL="177725" indent="-177725" defTabSz="947867">
              <a:buFontTx/>
              <a:buChar char="-"/>
            </a:pPr>
            <a:r>
              <a:rPr lang="pt-PT" b="1" baseline="0" dirty="0" smtClean="0"/>
              <a:t>Adaptação - </a:t>
            </a:r>
            <a:r>
              <a:rPr lang="pt-PT" b="0" baseline="0" dirty="0" smtClean="0"/>
              <a:t>Pode ser necessário converter os dados (não só em termos de forma de onda) para se conformarem à interface do(s) módulo(s) que servem.</a:t>
            </a:r>
          </a:p>
          <a:p>
            <a:pPr marL="177725" indent="-177725" defTabSz="947867">
              <a:buFontTx/>
              <a:buChar char="-"/>
            </a:pPr>
            <a:r>
              <a:rPr lang="pt-PT" b="1" baseline="0" dirty="0" smtClean="0"/>
              <a:t>Validação - </a:t>
            </a:r>
            <a:r>
              <a:rPr lang="pt-PT" baseline="0" dirty="0" smtClean="0"/>
              <a:t>As entradas podem ser operadas de forma inesperada: acidental, errática ou até malévola/fraudulenta. Devemos procurar prevenir-nos na medida do possível.</a:t>
            </a:r>
          </a:p>
          <a:p>
            <a:r>
              <a:rPr lang="pt-PT" baseline="0" dirty="0" smtClean="0"/>
              <a:t>De referir que um </a:t>
            </a:r>
            <a:r>
              <a:rPr lang="pt-PT" i="1" baseline="0" dirty="0" err="1" smtClean="0"/>
              <a:t>debouncer</a:t>
            </a:r>
            <a:r>
              <a:rPr lang="pt-PT" baseline="0" dirty="0" smtClean="0"/>
              <a:t> típico pode assegurar não só o ‘de-</a:t>
            </a:r>
            <a:r>
              <a:rPr lang="pt-PT" baseline="0" dirty="0" err="1" smtClean="0"/>
              <a:t>bouncing</a:t>
            </a:r>
            <a:r>
              <a:rPr lang="pt-PT" baseline="0" dirty="0" smtClean="0"/>
              <a:t>’ propriamente dito (eliminação de oscilações causadas em contactos mecânicos) como a sincronização (desde que o relógio de referência seja o do sistema) e a conversão da forma de onda (permitem escolher entre saída pulsada ou de nível, e definir as polaridades (_H ou _L) da entrada e da saída). Em simulação, o ‘</a:t>
            </a:r>
            <a:r>
              <a:rPr lang="pt-PT" b="1" baseline="0" dirty="0" err="1" smtClean="0"/>
              <a:t>debouncing</a:t>
            </a:r>
            <a:r>
              <a:rPr lang="pt-PT" baseline="0" dirty="0" smtClean="0"/>
              <a:t>’ não é </a:t>
            </a:r>
            <a:r>
              <a:rPr lang="pt-PT" b="1" baseline="0" dirty="0" smtClean="0"/>
              <a:t>preocupação</a:t>
            </a:r>
            <a:r>
              <a:rPr lang="pt-PT" baseline="0" dirty="0" smtClean="0"/>
              <a:t> – mas em testes no ‘kit’ (e na </a:t>
            </a:r>
            <a:r>
              <a:rPr lang="pt-PT" b="1" baseline="0" dirty="0" smtClean="0"/>
              <a:t>vida real</a:t>
            </a:r>
            <a:r>
              <a:rPr lang="pt-PT" baseline="0" dirty="0" smtClean="0"/>
              <a:t>) sim!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5535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867"/>
            <a:r>
              <a:rPr lang="pt-PT" dirty="0"/>
              <a:t>Esta fase assume um </a:t>
            </a:r>
            <a:r>
              <a:rPr lang="pt-PT" b="1" dirty="0"/>
              <a:t>modelo mais realista</a:t>
            </a:r>
            <a:r>
              <a:rPr lang="pt-PT" dirty="0"/>
              <a:t> do controlo da cancela, com duas saídas: uma ligada ao </a:t>
            </a:r>
            <a:r>
              <a:rPr lang="pt-PT" dirty="0" err="1"/>
              <a:t>actuador</a:t>
            </a:r>
            <a:r>
              <a:rPr lang="pt-PT" dirty="0"/>
              <a:t> de abertura e outra ao de fecho</a:t>
            </a:r>
          </a:p>
          <a:p>
            <a:pPr defTabSz="947867"/>
            <a:r>
              <a:rPr lang="pt-PT" dirty="0"/>
              <a:t>(estes actuadores podem ser, por exemplo, os dois </a:t>
            </a:r>
            <a:r>
              <a:rPr lang="pt-PT" dirty="0" err="1"/>
              <a:t>contactores</a:t>
            </a:r>
            <a:r>
              <a:rPr lang="pt-PT" dirty="0"/>
              <a:t> de um circuito eléctrico de inversão de marcha).</a:t>
            </a:r>
          </a:p>
          <a:p>
            <a:pPr defTabSz="947867"/>
            <a:r>
              <a:rPr lang="pt-PT" dirty="0"/>
              <a:t>Considera-se que o </a:t>
            </a:r>
            <a:r>
              <a:rPr lang="pt-PT" dirty="0" err="1"/>
              <a:t>actuador</a:t>
            </a:r>
            <a:r>
              <a:rPr lang="pt-PT" dirty="0"/>
              <a:t> de abertura tem que activado por 1s e o de fecho por 2s, ficando a cancela completamente aberta durante 7s, totalizando 10s entre início da abertura e fim do fecho (1+7+2).</a:t>
            </a:r>
          </a:p>
          <a:p>
            <a:pPr defTabSz="947867"/>
            <a:r>
              <a:rPr lang="pt-PT" dirty="0"/>
              <a:t>Durante esses 10s, é activado um </a:t>
            </a:r>
            <a:r>
              <a:rPr lang="pt-PT" b="1" dirty="0"/>
              <a:t>sinalizador intermitente</a:t>
            </a:r>
            <a:r>
              <a:rPr lang="pt-PT" dirty="0"/>
              <a:t>, piscando a uma frequência de 2Hz</a:t>
            </a:r>
            <a:r>
              <a:rPr lang="pt-PT" dirty="0" smtClean="0"/>
              <a:t>.</a:t>
            </a:r>
          </a:p>
          <a:p>
            <a:pPr defTabSz="947867"/>
            <a:endParaRPr lang="pt-PT" dirty="0" smtClean="0"/>
          </a:p>
          <a:p>
            <a:pPr marL="0" marR="0" lvl="0" indent="0" algn="l" defTabSz="947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Assinalam-se a vermelho as novidades em termos de interface (FECHA e PISCA)</a:t>
            </a:r>
            <a:endParaRPr lang="en-GB" dirty="0" smtClean="0"/>
          </a:p>
          <a:p>
            <a:pPr defTabSz="947867">
              <a:defRPr/>
            </a:pPr>
            <a:endParaRPr lang="pt-PT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47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Nesta fase (e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também na seguinte), apenas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</a:t>
            </a:r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*maior clareza dos diagramas temporais de simulação*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passamos a considerar que o ciclo de abertura/fecho da cancela dura, não 10s (como especifica o enunciado) nem 10ms (como se considerou na fase 1), mas </a:t>
            </a:r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100ms (10+70+20)</a:t>
            </a:r>
            <a:endParaRPr lang="pt-PT" b="1" dirty="0"/>
          </a:p>
          <a:p>
            <a:pPr defTabSz="947867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8109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Há várias maneiras de resolver. É forte a</a:t>
            </a:r>
            <a:r>
              <a:rPr lang="pt-PT" baseline="0" dirty="0" smtClean="0"/>
              <a:t> tentação de </a:t>
            </a:r>
            <a:r>
              <a:rPr lang="pt-PT" b="1" baseline="0" dirty="0" smtClean="0"/>
              <a:t>modificar o código </a:t>
            </a:r>
            <a:r>
              <a:rPr lang="pt-PT" b="1" baseline="0" dirty="0" err="1" smtClean="0"/>
              <a:t>VHDL</a:t>
            </a:r>
            <a:r>
              <a:rPr lang="pt-PT" baseline="0" dirty="0" smtClean="0"/>
              <a:t> do temporizador para contemplar múltiplas saídas (as que precisamos).</a:t>
            </a:r>
          </a:p>
          <a:p>
            <a:r>
              <a:rPr lang="pt-PT" baseline="0" dirty="0" smtClean="0"/>
              <a:t>Não está errado mas pode ser </a:t>
            </a:r>
            <a:r>
              <a:rPr lang="pt-PT" b="1" baseline="0" dirty="0" smtClean="0"/>
              <a:t>perigoso</a:t>
            </a:r>
            <a:r>
              <a:rPr lang="pt-PT" baseline="0" dirty="0" smtClean="0"/>
              <a:t> – ‘</a:t>
            </a:r>
            <a:r>
              <a:rPr lang="pt-PT" i="1" baseline="0" dirty="0" err="1" smtClean="0"/>
              <a:t>slippery</a:t>
            </a:r>
            <a:r>
              <a:rPr lang="pt-PT" i="1" baseline="0" dirty="0" smtClean="0"/>
              <a:t> </a:t>
            </a:r>
            <a:r>
              <a:rPr lang="pt-PT" i="1" baseline="0" dirty="0" err="1" smtClean="0"/>
              <a:t>slope</a:t>
            </a:r>
            <a:r>
              <a:rPr lang="pt-PT" baseline="0" dirty="0" smtClean="0"/>
              <a:t>’.</a:t>
            </a:r>
          </a:p>
          <a:p>
            <a:pPr defTabSz="947867">
              <a:defRPr/>
            </a:pPr>
            <a:endParaRPr lang="pt-PT" dirty="0"/>
          </a:p>
          <a:p>
            <a:pPr defTabSz="947867">
              <a:defRPr/>
            </a:pPr>
            <a:r>
              <a:rPr lang="pt-PT" baseline="0" dirty="0" smtClean="0"/>
              <a:t>Parece mais prudente conjugar três unidades iguais à anterior (ass</a:t>
            </a:r>
            <a:r>
              <a:rPr lang="pt-PT" dirty="0"/>
              <a:t>ociação </a:t>
            </a:r>
            <a:r>
              <a:rPr lang="pt-PT" dirty="0" smtClean="0"/>
              <a:t>em </a:t>
            </a:r>
            <a:r>
              <a:rPr lang="pt-PT" dirty="0"/>
              <a:t>cascata) – como se mostra</a:t>
            </a:r>
            <a:r>
              <a:rPr lang="pt-PT" dirty="0" smtClean="0"/>
              <a:t>.</a:t>
            </a:r>
          </a:p>
          <a:p>
            <a:pPr defTabSz="947867">
              <a:defRPr/>
            </a:pPr>
            <a:endParaRPr lang="pt-PT" b="1" dirty="0" smtClean="0"/>
          </a:p>
          <a:p>
            <a:pPr defTabSz="947867">
              <a:defRPr/>
            </a:pPr>
            <a:r>
              <a:rPr lang="pt-PT" b="0" dirty="0" smtClean="0"/>
              <a:t>Os lemas a sublinhar aqui são:</a:t>
            </a:r>
          </a:p>
          <a:p>
            <a:pPr defTabSz="947867">
              <a:defRPr/>
            </a:pPr>
            <a:r>
              <a:rPr lang="pt-PT" b="1" dirty="0" smtClean="0"/>
              <a:t>**SIMPLICIDADE** (‘</a:t>
            </a:r>
            <a:r>
              <a:rPr lang="pt-PT" b="1" i="1" dirty="0" err="1" smtClean="0"/>
              <a:t>keep</a:t>
            </a:r>
            <a:r>
              <a:rPr lang="pt-PT" b="1" i="1" baseline="0" dirty="0" smtClean="0"/>
              <a:t> </a:t>
            </a:r>
            <a:r>
              <a:rPr lang="pt-PT" b="1" i="1" baseline="0" dirty="0" err="1" smtClean="0"/>
              <a:t>it</a:t>
            </a:r>
            <a:r>
              <a:rPr lang="pt-PT" b="1" i="1" baseline="0" dirty="0" smtClean="0"/>
              <a:t> </a:t>
            </a:r>
            <a:r>
              <a:rPr lang="pt-PT" b="1" i="1" baseline="0" dirty="0" err="1" smtClean="0"/>
              <a:t>simple</a:t>
            </a:r>
            <a:r>
              <a:rPr lang="pt-PT" b="1" baseline="0" dirty="0" smtClean="0"/>
              <a:t>’)</a:t>
            </a:r>
          </a:p>
          <a:p>
            <a:pPr defTabSz="947867">
              <a:defRPr/>
            </a:pPr>
            <a:r>
              <a:rPr lang="pt-PT" b="1" dirty="0" smtClean="0"/>
              <a:t>**</a:t>
            </a:r>
            <a:r>
              <a:rPr lang="pt-PT" b="1" dirty="0" err="1" smtClean="0"/>
              <a:t>REUTILIZAÇÂO</a:t>
            </a:r>
            <a:r>
              <a:rPr lang="pt-PT" b="1" dirty="0" smtClean="0"/>
              <a:t>’ (não ‘inventar a pólvora’)</a:t>
            </a:r>
          </a:p>
          <a:p>
            <a:pPr defTabSz="947867">
              <a:defRPr/>
            </a:pPr>
            <a:endParaRPr lang="pt-PT" b="0" dirty="0" smtClean="0"/>
          </a:p>
          <a:p>
            <a:pPr defTabSz="947867">
              <a:defRPr/>
            </a:pPr>
            <a:r>
              <a:rPr lang="pt-PT" b="0" dirty="0" smtClean="0"/>
              <a:t>Alguém disse:</a:t>
            </a:r>
          </a:p>
          <a:p>
            <a:pPr defTabSz="947867">
              <a:defRPr/>
            </a:pPr>
            <a:r>
              <a:rPr lang="pt-PT" b="0" dirty="0" smtClean="0"/>
              <a:t>	</a:t>
            </a:r>
            <a:r>
              <a:rPr lang="pt-PT" b="1" dirty="0" smtClean="0"/>
              <a:t>‘O segredo é juntar’</a:t>
            </a:r>
            <a:endParaRPr lang="pt-PT" b="1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5090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867"/>
            <a:r>
              <a:rPr lang="pt-PT" baseline="0" dirty="0" smtClean="0"/>
              <a:t>Vejamos esta parte (1ª caixa). </a:t>
            </a:r>
            <a:r>
              <a:rPr lang="pt-PT" dirty="0" smtClean="0"/>
              <a:t>Como frisámos</a:t>
            </a:r>
            <a:r>
              <a:rPr lang="pt-PT" baseline="0" dirty="0" smtClean="0"/>
              <a:t> atrás, e</a:t>
            </a:r>
            <a:r>
              <a:rPr lang="pt-PT" dirty="0" smtClean="0"/>
              <a:t>specificamos 100ms de temporização (10+70+20), o que, a 1 kHz, corresponde a 100 ciclos.</a:t>
            </a:r>
            <a:endParaRPr lang="pt-PT" baseline="0" dirty="0" smtClean="0"/>
          </a:p>
          <a:p>
            <a:endParaRPr lang="pt-PT" baseline="0" dirty="0" smtClean="0"/>
          </a:p>
          <a:p>
            <a:pPr defTabSz="947867"/>
            <a:r>
              <a:rPr lang="pt-PT" baseline="0" dirty="0" smtClean="0"/>
              <a:t>Mas há ‘armadilhas’ – por exemplo, é preciso inibir o comando ‘</a:t>
            </a:r>
            <a:r>
              <a:rPr lang="pt-PT" baseline="0" dirty="0" err="1" smtClean="0"/>
              <a:t>start</a:t>
            </a:r>
            <a:r>
              <a:rPr lang="pt-PT" baseline="0" dirty="0" smtClean="0"/>
              <a:t>’ (que poderia voltar a ter efeito no primeiro temporizador passado 1s – causando o </a:t>
            </a:r>
            <a:r>
              <a:rPr lang="pt-PT" baseline="0" dirty="0" err="1" smtClean="0"/>
              <a:t>accionamento</a:t>
            </a:r>
            <a:r>
              <a:rPr lang="pt-PT" baseline="0" dirty="0" smtClean="0"/>
              <a:t> simultâneo de ABRE e FECHA) durante todo o ciclo de 10s. (2ª caixa).</a:t>
            </a:r>
          </a:p>
          <a:p>
            <a:pPr defTabSz="947867"/>
            <a:r>
              <a:rPr lang="pt-PT" baseline="0" dirty="0" smtClean="0"/>
              <a:t>Poderíamos ponderar instanciar um quarto temporizador (10s) para gerar esse sinal de habilitação, mas não é necessário: a soma lógica das saídas dos três existentes serve perfeitamente. [Aqui está um exemplo de </a:t>
            </a:r>
            <a:r>
              <a:rPr lang="pt-PT" b="1" baseline="0" dirty="0" smtClean="0"/>
              <a:t>tratamento</a:t>
            </a:r>
            <a:r>
              <a:rPr lang="pt-PT" baseline="0" dirty="0" smtClean="0"/>
              <a:t> (neste caso </a:t>
            </a:r>
            <a:r>
              <a:rPr lang="pt-PT" b="1" baseline="0" dirty="0" smtClean="0"/>
              <a:t>validação</a:t>
            </a:r>
            <a:r>
              <a:rPr lang="pt-PT" baseline="0" dirty="0" smtClean="0"/>
              <a:t>) de um sinal de </a:t>
            </a:r>
            <a:r>
              <a:rPr lang="pt-PT" b="1" baseline="0" dirty="0" smtClean="0"/>
              <a:t>entrada</a:t>
            </a:r>
            <a:r>
              <a:rPr lang="pt-PT" baseline="0" dirty="0" smtClean="0"/>
              <a:t>]</a:t>
            </a:r>
          </a:p>
          <a:p>
            <a:endParaRPr lang="pt-PT" baseline="0" dirty="0" smtClean="0"/>
          </a:p>
          <a:p>
            <a:r>
              <a:rPr lang="pt-PT" baseline="0" dirty="0" smtClean="0"/>
              <a:t>Quanto ao sinalizador (3ª caixa), ele requer:</a:t>
            </a:r>
          </a:p>
          <a:p>
            <a:pPr marL="177725" indent="-177725">
              <a:buFontTx/>
              <a:buChar char="-"/>
            </a:pPr>
            <a:r>
              <a:rPr lang="pt-PT" baseline="0" dirty="0" smtClean="0"/>
              <a:t>Um sinal intermitente =&gt; </a:t>
            </a:r>
            <a:r>
              <a:rPr lang="pt-PT" b="1" baseline="0" dirty="0" smtClean="0"/>
              <a:t>divisor de frequência</a:t>
            </a:r>
            <a:r>
              <a:rPr lang="pt-PT" baseline="0" dirty="0" smtClean="0"/>
              <a:t>. Eis mais um </a:t>
            </a:r>
            <a:r>
              <a:rPr lang="pt-PT" b="1" baseline="0" dirty="0" smtClean="0"/>
              <a:t>componente conhecido </a:t>
            </a:r>
            <a:r>
              <a:rPr lang="pt-PT" baseline="0" dirty="0" smtClean="0"/>
              <a:t>– vide código na TP4 (p. 15) </a:t>
            </a:r>
            <a:r>
              <a:rPr lang="pt-PT" b="1" baseline="0" dirty="0" smtClean="0"/>
              <a:t>**REUTILIZAÇÃO**.</a:t>
            </a:r>
          </a:p>
          <a:p>
            <a:r>
              <a:rPr lang="pt-PT" b="0" baseline="0" dirty="0" smtClean="0"/>
              <a:t>(Usámos o valor 5 para o factor de divisão, que resultará em um ciclo de PISCA por cada 5 ciclos de relógio).</a:t>
            </a:r>
          </a:p>
          <a:p>
            <a:pPr marL="177725" indent="-177725">
              <a:buFontTx/>
              <a:buChar char="-"/>
            </a:pPr>
            <a:r>
              <a:rPr lang="pt-PT" baseline="0" dirty="0" smtClean="0"/>
              <a:t>Habilitar esse sinal intermitente apenas enquanto dura o ciclo. Serve para este efeito o mesmo sinal usado para inibir os comandos de arranque.</a:t>
            </a:r>
          </a:p>
          <a:p>
            <a:pPr marL="177725" indent="-177725">
              <a:buFontTx/>
              <a:buChar char="-"/>
            </a:pPr>
            <a:endParaRPr lang="pt-PT" baseline="0" dirty="0" smtClean="0"/>
          </a:p>
          <a:p>
            <a:r>
              <a:rPr lang="pt-PT" baseline="0" dirty="0" smtClean="0"/>
              <a:t>Como se vê, esta arquitectura tem implícitos 3 módulos. O sinal-chave na sua articulação é o que assinala ‘ciclo de </a:t>
            </a:r>
            <a:r>
              <a:rPr lang="pt-PT" baseline="0" dirty="0" err="1" smtClean="0"/>
              <a:t>accionamento</a:t>
            </a:r>
            <a:r>
              <a:rPr lang="pt-PT" baseline="0" dirty="0" smtClean="0"/>
              <a:t> da cancela em curso’ – chamemos-lhe </a:t>
            </a:r>
            <a:r>
              <a:rPr lang="pt-PT" baseline="0" dirty="0" err="1" smtClean="0"/>
              <a:t>BUSY</a:t>
            </a:r>
            <a:r>
              <a:rPr lang="pt-PT" baseline="0" dirty="0" smtClean="0"/>
              <a:t>. Vamos então </a:t>
            </a:r>
            <a:r>
              <a:rPr lang="pt-PT" b="1" baseline="0" dirty="0" smtClean="0"/>
              <a:t>formalizar a divisão</a:t>
            </a:r>
            <a:r>
              <a:rPr lang="pt-PT" baseline="0" dirty="0" smtClean="0"/>
              <a:t>, criando e instanciando esses módulos.</a:t>
            </a:r>
          </a:p>
          <a:p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4566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Conseguíamos ‘viver’ com o diagrama anterior…  mas a </a:t>
            </a:r>
            <a:r>
              <a:rPr lang="pt-PT" dirty="0" err="1" smtClean="0"/>
              <a:t>abstracção</a:t>
            </a:r>
            <a:r>
              <a:rPr lang="pt-PT" dirty="0" smtClean="0"/>
              <a:t> do detalhe clarifica muito. </a:t>
            </a:r>
            <a:r>
              <a:rPr lang="pt-PT" b="1" dirty="0" smtClean="0"/>
              <a:t>**DESACOPLAMENTO**</a:t>
            </a:r>
          </a:p>
          <a:p>
            <a:r>
              <a:rPr lang="pt-PT" dirty="0" smtClean="0"/>
              <a:t>O</a:t>
            </a:r>
            <a:r>
              <a:rPr lang="pt-PT" baseline="0" dirty="0" smtClean="0"/>
              <a:t> </a:t>
            </a:r>
            <a:r>
              <a:rPr lang="pt-PT" baseline="0" dirty="0" err="1" smtClean="0"/>
              <a:t>Quartus</a:t>
            </a:r>
            <a:r>
              <a:rPr lang="pt-PT" baseline="0" dirty="0" smtClean="0"/>
              <a:t> permite fazer isto com facilidade, pois podemos gerar blocos a partir de ficheiros .</a:t>
            </a:r>
            <a:r>
              <a:rPr lang="pt-PT" baseline="0" dirty="0" err="1" smtClean="0"/>
              <a:t>bdf</a:t>
            </a:r>
            <a:r>
              <a:rPr lang="pt-PT" baseline="0" dirty="0" smtClean="0"/>
              <a:t> ou .</a:t>
            </a:r>
            <a:r>
              <a:rPr lang="pt-PT" baseline="0" dirty="0" err="1" smtClean="0"/>
              <a:t>vhd</a:t>
            </a:r>
            <a:r>
              <a:rPr lang="pt-PT" baseline="0" dirty="0" smtClean="0"/>
              <a:t> ‘File-&gt;</a:t>
            </a:r>
            <a:r>
              <a:rPr lang="pt-PT" baseline="0" dirty="0" err="1" smtClean="0"/>
              <a:t>Create</a:t>
            </a:r>
            <a:r>
              <a:rPr lang="pt-PT" baseline="0" dirty="0" smtClean="0"/>
              <a:t>/</a:t>
            </a:r>
            <a:r>
              <a:rPr lang="pt-PT" baseline="0" dirty="0" err="1" smtClean="0"/>
              <a:t>Update</a:t>
            </a:r>
            <a:r>
              <a:rPr lang="pt-PT" baseline="0" dirty="0" smtClean="0"/>
              <a:t>-&gt;</a:t>
            </a:r>
            <a:r>
              <a:rPr lang="pt-PT" baseline="0" dirty="0" err="1" smtClean="0"/>
              <a:t>Create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Symbol</a:t>
            </a:r>
            <a:r>
              <a:rPr lang="pt-PT" baseline="0" dirty="0" smtClean="0"/>
              <a:t> Files…’</a:t>
            </a:r>
            <a:endParaRPr lang="pt-PT" dirty="0" smtClean="0"/>
          </a:p>
          <a:p>
            <a:endParaRPr lang="pt-PT" dirty="0" smtClean="0"/>
          </a:p>
          <a:p>
            <a:pPr defTabSz="947867"/>
            <a:r>
              <a:rPr lang="pt-PT" dirty="0" smtClean="0"/>
              <a:t>Em projectos complexos torna-se absolutamente indispensável. </a:t>
            </a:r>
            <a:r>
              <a:rPr lang="pt-PT" b="1" dirty="0" smtClean="0"/>
              <a:t>**DIVIDE &amp; </a:t>
            </a:r>
            <a:r>
              <a:rPr lang="pt-PT" b="1" dirty="0" err="1" smtClean="0"/>
              <a:t>CONQUER</a:t>
            </a:r>
            <a:r>
              <a:rPr lang="pt-PT" b="1" dirty="0" smtClean="0"/>
              <a:t>**</a:t>
            </a:r>
          </a:p>
          <a:p>
            <a:pPr defTabSz="947867"/>
            <a:endParaRPr lang="pt-PT" b="1" dirty="0" smtClean="0"/>
          </a:p>
          <a:p>
            <a:pPr defTabSz="947867"/>
            <a:r>
              <a:rPr lang="pt-PT" dirty="0" smtClean="0"/>
              <a:t>A obrigação de especificar</a:t>
            </a:r>
            <a:r>
              <a:rPr lang="pt-PT" baseline="0" dirty="0" smtClean="0"/>
              <a:t> as interfaces (‘limites de prestação’) de cada bloco d</a:t>
            </a:r>
            <a:r>
              <a:rPr lang="pt-PT" dirty="0" smtClean="0"/>
              <a:t>isciplina </a:t>
            </a:r>
            <a:r>
              <a:rPr lang="pt-PT" baseline="0" dirty="0" smtClean="0"/>
              <a:t>o desenvolvimento, favorecendo soluções elegantes, com máximo desacoplamento entre blocos e forçando/facilitando ‘pausas’ de revisão/verificação que:</a:t>
            </a:r>
          </a:p>
          <a:p>
            <a:pPr marL="177725" indent="-177725" defTabSz="947867">
              <a:buFontTx/>
              <a:buChar char="-"/>
            </a:pPr>
            <a:r>
              <a:rPr lang="pt-PT" baseline="0" dirty="0" smtClean="0"/>
              <a:t>Evitam lapsos e facilitam a sua localização; </a:t>
            </a:r>
            <a:r>
              <a:rPr lang="pt-PT" dirty="0" smtClean="0"/>
              <a:t>a funcionalidade de cada bloco é clara – podemos testá-los um a um em</a:t>
            </a:r>
            <a:r>
              <a:rPr lang="pt-PT" baseline="0" dirty="0" smtClean="0"/>
              <a:t> </a:t>
            </a:r>
            <a:r>
              <a:rPr lang="pt-PT" i="1" baseline="0" dirty="0" err="1" smtClean="0"/>
              <a:t>testbench</a:t>
            </a:r>
            <a:r>
              <a:rPr lang="pt-PT" b="1" baseline="0" dirty="0" smtClean="0"/>
              <a:t>  **SIMULAÇÃO**</a:t>
            </a:r>
            <a:endParaRPr lang="pt-PT" baseline="0" dirty="0" smtClean="0"/>
          </a:p>
          <a:p>
            <a:pPr marL="177725" indent="-177725" defTabSz="947867">
              <a:buFontTx/>
              <a:buChar char="-"/>
            </a:pPr>
            <a:r>
              <a:rPr lang="pt-PT" baseline="0" dirty="0" smtClean="0"/>
              <a:t>Facilitam a </a:t>
            </a:r>
            <a:r>
              <a:rPr lang="pt-PT" b="1" baseline="0" dirty="0" smtClean="0"/>
              <a:t>**DOCUMENTAÇÃO**</a:t>
            </a:r>
            <a:r>
              <a:rPr lang="pt-PT" baseline="0" dirty="0" smtClean="0"/>
              <a:t>.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3840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</a:t>
            </a:r>
            <a:r>
              <a:rPr lang="pt-PT" baseline="0" dirty="0" smtClean="0"/>
              <a:t> diagrama de simulação evidencia o correcto funcionamento: o pulso na entrada </a:t>
            </a:r>
            <a:r>
              <a:rPr lang="pt-PT" baseline="0" dirty="0" err="1" smtClean="0"/>
              <a:t>CART</a:t>
            </a:r>
            <a:r>
              <a:rPr lang="pt-PT" baseline="0" dirty="0" smtClean="0"/>
              <a:t> desencadeia (de forma síncrona) um ciclo de </a:t>
            </a:r>
            <a:r>
              <a:rPr lang="pt-PT" baseline="0" dirty="0" err="1" smtClean="0"/>
              <a:t>accionamento</a:t>
            </a:r>
            <a:r>
              <a:rPr lang="pt-PT" baseline="0" dirty="0" smtClean="0"/>
              <a:t> da cancela da cancela que dura um total de 100 ciclos de relógio, devidamente distribuídos: 10 na abertura , 70 em espera (cancela totalmente aberta) e 20 no fecho.</a:t>
            </a:r>
          </a:p>
          <a:p>
            <a:r>
              <a:rPr lang="pt-PT" baseline="0" dirty="0" smtClean="0"/>
              <a:t>O sinalizador intermitente pisca durante todo o ciclo de </a:t>
            </a:r>
            <a:r>
              <a:rPr lang="pt-PT" baseline="0" dirty="0" err="1" smtClean="0"/>
              <a:t>accionamento</a:t>
            </a:r>
            <a:r>
              <a:rPr lang="pt-PT" baseline="0" dirty="0" smtClean="0"/>
              <a:t>. Dividimos a frequência de </a:t>
            </a:r>
            <a:r>
              <a:rPr lang="pt-PT" baseline="0" dirty="0" err="1" smtClean="0"/>
              <a:t>clk</a:t>
            </a:r>
            <a:r>
              <a:rPr lang="pt-PT" baseline="0" dirty="0" smtClean="0"/>
              <a:t> por 5, pelo a relação é de 10 para 2 ciclos. Fica assim bem evidente a duração de cada parte do diagrama.</a:t>
            </a:r>
          </a:p>
          <a:p>
            <a:r>
              <a:rPr lang="pt-PT" b="1" baseline="0" dirty="0" smtClean="0"/>
              <a:t>Pulsos durante as temporizações são ignorados</a:t>
            </a:r>
            <a:r>
              <a:rPr lang="pt-PT" baseline="0" dirty="0" smtClean="0"/>
              <a:t>, como seria de esperar (esforçámo-nos por isso </a:t>
            </a:r>
            <a:r>
              <a:rPr lang="pt-PT" baseline="0" dirty="0" smtClean="0">
                <a:sym typeface="Wingdings" panose="05000000000000000000" pitchFamily="2" charset="2"/>
              </a:rPr>
              <a:t>)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8970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</a:t>
            </a:r>
            <a:r>
              <a:rPr lang="pt-PT" b="1" dirty="0"/>
              <a:t>funcionamento</a:t>
            </a:r>
            <a:r>
              <a:rPr lang="pt-PT" dirty="0"/>
              <a:t> descrito na fase 2 vai ser </a:t>
            </a:r>
            <a:r>
              <a:rPr lang="pt-PT" b="1" dirty="0"/>
              <a:t>aperfeiçoado</a:t>
            </a:r>
            <a:r>
              <a:rPr lang="pt-PT" dirty="0"/>
              <a:t>, impondo este novo requisito.</a:t>
            </a:r>
          </a:p>
          <a:p>
            <a:endParaRPr lang="pt-PT" dirty="0"/>
          </a:p>
          <a:p>
            <a:r>
              <a:rPr lang="pt-PT" dirty="0"/>
              <a:t>A verificação da saída do sensor </a:t>
            </a:r>
            <a:r>
              <a:rPr lang="pt-PT" b="1" dirty="0" err="1"/>
              <a:t>S</a:t>
            </a:r>
            <a:r>
              <a:rPr lang="pt-PT" b="1" baseline="-25000" dirty="0" err="1"/>
              <a:t>IN</a:t>
            </a:r>
            <a:r>
              <a:rPr lang="pt-PT" dirty="0"/>
              <a:t> deve ser feita quando tiver decorrido metade do tempo de abertura da cancela (5 segundos).</a:t>
            </a:r>
          </a:p>
          <a:p>
            <a:r>
              <a:rPr lang="pt-PT" dirty="0"/>
              <a:t>Se, nesse instante, ela for '1' (veículo ainda sobre o sensor), a contagem do tempo (para efeito de fecho da cancela) fica suspensa, só sendo </a:t>
            </a:r>
            <a:r>
              <a:rPr lang="pt-PT" dirty="0" err="1"/>
              <a:t>reactivada</a:t>
            </a:r>
            <a:r>
              <a:rPr lang="pt-PT" dirty="0"/>
              <a:t> quando a saída do sensor </a:t>
            </a:r>
            <a:r>
              <a:rPr lang="pt-PT" b="1" dirty="0" err="1"/>
              <a:t>S</a:t>
            </a:r>
            <a:r>
              <a:rPr lang="pt-PT" b="1" baseline="-25000" dirty="0" err="1"/>
              <a:t>IN</a:t>
            </a:r>
            <a:r>
              <a:rPr lang="pt-PT" dirty="0"/>
              <a:t> voltar a ‘0’ (i.e. o veículo deixar de ser detectado).</a:t>
            </a:r>
          </a:p>
          <a:p>
            <a:endParaRPr lang="pt-PT" dirty="0"/>
          </a:p>
          <a:p>
            <a:pPr defTabSz="947867"/>
            <a:r>
              <a:rPr lang="pt-PT" dirty="0"/>
              <a:t>O sensor </a:t>
            </a:r>
            <a:r>
              <a:rPr lang="pt-PT" b="1" dirty="0" err="1"/>
              <a:t>S</a:t>
            </a:r>
            <a:r>
              <a:rPr lang="pt-PT" b="1" baseline="-25000" dirty="0" err="1"/>
              <a:t>IN</a:t>
            </a:r>
            <a:r>
              <a:rPr lang="pt-PT" dirty="0"/>
              <a:t> é a única novidade no mapa de interface (a vermelho)</a:t>
            </a:r>
            <a:endParaRPr lang="en-GB" dirty="0"/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5859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867"/>
            <a:r>
              <a:rPr lang="en-GB" dirty="0"/>
              <a:t>A </a:t>
            </a:r>
            <a:r>
              <a:rPr lang="en-GB" dirty="0" err="1"/>
              <a:t>situação</a:t>
            </a:r>
            <a:r>
              <a:rPr lang="en-GB" dirty="0"/>
              <a:t> é </a:t>
            </a:r>
            <a:r>
              <a:rPr lang="en-GB" dirty="0" err="1"/>
              <a:t>menos</a:t>
            </a:r>
            <a:r>
              <a:rPr lang="en-GB" dirty="0"/>
              <a:t> trivial.</a:t>
            </a:r>
          </a:p>
          <a:p>
            <a:pPr defTabSz="947867"/>
            <a:r>
              <a:rPr lang="en-GB" dirty="0"/>
              <a:t>Mas o</a:t>
            </a:r>
            <a:r>
              <a:rPr lang="pt-PT" dirty="0" smtClean="0"/>
              <a:t>s</a:t>
            </a:r>
            <a:r>
              <a:rPr lang="pt-PT" baseline="0" dirty="0" smtClean="0"/>
              <a:t> temporizadores dispõem de uma funcionalidade que responde bem ao desafio de prolongar o tempo de espera:</a:t>
            </a:r>
          </a:p>
          <a:p>
            <a:pPr defTabSz="947867"/>
            <a:r>
              <a:rPr lang="pt-PT" baseline="0" dirty="0" smtClean="0"/>
              <a:t>a entrada de ‘</a:t>
            </a:r>
            <a:r>
              <a:rPr lang="pt-PT" baseline="0" dirty="0" err="1" smtClean="0"/>
              <a:t>enable</a:t>
            </a:r>
            <a:r>
              <a:rPr lang="pt-PT" baseline="0" dirty="0" smtClean="0"/>
              <a:t>’, que permite (quando </a:t>
            </a:r>
            <a:r>
              <a:rPr lang="pt-PT" baseline="0" dirty="0" err="1" smtClean="0"/>
              <a:t>desactiva</a:t>
            </a:r>
            <a:r>
              <a:rPr lang="pt-PT" baseline="0" dirty="0" smtClean="0"/>
              <a:t>) suspender a contagem. </a:t>
            </a:r>
            <a:r>
              <a:rPr lang="en-GB" dirty="0" err="1"/>
              <a:t>Vamos</a:t>
            </a:r>
            <a:r>
              <a:rPr lang="en-GB" dirty="0"/>
              <a:t> </a:t>
            </a:r>
            <a:r>
              <a:rPr lang="en-GB" dirty="0" err="1"/>
              <a:t>tirar</a:t>
            </a:r>
            <a:r>
              <a:rPr lang="en-GB" dirty="0"/>
              <a:t> </a:t>
            </a:r>
            <a:r>
              <a:rPr lang="en-GB" dirty="0" err="1"/>
              <a:t>partido</a:t>
            </a:r>
            <a:r>
              <a:rPr lang="en-GB" dirty="0"/>
              <a:t> </a:t>
            </a:r>
            <a:r>
              <a:rPr lang="en-GB" dirty="0" err="1"/>
              <a:t>dessa</a:t>
            </a:r>
            <a:r>
              <a:rPr lang="en-GB" dirty="0"/>
              <a:t> </a:t>
            </a:r>
            <a:r>
              <a:rPr lang="en-GB" dirty="0" err="1"/>
              <a:t>possibilidade</a:t>
            </a:r>
            <a:r>
              <a:rPr lang="en-GB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5228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Até agora foi inútil (limitámo-nos a colocar ‘</a:t>
            </a:r>
            <a:r>
              <a:rPr lang="pt-PT" baseline="0" dirty="0" err="1" smtClean="0"/>
              <a:t>ENABLE</a:t>
            </a:r>
            <a:r>
              <a:rPr lang="pt-PT" baseline="0" dirty="0" smtClean="0"/>
              <a:t>’ permanentemente </a:t>
            </a:r>
            <a:r>
              <a:rPr lang="pt-PT" baseline="0" dirty="0" err="1" smtClean="0"/>
              <a:t>activa</a:t>
            </a:r>
            <a:r>
              <a:rPr lang="pt-PT" baseline="0" dirty="0" smtClean="0"/>
              <a:t> em todos os temporizadores).</a:t>
            </a:r>
          </a:p>
          <a:p>
            <a:r>
              <a:rPr lang="pt-PT" baseline="0" dirty="0" smtClean="0"/>
              <a:t>Aqui, disponibilizamos a </a:t>
            </a:r>
            <a:r>
              <a:rPr lang="pt-PT" b="1" baseline="0" dirty="0" smtClean="0"/>
              <a:t>entrada de ‘</a:t>
            </a:r>
            <a:r>
              <a:rPr lang="pt-PT" b="1" baseline="0" dirty="0" err="1" smtClean="0"/>
              <a:t>enable</a:t>
            </a:r>
            <a:r>
              <a:rPr lang="pt-PT" b="1" baseline="0" dirty="0" smtClean="0"/>
              <a:t>’ do temporizador intermédio</a:t>
            </a:r>
            <a:r>
              <a:rPr lang="pt-PT" baseline="0" dirty="0" smtClean="0"/>
              <a:t> da cadeia (ESPERA)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349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1926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 ideia deste bloco</a:t>
            </a:r>
            <a:r>
              <a:rPr lang="pt-PT" baseline="0" dirty="0" smtClean="0"/>
              <a:t> </a:t>
            </a:r>
            <a:r>
              <a:rPr lang="pt-PT" dirty="0" smtClean="0"/>
              <a:t>é amostrar e guardar (</a:t>
            </a:r>
            <a:r>
              <a:rPr lang="pt-PT" b="1" dirty="0" smtClean="0"/>
              <a:t>sample &amp; </a:t>
            </a:r>
            <a:r>
              <a:rPr lang="pt-PT" b="1" dirty="0" err="1" smtClean="0"/>
              <a:t>hold</a:t>
            </a:r>
            <a:r>
              <a:rPr lang="pt-PT" dirty="0" smtClean="0"/>
              <a:t>) o sinal </a:t>
            </a:r>
            <a:r>
              <a:rPr lang="pt-PT" dirty="0" err="1" smtClean="0"/>
              <a:t>SIN</a:t>
            </a:r>
            <a:r>
              <a:rPr lang="pt-PT" dirty="0" smtClean="0"/>
              <a:t> </a:t>
            </a:r>
            <a:r>
              <a:rPr lang="pt-PT" b="1" dirty="0" smtClean="0"/>
              <a:t>*exactamente no momento estipulado*</a:t>
            </a:r>
            <a:r>
              <a:rPr lang="pt-PT" dirty="0" smtClean="0"/>
              <a:t> – para isso é preciso um temporizador com</a:t>
            </a:r>
            <a:r>
              <a:rPr lang="pt-PT" baseline="0" dirty="0" smtClean="0"/>
              <a:t> atraso à operação (saída </a:t>
            </a:r>
            <a:r>
              <a:rPr lang="pt-PT" baseline="0" dirty="0" err="1" smtClean="0"/>
              <a:t>impulsional</a:t>
            </a:r>
            <a:r>
              <a:rPr lang="pt-PT" baseline="0" dirty="0" smtClean="0"/>
              <a:t>) parametrizado para o tempo pretendido (5s). O valor amostrado funciona como ‘</a:t>
            </a:r>
            <a:r>
              <a:rPr lang="pt-PT" baseline="0" dirty="0" err="1" smtClean="0"/>
              <a:t>ENABLE</a:t>
            </a:r>
            <a:r>
              <a:rPr lang="pt-PT" baseline="0" dirty="0" smtClean="0"/>
              <a:t>’ de prolongamento da abertura (fase de ESPERA) enquanto </a:t>
            </a:r>
            <a:r>
              <a:rPr lang="pt-PT" baseline="0" dirty="0" err="1" smtClean="0"/>
              <a:t>SIN</a:t>
            </a:r>
            <a:r>
              <a:rPr lang="pt-PT" baseline="0" dirty="0" smtClean="0"/>
              <a:t> estiver activo.</a:t>
            </a:r>
          </a:p>
          <a:p>
            <a:r>
              <a:rPr lang="pt-PT" baseline="0" dirty="0" smtClean="0"/>
              <a:t>O sinal de saída é activo-baixo, pois, como vimos, o prolongamento é conseguido </a:t>
            </a:r>
            <a:r>
              <a:rPr lang="pt-PT" b="1" baseline="0" dirty="0" smtClean="0"/>
              <a:t>*</a:t>
            </a:r>
            <a:r>
              <a:rPr lang="pt-PT" b="1" baseline="0" dirty="0" err="1" smtClean="0"/>
              <a:t>desactivando</a:t>
            </a:r>
            <a:r>
              <a:rPr lang="pt-PT" b="1" baseline="0" dirty="0" smtClean="0"/>
              <a:t>*</a:t>
            </a:r>
            <a:r>
              <a:rPr lang="pt-PT" baseline="0" dirty="0" smtClean="0"/>
              <a:t> o sinal de ‘</a:t>
            </a:r>
            <a:r>
              <a:rPr lang="pt-PT" baseline="0" dirty="0" err="1" smtClean="0"/>
              <a:t>enable</a:t>
            </a:r>
            <a:r>
              <a:rPr lang="pt-PT" baseline="0" dirty="0" smtClean="0"/>
              <a:t>’ do timer de ESPERA (que é activo-alto).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Note-se um detalhe importante: </a:t>
            </a:r>
            <a:r>
              <a:rPr lang="pt-PT" b="1" baseline="0" dirty="0" smtClean="0"/>
              <a:t>não podemos esquecer o </a:t>
            </a:r>
            <a:r>
              <a:rPr lang="pt-PT" b="1" baseline="0" dirty="0" err="1" smtClean="0"/>
              <a:t>RESET</a:t>
            </a:r>
            <a:r>
              <a:rPr lang="pt-PT" baseline="0" dirty="0" smtClean="0"/>
              <a:t> da amostra em cada ciclo. O sinal </a:t>
            </a:r>
            <a:r>
              <a:rPr lang="pt-PT" baseline="0" dirty="0" err="1" smtClean="0"/>
              <a:t>START</a:t>
            </a:r>
            <a:r>
              <a:rPr lang="pt-PT" baseline="0" dirty="0" smtClean="0"/>
              <a:t> é perfeitamente adequado para isso</a:t>
            </a:r>
          </a:p>
          <a:p>
            <a:endParaRPr lang="pt-PT" dirty="0" smtClean="0"/>
          </a:p>
          <a:p>
            <a:pPr defTabSz="947867"/>
            <a:r>
              <a:rPr lang="pt-PT" dirty="0" smtClean="0"/>
              <a:t>[Experimentem, como</a:t>
            </a:r>
            <a:r>
              <a:rPr lang="pt-PT" baseline="0" dirty="0" smtClean="0"/>
              <a:t> exercício,</a:t>
            </a:r>
            <a:r>
              <a:rPr lang="pt-PT" dirty="0" smtClean="0"/>
              <a:t> descrever este bloco em </a:t>
            </a:r>
            <a:r>
              <a:rPr lang="pt-PT" dirty="0" err="1" smtClean="0"/>
              <a:t>VHDL</a:t>
            </a:r>
            <a:r>
              <a:rPr lang="pt-PT" baseline="0" dirty="0" smtClean="0"/>
              <a:t> (misto estrutural / comportamental, por exemplo)]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8916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</a:t>
            </a:r>
            <a:r>
              <a:rPr lang="pt-PT" baseline="0" dirty="0" smtClean="0"/>
              <a:t> diagrama de simulação evidencia o correcto funcionamento. Ilustram-se 2 situações:</a:t>
            </a:r>
          </a:p>
          <a:p>
            <a:pPr marL="177725" indent="-177725">
              <a:buFontTx/>
              <a:buChar char="-"/>
            </a:pPr>
            <a:r>
              <a:rPr lang="pt-PT" baseline="0" dirty="0" err="1" smtClean="0"/>
              <a:t>Activação</a:t>
            </a:r>
            <a:r>
              <a:rPr lang="pt-PT" baseline="0" dirty="0" smtClean="0"/>
              <a:t> tardia de </a:t>
            </a:r>
            <a:r>
              <a:rPr lang="pt-PT" baseline="0" dirty="0" err="1" smtClean="0"/>
              <a:t>Sin</a:t>
            </a:r>
            <a:endParaRPr lang="pt-PT" baseline="0" dirty="0" smtClean="0"/>
          </a:p>
          <a:p>
            <a:pPr marL="177725" indent="-177725">
              <a:buFontTx/>
              <a:buChar char="-"/>
            </a:pPr>
            <a:r>
              <a:rPr lang="pt-PT" baseline="0" dirty="0" err="1" smtClean="0"/>
              <a:t>Activação</a:t>
            </a:r>
            <a:r>
              <a:rPr lang="pt-PT" baseline="0" dirty="0" smtClean="0"/>
              <a:t> de </a:t>
            </a:r>
            <a:r>
              <a:rPr lang="pt-PT" baseline="0" dirty="0" err="1" smtClean="0"/>
              <a:t>Sin</a:t>
            </a:r>
            <a:r>
              <a:rPr lang="pt-PT" baseline="0" dirty="0" smtClean="0"/>
              <a:t> desde antes do ponto médio do ciclo – cria, como se pretende, uma suspensão enquanto </a:t>
            </a:r>
            <a:r>
              <a:rPr lang="pt-PT" baseline="0" dirty="0" err="1" smtClean="0"/>
              <a:t>Sin</a:t>
            </a:r>
            <a:r>
              <a:rPr lang="pt-PT" baseline="0" dirty="0" smtClean="0"/>
              <a:t> se mantiver activo.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5766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Aqui</a:t>
            </a:r>
            <a:r>
              <a:rPr lang="pt-PT" baseline="0" dirty="0" smtClean="0"/>
              <a:t> está o resultado final. Os módulos Valida e Sinaliza não sofreram alterações</a:t>
            </a:r>
          </a:p>
          <a:p>
            <a:r>
              <a:rPr lang="pt-PT" baseline="0" dirty="0" smtClean="0"/>
              <a:t>[Evidencia-se mais uma vantagem da decomposição: as alterações podem ser analisadas numa esfera mais restrita, o que facilita a depuração].</a:t>
            </a:r>
          </a:p>
          <a:p>
            <a:r>
              <a:rPr lang="pt-PT" baseline="0" dirty="0" smtClean="0"/>
              <a:t>Nesta forma, a interpretação do circuito é muito simples.</a:t>
            </a:r>
          </a:p>
          <a:p>
            <a:endParaRPr lang="pt-PT" baseline="0" dirty="0" smtClean="0"/>
          </a:p>
          <a:p>
            <a:pPr defTabSz="947867">
              <a:defRPr/>
            </a:pPr>
            <a:r>
              <a:rPr lang="en-GB" dirty="0"/>
              <a:t>Mas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smtClean="0"/>
              <a:t>trivial </a:t>
            </a:r>
            <a:r>
              <a:rPr lang="en-GB" dirty="0" err="1" smtClean="0"/>
              <a:t>chegar</a:t>
            </a:r>
            <a:r>
              <a:rPr lang="en-GB" dirty="0" smtClean="0"/>
              <a:t> </a:t>
            </a:r>
            <a:r>
              <a:rPr lang="en-GB" dirty="0" err="1" smtClean="0"/>
              <a:t>aqui</a:t>
            </a:r>
            <a:r>
              <a:rPr lang="en-GB" dirty="0" smtClean="0"/>
              <a:t>. </a:t>
            </a:r>
            <a:r>
              <a:rPr lang="en-GB" dirty="0" err="1"/>
              <a:t>Vimos</a:t>
            </a:r>
            <a:r>
              <a:rPr lang="en-GB" dirty="0"/>
              <a:t> que (</a:t>
            </a:r>
            <a:r>
              <a:rPr lang="en-GB" dirty="0" err="1"/>
              <a:t>mesmo</a:t>
            </a:r>
            <a:r>
              <a:rPr lang="en-GB" dirty="0"/>
              <a:t> com </a:t>
            </a:r>
            <a:r>
              <a:rPr lang="en-GB" dirty="0" err="1"/>
              <a:t>requisitos</a:t>
            </a:r>
            <a:r>
              <a:rPr lang="en-GB" dirty="0"/>
              <a:t> </a:t>
            </a:r>
            <a:r>
              <a:rPr lang="en-GB" dirty="0" err="1"/>
              <a:t>aparentemente</a:t>
            </a:r>
            <a:r>
              <a:rPr lang="en-GB" dirty="0"/>
              <a:t> simples) </a:t>
            </a:r>
            <a:r>
              <a:rPr lang="en-GB" dirty="0" err="1"/>
              <a:t>surgem</a:t>
            </a:r>
            <a:r>
              <a:rPr lang="en-GB" dirty="0"/>
              <a:t> </a:t>
            </a:r>
            <a:r>
              <a:rPr lang="en-GB" dirty="0" err="1"/>
              <a:t>complicações</a:t>
            </a:r>
            <a:r>
              <a:rPr lang="en-GB" dirty="0"/>
              <a:t> e ‘</a:t>
            </a:r>
            <a:r>
              <a:rPr lang="en-GB" dirty="0" err="1"/>
              <a:t>rasteiras</a:t>
            </a:r>
            <a:r>
              <a:rPr lang="en-GB" dirty="0" smtClean="0"/>
              <a:t>’;</a:t>
            </a:r>
          </a:p>
          <a:p>
            <a:pPr defTabSz="947867">
              <a:defRPr/>
            </a:pPr>
            <a:r>
              <a:rPr lang="en-GB" dirty="0" smtClean="0"/>
              <a:t>é </a:t>
            </a:r>
            <a:r>
              <a:rPr lang="en-GB" dirty="0" err="1"/>
              <a:t>difícil</a:t>
            </a:r>
            <a:r>
              <a:rPr lang="en-GB" dirty="0"/>
              <a:t> </a:t>
            </a:r>
            <a:r>
              <a:rPr lang="en-GB" dirty="0" err="1"/>
              <a:t>apreender</a:t>
            </a:r>
            <a:r>
              <a:rPr lang="en-GB" dirty="0"/>
              <a:t>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detalhes</a:t>
            </a:r>
            <a:r>
              <a:rPr lang="en-GB" dirty="0"/>
              <a:t> e detectar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armadilhas</a:t>
            </a:r>
            <a:r>
              <a:rPr lang="en-GB" dirty="0" smtClean="0"/>
              <a:t>…</a:t>
            </a:r>
          </a:p>
          <a:p>
            <a:pPr defTabSz="947867">
              <a:defRPr/>
            </a:pPr>
            <a:endParaRPr lang="en-GB" dirty="0"/>
          </a:p>
          <a:p>
            <a:pPr defTabSz="947867">
              <a:defRPr/>
            </a:pPr>
            <a:r>
              <a:rPr lang="en-GB" dirty="0" err="1"/>
              <a:t>Haverá</a:t>
            </a:r>
            <a:r>
              <a:rPr lang="en-GB" dirty="0"/>
              <a:t>  </a:t>
            </a:r>
            <a:r>
              <a:rPr lang="en-GB" b="1" dirty="0" err="1"/>
              <a:t>metodologias</a:t>
            </a:r>
            <a:r>
              <a:rPr lang="en-GB" b="1" dirty="0"/>
              <a:t> </a:t>
            </a:r>
            <a:r>
              <a:rPr lang="en-GB" b="1" dirty="0" err="1"/>
              <a:t>mais</a:t>
            </a:r>
            <a:r>
              <a:rPr lang="en-GB" b="1" dirty="0"/>
              <a:t> </a:t>
            </a:r>
            <a:r>
              <a:rPr lang="en-GB" b="1" dirty="0" err="1"/>
              <a:t>formais</a:t>
            </a:r>
            <a:r>
              <a:rPr lang="en-GB" dirty="0"/>
              <a:t>, </a:t>
            </a:r>
            <a:r>
              <a:rPr lang="en-GB" dirty="0" err="1"/>
              <a:t>sistemáticas</a:t>
            </a:r>
            <a:r>
              <a:rPr lang="en-GB" dirty="0"/>
              <a:t> (</a:t>
            </a:r>
            <a:r>
              <a:rPr lang="en-GB" dirty="0" err="1"/>
              <a:t>i.e</a:t>
            </a:r>
            <a:r>
              <a:rPr lang="en-GB" dirty="0"/>
              <a:t> </a:t>
            </a:r>
            <a:r>
              <a:rPr lang="en-GB" dirty="0" err="1"/>
              <a:t>menos</a:t>
            </a:r>
            <a:r>
              <a:rPr lang="en-GB" dirty="0"/>
              <a:t> </a:t>
            </a:r>
            <a:r>
              <a:rPr lang="en-GB" dirty="0" err="1" smtClean="0"/>
              <a:t>dependentes</a:t>
            </a:r>
            <a:r>
              <a:rPr lang="en-GB" dirty="0" smtClean="0"/>
              <a:t> da </a:t>
            </a:r>
            <a:r>
              <a:rPr lang="en-GB" dirty="0" err="1"/>
              <a:t>intuição</a:t>
            </a:r>
            <a:r>
              <a:rPr lang="en-GB" dirty="0"/>
              <a:t>) para </a:t>
            </a:r>
            <a:r>
              <a:rPr lang="en-GB" dirty="0" err="1"/>
              <a:t>abordar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de </a:t>
            </a:r>
            <a:r>
              <a:rPr lang="en-GB" dirty="0" err="1" smtClean="0"/>
              <a:t>problemas</a:t>
            </a:r>
            <a:r>
              <a:rPr lang="en-GB" dirty="0" smtClean="0"/>
              <a:t>?</a:t>
            </a:r>
          </a:p>
          <a:p>
            <a:pPr defTabSz="947867">
              <a:defRPr/>
            </a:pPr>
            <a:r>
              <a:rPr lang="en-GB" dirty="0" smtClean="0"/>
              <a:t>(</a:t>
            </a:r>
            <a:r>
              <a:rPr lang="en-GB" dirty="0" err="1" smtClean="0"/>
              <a:t>sempre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lógica</a:t>
            </a:r>
            <a:r>
              <a:rPr lang="en-GB" dirty="0" smtClean="0"/>
              <a:t> da </a:t>
            </a:r>
            <a:r>
              <a:rPr lang="en-GB" dirty="0" err="1" smtClean="0"/>
              <a:t>decomposição</a:t>
            </a:r>
            <a:r>
              <a:rPr lang="en-GB" dirty="0" smtClean="0"/>
              <a:t> </a:t>
            </a:r>
            <a:r>
              <a:rPr lang="en-GB" dirty="0" err="1" smtClean="0"/>
              <a:t>hierárquica</a:t>
            </a:r>
            <a:r>
              <a:rPr lang="en-GB" dirty="0" smtClean="0"/>
              <a:t>)</a:t>
            </a:r>
          </a:p>
          <a:p>
            <a:pPr defTabSz="947867">
              <a:defRPr/>
            </a:pPr>
            <a:r>
              <a:rPr lang="en-GB" dirty="0" err="1" smtClean="0"/>
              <a:t>Resposta</a:t>
            </a:r>
            <a:r>
              <a:rPr lang="en-GB" dirty="0" smtClean="0"/>
              <a:t>: </a:t>
            </a:r>
            <a:r>
              <a:rPr lang="en-GB" b="1" dirty="0" smtClean="0"/>
              <a:t>SIM! </a:t>
            </a:r>
            <a:r>
              <a:rPr lang="en-GB" dirty="0" err="1" smtClean="0"/>
              <a:t>Baseadas</a:t>
            </a:r>
            <a:r>
              <a:rPr lang="en-GB" dirty="0" smtClean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b="1" dirty="0" err="1"/>
              <a:t>Máquinas</a:t>
            </a:r>
            <a:r>
              <a:rPr lang="en-GB" b="1" dirty="0"/>
              <a:t> de </a:t>
            </a:r>
            <a:r>
              <a:rPr lang="en-GB" b="1" dirty="0" err="1"/>
              <a:t>estados</a:t>
            </a:r>
            <a:r>
              <a:rPr lang="en-GB" b="1" dirty="0"/>
              <a:t> </a:t>
            </a:r>
            <a:r>
              <a:rPr lang="en-GB" dirty="0" err="1"/>
              <a:t>finitos</a:t>
            </a:r>
            <a:r>
              <a:rPr lang="en-GB" dirty="0"/>
              <a:t>! </a:t>
            </a:r>
            <a:r>
              <a:rPr lang="en-GB" dirty="0" err="1"/>
              <a:t>Bastante</a:t>
            </a:r>
            <a:r>
              <a:rPr lang="en-GB" dirty="0"/>
              <a:t> </a:t>
            </a:r>
            <a:r>
              <a:rPr lang="en-GB" b="1" dirty="0" err="1"/>
              <a:t>poderosas</a:t>
            </a:r>
            <a:r>
              <a:rPr lang="en-GB" dirty="0"/>
              <a:t> se </a:t>
            </a:r>
            <a:r>
              <a:rPr lang="en-GB" dirty="0" err="1"/>
              <a:t>bem</a:t>
            </a:r>
            <a:r>
              <a:rPr lang="en-GB" dirty="0"/>
              <a:t> </a:t>
            </a:r>
            <a:r>
              <a:rPr lang="en-GB" dirty="0" err="1"/>
              <a:t>entendidas</a:t>
            </a:r>
            <a:r>
              <a:rPr lang="en-GB" dirty="0"/>
              <a:t> e </a:t>
            </a:r>
            <a:r>
              <a:rPr lang="en-GB" dirty="0" err="1"/>
              <a:t>aplicadas</a:t>
            </a:r>
            <a:r>
              <a:rPr lang="en-GB" dirty="0"/>
              <a:t>.</a:t>
            </a:r>
          </a:p>
          <a:p>
            <a:pPr defTabSz="947867">
              <a:defRPr/>
            </a:pPr>
            <a:r>
              <a:rPr lang="en-GB" b="1" dirty="0"/>
              <a:t>STAY TUNED! </a:t>
            </a:r>
            <a:r>
              <a:rPr lang="en-GB" dirty="0"/>
              <a:t>– </a:t>
            </a:r>
            <a:r>
              <a:rPr lang="en-GB" dirty="0" err="1"/>
              <a:t>vamos</a:t>
            </a:r>
            <a:r>
              <a:rPr lang="en-GB" dirty="0"/>
              <a:t> </a:t>
            </a:r>
            <a:r>
              <a:rPr lang="en-GB" dirty="0" err="1"/>
              <a:t>falar</a:t>
            </a:r>
            <a:r>
              <a:rPr lang="en-GB" dirty="0"/>
              <a:t> </a:t>
            </a:r>
            <a:r>
              <a:rPr lang="en-GB" dirty="0" err="1"/>
              <a:t>delas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breve (</a:t>
            </a:r>
            <a:r>
              <a:rPr lang="en-GB" dirty="0" err="1"/>
              <a:t>daqui</a:t>
            </a:r>
            <a:r>
              <a:rPr lang="en-GB" dirty="0"/>
              <a:t> a </a:t>
            </a:r>
            <a:r>
              <a:rPr lang="en-GB" dirty="0" err="1"/>
              <a:t>duas</a:t>
            </a:r>
            <a:r>
              <a:rPr lang="en-GB" dirty="0"/>
              <a:t> </a:t>
            </a:r>
            <a:r>
              <a:rPr lang="en-GB" dirty="0" err="1"/>
              <a:t>aulas</a:t>
            </a:r>
            <a:r>
              <a:rPr lang="en-GB" dirty="0"/>
              <a:t> – o tempo de </a:t>
            </a:r>
            <a:r>
              <a:rPr lang="en-GB" dirty="0" err="1"/>
              <a:t>estudar</a:t>
            </a:r>
            <a:r>
              <a:rPr lang="en-GB" dirty="0"/>
              <a:t> a </a:t>
            </a:r>
            <a:r>
              <a:rPr lang="en-GB" dirty="0" err="1"/>
              <a:t>implementação</a:t>
            </a:r>
            <a:r>
              <a:rPr lang="en-GB" dirty="0"/>
              <a:t> de </a:t>
            </a:r>
            <a:r>
              <a:rPr lang="en-GB" dirty="0" err="1"/>
              <a:t>MEF</a:t>
            </a:r>
            <a:r>
              <a:rPr lang="en-GB" dirty="0"/>
              <a:t>)</a:t>
            </a:r>
          </a:p>
          <a:p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8527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Esta fase inclui a gestão do painel informativo. Ele deve mostrar o número de lugares vagos. No caso de o parque estar completo (admita-se uma capacidade máxima de 99 lugares), deve mostrar (em vez do número ‘0’) a palavra "</a:t>
            </a:r>
            <a:r>
              <a:rPr lang="pt-PT" b="1" dirty="0" err="1"/>
              <a:t>FULL</a:t>
            </a:r>
            <a:r>
              <a:rPr lang="pt-PT" dirty="0"/>
              <a:t>" a piscar com uma frequência de 2Hz.</a:t>
            </a:r>
            <a:endParaRPr lang="en-GB" dirty="0"/>
          </a:p>
          <a:p>
            <a:r>
              <a:rPr lang="pt-PT" dirty="0"/>
              <a:t>O sensor de entrada (</a:t>
            </a:r>
            <a:r>
              <a:rPr lang="pt-PT" b="1" dirty="0" err="1"/>
              <a:t>S</a:t>
            </a:r>
            <a:r>
              <a:rPr lang="pt-PT" b="1" baseline="-25000" dirty="0" err="1"/>
              <a:t>IN</a:t>
            </a:r>
            <a:r>
              <a:rPr lang="pt-PT" dirty="0"/>
              <a:t>) informa sobre a entrada de veículos: quando o seu valor lógico passa de '1' a '0', o número de vagas deve ser decrementado de 1 unidade. Para contabilizar a saída de veículos, é considerado agora o sensor </a:t>
            </a:r>
            <a:r>
              <a:rPr lang="pt-PT" b="1" dirty="0" err="1"/>
              <a:t>S</a:t>
            </a:r>
            <a:r>
              <a:rPr lang="pt-PT" b="1" baseline="-25000" dirty="0" err="1"/>
              <a:t>OUT</a:t>
            </a:r>
            <a:r>
              <a:rPr lang="pt-PT" dirty="0"/>
              <a:t>: de forma análoga, quando o seu valor lógico passa de '1' a '0', o número de vagas deve ser incrementado de 1 unidade.</a:t>
            </a:r>
            <a:endParaRPr lang="en-GB" dirty="0"/>
          </a:p>
          <a:p>
            <a:r>
              <a:rPr lang="pt-PT" dirty="0"/>
              <a:t>A entrada no parque só deve ser possível quando o número de vagas for superior a zero; por outras palavras. quando o parque estiver completo, a abertura da cancela deve ser inibida.</a:t>
            </a:r>
          </a:p>
          <a:p>
            <a:endParaRPr lang="pt-PT" dirty="0"/>
          </a:p>
          <a:p>
            <a:pPr defTabSz="947867"/>
            <a:r>
              <a:rPr lang="pt-PT" dirty="0"/>
              <a:t>A lista só inclui a interface relacionada com este </a:t>
            </a:r>
            <a:r>
              <a:rPr lang="pt-PT" dirty="0" err="1"/>
              <a:t>sub-sistema</a:t>
            </a:r>
            <a:r>
              <a:rPr lang="pt-PT" dirty="0"/>
              <a:t> - ele é praticamente independente do anterior.</a:t>
            </a:r>
          </a:p>
          <a:p>
            <a:pPr defTabSz="947867"/>
            <a:r>
              <a:rPr lang="pt-PT" dirty="0"/>
              <a:t>Além de </a:t>
            </a:r>
            <a:r>
              <a:rPr lang="pt-PT" dirty="0" err="1"/>
              <a:t>CLK</a:t>
            </a:r>
            <a:r>
              <a:rPr lang="pt-PT" dirty="0"/>
              <a:t>, apenas </a:t>
            </a:r>
            <a:r>
              <a:rPr lang="pt-PT" dirty="0" err="1"/>
              <a:t>SIN</a:t>
            </a:r>
            <a:r>
              <a:rPr lang="pt-PT" dirty="0"/>
              <a:t> é comum (e é usada de forma diferente – a informação está na transição e não no nível)</a:t>
            </a:r>
            <a:endParaRPr lang="en-GB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8718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867"/>
            <a:r>
              <a:rPr lang="pt-PT" dirty="0"/>
              <a:t>A única interacção com o subsistema da fase 3 resulta do requisito de vedar o parque se ele estiver cheio; pode-se consegui-lo com uma pequena alteração no bloco ‘Valida’: criando a entrada </a:t>
            </a:r>
            <a:r>
              <a:rPr lang="pt-PT" dirty="0" err="1"/>
              <a:t>VEDA_L</a:t>
            </a:r>
            <a:r>
              <a:rPr lang="pt-PT" dirty="0"/>
              <a:t>, a ligar à saída </a:t>
            </a:r>
            <a:r>
              <a:rPr lang="pt-PT" dirty="0" err="1"/>
              <a:t>FULL_L</a:t>
            </a:r>
            <a:r>
              <a:rPr lang="pt-PT" dirty="0"/>
              <a:t> (listada no mapa de interface) de modo a bloquear o arranque do bloco de temporização e portanto da abertura da cancela.</a:t>
            </a:r>
          </a:p>
          <a:p>
            <a:pPr defTabSz="947867"/>
            <a:endParaRPr lang="pt-PT" dirty="0"/>
          </a:p>
          <a:p>
            <a:pPr defTabSz="947867"/>
            <a:r>
              <a:rPr lang="pt-PT" dirty="0"/>
              <a:t>Nota-se ainda que, para obter o sinal intermitente de 2Hz, pode-se reaproveitar o divisor de frequência do módulo ‘Sinaliza’ – basta desacoplá-lo, i.e. torná-lo um bloco independente cuja saída será ligada simultaneamente a </a:t>
            </a:r>
            <a:r>
              <a:rPr lang="pt-PT" i="1" dirty="0"/>
              <a:t>Sinaliza</a:t>
            </a:r>
            <a:r>
              <a:rPr lang="pt-PT" dirty="0"/>
              <a:t> e a algum ponto (a definir) do subsistema da Fase 4 que estamos a </a:t>
            </a:r>
            <a:r>
              <a:rPr lang="pt-PT" dirty="0" err="1"/>
              <a:t>projectar</a:t>
            </a:r>
            <a:r>
              <a:rPr lang="pt-PT" dirty="0"/>
              <a:t>.</a:t>
            </a:r>
          </a:p>
          <a:p>
            <a:pPr defTabSz="947867"/>
            <a:endParaRPr lang="pt-PT" dirty="0"/>
          </a:p>
          <a:p>
            <a:pPr defTabSz="947867"/>
            <a:r>
              <a:rPr lang="pt-PT" dirty="0"/>
              <a:t>Podemos agora </a:t>
            </a:r>
            <a:r>
              <a:rPr lang="pt-PT" b="1" dirty="0"/>
              <a:t>pensar </a:t>
            </a:r>
            <a:r>
              <a:rPr lang="pt-PT" b="1" dirty="0" smtClean="0"/>
              <a:t>na Fase 4 </a:t>
            </a:r>
            <a:r>
              <a:rPr lang="pt-PT" b="1" dirty="0"/>
              <a:t>de forma independente</a:t>
            </a:r>
            <a:r>
              <a:rPr lang="pt-PT" dirty="0"/>
              <a:t>, pois, com estes ajustes no subsistema a que chegámos na Fase 3, fica assegurada uma boa articulação.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474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867">
              <a:defRPr/>
            </a:pPr>
            <a:r>
              <a:rPr lang="pt-PT" dirty="0"/>
              <a:t>Podemos </a:t>
            </a:r>
            <a:r>
              <a:rPr lang="pt-PT" dirty="0" smtClean="0"/>
              <a:t>identificar </a:t>
            </a:r>
            <a:r>
              <a:rPr lang="pt-PT" dirty="0"/>
              <a:t>três funções razoavelmente independentes:</a:t>
            </a:r>
          </a:p>
          <a:p>
            <a:pPr marL="0" marR="0" lvl="0" indent="0" algn="l" defTabSz="947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1) </a:t>
            </a:r>
            <a:r>
              <a:rPr lang="pt-PT" b="1" dirty="0"/>
              <a:t>Tratamento das entradas</a:t>
            </a:r>
            <a:r>
              <a:rPr lang="pt-PT" dirty="0"/>
              <a:t> </a:t>
            </a:r>
            <a:r>
              <a:rPr lang="pt-PT" dirty="0" err="1"/>
              <a:t>SIN</a:t>
            </a:r>
            <a:r>
              <a:rPr lang="pt-PT" dirty="0"/>
              <a:t> e </a:t>
            </a:r>
            <a:r>
              <a:rPr lang="pt-PT" dirty="0" err="1" smtClean="0"/>
              <a:t>SOUT</a:t>
            </a:r>
            <a:r>
              <a:rPr lang="pt-PT" baseline="0" dirty="0"/>
              <a:t> </a:t>
            </a:r>
            <a:r>
              <a:rPr lang="pt-PT" dirty="0" smtClean="0"/>
              <a:t>[mais um exemplo nesta frente]</a:t>
            </a:r>
            <a:endParaRPr lang="pt-PT" dirty="0"/>
          </a:p>
          <a:p>
            <a:pPr marL="177725" indent="-177725" defTabSz="947867">
              <a:buFontTx/>
              <a:buChar char="-"/>
              <a:defRPr/>
            </a:pPr>
            <a:r>
              <a:rPr lang="pt-PT" b="1" dirty="0"/>
              <a:t>Conversão de forma de onda</a:t>
            </a:r>
            <a:r>
              <a:rPr lang="pt-PT" dirty="0"/>
              <a:t>: gerar pulsos síncronos (1 ciclo de relógio) sempre que houver transição </a:t>
            </a:r>
            <a:r>
              <a:rPr lang="pt-PT" dirty="0" smtClean="0"/>
              <a:t>negativa</a:t>
            </a:r>
          </a:p>
          <a:p>
            <a:pPr defTabSz="947867">
              <a:defRPr/>
            </a:pPr>
            <a:r>
              <a:rPr lang="pt-PT" dirty="0" smtClean="0"/>
              <a:t>2</a:t>
            </a:r>
            <a:r>
              <a:rPr lang="pt-PT" dirty="0"/>
              <a:t>) </a:t>
            </a:r>
            <a:r>
              <a:rPr lang="pt-PT" b="1" dirty="0"/>
              <a:t>Módulo de contagem</a:t>
            </a:r>
          </a:p>
          <a:p>
            <a:pPr marL="177725" indent="-177725" defTabSz="947867">
              <a:buFontTx/>
              <a:buChar char="-"/>
              <a:defRPr/>
            </a:pPr>
            <a:r>
              <a:rPr lang="pt-PT" dirty="0"/>
              <a:t>Com base nas entradas </a:t>
            </a:r>
            <a:r>
              <a:rPr lang="pt-PT" dirty="0" err="1"/>
              <a:t>SIN</a:t>
            </a:r>
            <a:r>
              <a:rPr lang="pt-PT" dirty="0"/>
              <a:t> e </a:t>
            </a:r>
            <a:r>
              <a:rPr lang="pt-PT" dirty="0" err="1"/>
              <a:t>SOUT</a:t>
            </a:r>
            <a:r>
              <a:rPr lang="pt-PT" dirty="0"/>
              <a:t>, decrementar, incrementar ou manter o registo dos lugares vagos.</a:t>
            </a:r>
          </a:p>
          <a:p>
            <a:pPr marL="177725" indent="-177725" defTabSz="947867">
              <a:buFontTx/>
              <a:buChar char="-"/>
              <a:defRPr/>
            </a:pPr>
            <a:r>
              <a:rPr lang="pt-PT" dirty="0"/>
              <a:t>‘</a:t>
            </a:r>
            <a:r>
              <a:rPr lang="pt-PT" dirty="0" err="1"/>
              <a:t>Reset</a:t>
            </a:r>
            <a:r>
              <a:rPr lang="pt-PT" dirty="0"/>
              <a:t>’ inicial deve colocá-lo a 99 (parque vazio)</a:t>
            </a:r>
          </a:p>
          <a:p>
            <a:pPr marL="177725" indent="-177725" defTabSz="947867">
              <a:buFontTx/>
              <a:buChar char="-"/>
              <a:defRPr/>
            </a:pPr>
            <a:r>
              <a:rPr lang="pt-PT" dirty="0" smtClean="0"/>
              <a:t>Com esta capacidade do parque , bastam </a:t>
            </a:r>
            <a:r>
              <a:rPr lang="pt-PT" dirty="0"/>
              <a:t>2 dígitos. </a:t>
            </a:r>
            <a:endParaRPr lang="pt-PT" dirty="0" smtClean="0"/>
          </a:p>
          <a:p>
            <a:pPr marL="0" indent="0" defTabSz="947867">
              <a:buFontTx/>
              <a:buNone/>
              <a:defRPr/>
            </a:pPr>
            <a:r>
              <a:rPr lang="pt-PT" dirty="0" smtClean="0"/>
              <a:t>3</a:t>
            </a:r>
            <a:r>
              <a:rPr lang="pt-PT" dirty="0"/>
              <a:t>) </a:t>
            </a:r>
            <a:r>
              <a:rPr lang="pt-PT" b="1" dirty="0"/>
              <a:t>Módulo de afixação da contagem</a:t>
            </a:r>
          </a:p>
          <a:p>
            <a:pPr marL="177725" indent="-177725" defTabSz="947867">
              <a:buFontTx/>
              <a:buChar char="-"/>
              <a:defRPr/>
            </a:pPr>
            <a:r>
              <a:rPr lang="pt-PT" dirty="0"/>
              <a:t>Conversão para 7 segmentos nos dois dígitos menos significativos;</a:t>
            </a:r>
          </a:p>
          <a:p>
            <a:pPr marL="177725" indent="-177725" defTabSz="947867">
              <a:buFontTx/>
              <a:buChar char="-"/>
              <a:defRPr/>
            </a:pPr>
            <a:r>
              <a:rPr lang="pt-PT" dirty="0"/>
              <a:t>Multiplexagem entre ‘apagado’ e letras ‘F’ e ‘u’, respectivamente, nos dígitos de ordem 3 e 2</a:t>
            </a:r>
          </a:p>
          <a:p>
            <a:pPr marL="177725" indent="-177725" defTabSz="947867">
              <a:buFontTx/>
              <a:buChar char="-"/>
              <a:defRPr/>
            </a:pPr>
            <a:endParaRPr lang="en-GB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7022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Comecemos por considerar o módulo de contagem, que é o elemento central do sistema.</a:t>
            </a:r>
          </a:p>
          <a:p>
            <a:endParaRPr lang="pt-PT" dirty="0" smtClean="0"/>
          </a:p>
          <a:p>
            <a:r>
              <a:rPr lang="pt-PT" dirty="0" smtClean="0"/>
              <a:t>É construído,</a:t>
            </a:r>
            <a:r>
              <a:rPr lang="pt-PT" baseline="0" dirty="0" smtClean="0"/>
              <a:t> de forma </a:t>
            </a:r>
            <a:r>
              <a:rPr lang="pt-PT" b="1" baseline="0" dirty="0" smtClean="0"/>
              <a:t>trivial</a:t>
            </a:r>
            <a:r>
              <a:rPr lang="pt-PT" baseline="0" dirty="0" smtClean="0"/>
              <a:t>, por cascata de 2 contadores </a:t>
            </a:r>
            <a:r>
              <a:rPr lang="pt-PT" baseline="0" dirty="0" err="1" smtClean="0"/>
              <a:t>BCD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Escolhemos realizar a </a:t>
            </a:r>
            <a:r>
              <a:rPr lang="pt-PT" b="1" baseline="0" dirty="0" smtClean="0"/>
              <a:t>contagem directamente em </a:t>
            </a:r>
            <a:r>
              <a:rPr lang="pt-PT" b="1" baseline="0" dirty="0" err="1" smtClean="0"/>
              <a:t>BCD</a:t>
            </a:r>
            <a:r>
              <a:rPr lang="pt-PT" baseline="0" dirty="0" smtClean="0"/>
              <a:t> porque facilita a ligação ao módulo de afixação, evitando conversão binário-</a:t>
            </a:r>
            <a:r>
              <a:rPr lang="pt-PT" baseline="0" dirty="0" err="1" smtClean="0"/>
              <a:t>BCD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Acrescentamos um </a:t>
            </a:r>
            <a:r>
              <a:rPr lang="pt-PT" b="1" dirty="0" err="1" smtClean="0"/>
              <a:t>reset</a:t>
            </a:r>
            <a:r>
              <a:rPr lang="pt-PT" baseline="0" dirty="0" smtClean="0"/>
              <a:t> e fazemos a </a:t>
            </a:r>
            <a:r>
              <a:rPr lang="pt-PT" b="1" baseline="0" dirty="0" smtClean="0"/>
              <a:t>capacidade parametrizável</a:t>
            </a:r>
            <a:r>
              <a:rPr lang="pt-PT" baseline="0" dirty="0" smtClean="0"/>
              <a:t> (em vez de rigidamente definida em 99).</a:t>
            </a:r>
          </a:p>
          <a:p>
            <a:r>
              <a:rPr lang="pt-PT" baseline="0" dirty="0" smtClean="0"/>
              <a:t>Isto facilita o teste do sistema: podemos definir capacidade pequena e assim ‘ver’ o parque encher rapidamente </a:t>
            </a:r>
            <a:r>
              <a:rPr lang="pt-PT" baseline="0" dirty="0" smtClean="0">
                <a:sym typeface="Wingdings" panose="05000000000000000000" pitchFamily="2" charset="2"/>
              </a:rPr>
              <a:t>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5051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Este módulo tem duas componentes:</a:t>
            </a:r>
          </a:p>
          <a:p>
            <a:r>
              <a:rPr lang="pt-PT" dirty="0" smtClean="0"/>
              <a:t>1</a:t>
            </a:r>
            <a:r>
              <a:rPr lang="pt-PT" baseline="0" dirty="0" smtClean="0"/>
              <a:t> – </a:t>
            </a:r>
            <a:r>
              <a:rPr lang="pt-PT" b="1" baseline="0" dirty="0" smtClean="0"/>
              <a:t>Conversão</a:t>
            </a:r>
            <a:r>
              <a:rPr lang="pt-PT" baseline="0" dirty="0" smtClean="0"/>
              <a:t> de forma de onda. A informação reside na transição negativa (veículo deixa a área de acção do sensor). Temos que gerar um pulso síncrono, que se mantenha apenas um ciclo de relógio, sempre que ocorra transição descendente.</a:t>
            </a:r>
          </a:p>
          <a:p>
            <a:r>
              <a:rPr lang="pt-PT" baseline="0" dirty="0" smtClean="0"/>
              <a:t>Isto aplica-se a </a:t>
            </a:r>
            <a:r>
              <a:rPr lang="pt-PT" baseline="0" dirty="0" err="1" smtClean="0"/>
              <a:t>SIN</a:t>
            </a:r>
            <a:r>
              <a:rPr lang="pt-PT" baseline="0" dirty="0" smtClean="0"/>
              <a:t> e </a:t>
            </a:r>
            <a:r>
              <a:rPr lang="pt-PT" baseline="0" dirty="0" err="1" smtClean="0"/>
              <a:t>SOUT</a:t>
            </a:r>
            <a:r>
              <a:rPr lang="pt-PT" baseline="0" dirty="0" smtClean="0"/>
              <a:t>; usamos a mesma técnica de tratamento: fazer passar o sinal por um </a:t>
            </a:r>
            <a:r>
              <a:rPr lang="pt-PT" baseline="0" dirty="0" err="1" smtClean="0"/>
              <a:t>FF</a:t>
            </a:r>
            <a:r>
              <a:rPr lang="pt-PT" baseline="0" dirty="0" smtClean="0"/>
              <a:t> D. Quando ocorre transição descendente (i.e. D passa a ‘0’) a saída Q mantém-se a ‘1’ até ao flanco de relógio. Nesse breve intervalo (e só nele), verifica-se a condição (Q </a:t>
            </a:r>
            <a:r>
              <a:rPr lang="pt-PT" baseline="0" dirty="0" err="1" smtClean="0"/>
              <a:t>and</a:t>
            </a:r>
            <a:r>
              <a:rPr lang="pt-PT" baseline="0" dirty="0" smtClean="0"/>
              <a:t> (</a:t>
            </a:r>
            <a:r>
              <a:rPr lang="pt-PT" baseline="0" dirty="0" err="1" smtClean="0"/>
              <a:t>not</a:t>
            </a:r>
            <a:r>
              <a:rPr lang="pt-PT" baseline="0" dirty="0" smtClean="0"/>
              <a:t> D)).</a:t>
            </a:r>
          </a:p>
          <a:p>
            <a:r>
              <a:rPr lang="pt-PT" baseline="0" dirty="0" smtClean="0"/>
              <a:t>[a propósito, refira-se que a transição ascendente seria </a:t>
            </a:r>
            <a:r>
              <a:rPr lang="pt-PT" baseline="0" dirty="0" err="1" smtClean="0"/>
              <a:t>detectada</a:t>
            </a:r>
            <a:r>
              <a:rPr lang="pt-PT" baseline="0" dirty="0" smtClean="0"/>
              <a:t> analogamente, pela condição ((</a:t>
            </a:r>
            <a:r>
              <a:rPr lang="pt-PT" baseline="0" dirty="0" err="1" smtClean="0"/>
              <a:t>not</a:t>
            </a:r>
            <a:r>
              <a:rPr lang="pt-PT" baseline="0" dirty="0" smtClean="0"/>
              <a:t> Q) </a:t>
            </a:r>
            <a:r>
              <a:rPr lang="pt-PT" baseline="0" dirty="0" err="1" smtClean="0"/>
              <a:t>and</a:t>
            </a:r>
            <a:r>
              <a:rPr lang="pt-PT" baseline="0" dirty="0" smtClean="0"/>
              <a:t> D)].</a:t>
            </a:r>
          </a:p>
          <a:p>
            <a:r>
              <a:rPr lang="pt-PT" baseline="0" dirty="0" smtClean="0"/>
              <a:t>[note-se também a duração desigual dos pulsos (depende do momento da transição em relação ao flanco de relógio, que é imprevisível). Para garantir pulsos de duração constante (exactamente um ciclo), diminuindo assim o perigo de meta-estabilidade, seria recomendável </a:t>
            </a:r>
            <a:r>
              <a:rPr lang="pt-PT" b="1" baseline="0" dirty="0" smtClean="0"/>
              <a:t>sincronizar as entradas</a:t>
            </a:r>
            <a:r>
              <a:rPr lang="pt-PT" baseline="0" dirty="0" smtClean="0"/>
              <a:t> (i.e. passá-las por um registo) antes desta conversão - faz-se isso, por norma, a todas as entradas assíncronas]</a:t>
            </a:r>
          </a:p>
          <a:p>
            <a:endParaRPr lang="pt-PT" baseline="0" dirty="0" smtClean="0"/>
          </a:p>
          <a:p>
            <a:r>
              <a:rPr lang="pt-PT" baseline="0" dirty="0" smtClean="0"/>
              <a:t>2 – </a:t>
            </a:r>
            <a:r>
              <a:rPr lang="pt-PT" b="1" baseline="0" dirty="0" smtClean="0"/>
              <a:t>Adaptação</a:t>
            </a:r>
            <a:r>
              <a:rPr lang="pt-PT" baseline="0" dirty="0" smtClean="0"/>
              <a:t>: como passar a informação ao contador? (traduzir os pulsos em termos de ‘</a:t>
            </a:r>
            <a:r>
              <a:rPr lang="pt-PT" baseline="0" dirty="0" err="1" smtClean="0"/>
              <a:t>enable</a:t>
            </a:r>
            <a:r>
              <a:rPr lang="pt-PT" baseline="0" dirty="0" smtClean="0"/>
              <a:t>’ e ‘’</a:t>
            </a:r>
            <a:r>
              <a:rPr lang="pt-PT" baseline="0" dirty="0" err="1" smtClean="0"/>
              <a:t>Up</a:t>
            </a:r>
            <a:r>
              <a:rPr lang="pt-PT" baseline="0" dirty="0" smtClean="0"/>
              <a:t>/</a:t>
            </a:r>
            <a:r>
              <a:rPr lang="pt-PT" baseline="0" dirty="0" err="1" smtClean="0"/>
              <a:t>Down</a:t>
            </a:r>
            <a:r>
              <a:rPr lang="pt-PT" baseline="0" dirty="0" smtClean="0"/>
              <a:t>’ no contador)</a:t>
            </a:r>
          </a:p>
          <a:p>
            <a:r>
              <a:rPr lang="pt-PT" baseline="0" dirty="0" smtClean="0"/>
              <a:t>R: habilitar contagem quando houver evento em </a:t>
            </a:r>
            <a:r>
              <a:rPr lang="pt-PT" baseline="0" dirty="0" err="1" smtClean="0"/>
              <a:t>Sin</a:t>
            </a:r>
            <a:r>
              <a:rPr lang="pt-PT" baseline="0" dirty="0" smtClean="0"/>
              <a:t> ou </a:t>
            </a:r>
            <a:r>
              <a:rPr lang="pt-PT" baseline="0" dirty="0" err="1" smtClean="0"/>
              <a:t>Sout</a:t>
            </a:r>
            <a:r>
              <a:rPr lang="pt-PT" baseline="0" dirty="0" smtClean="0"/>
              <a:t> – mas fazer OU exclusivo (</a:t>
            </a:r>
            <a:r>
              <a:rPr lang="pt-PT" b="1" baseline="0" dirty="0" err="1" smtClean="0"/>
              <a:t>XOR</a:t>
            </a:r>
            <a:r>
              <a:rPr lang="pt-PT" baseline="0" dirty="0" smtClean="0"/>
              <a:t>) para prever a situação (embora muito improvável) de os pulsos ocorrerem *exactamente ao mesmo tempo* – nesse caso a contagem deve manter-se, pelo que o melhor é não habilitar o contador. Se estivesse habilitado, forçosamente perder-se-ia uma das informações e a contagem ficaria errada [da forma como o circuito está ligado (</a:t>
            </a:r>
            <a:r>
              <a:rPr lang="pt-PT" baseline="0" dirty="0" err="1" smtClean="0"/>
              <a:t>SOUT</a:t>
            </a:r>
            <a:r>
              <a:rPr lang="pt-PT" baseline="0" dirty="0" smtClean="0"/>
              <a:t> a UP) a informação perdida seria a de </a:t>
            </a:r>
            <a:r>
              <a:rPr lang="pt-PT" baseline="0" dirty="0" err="1" smtClean="0"/>
              <a:t>SIN</a:t>
            </a:r>
            <a:r>
              <a:rPr lang="pt-PT" baseline="0" dirty="0" smtClean="0"/>
              <a:t>- o número de vagas ficaria errado por excesso]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07236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Muito simples: essencialmente</a:t>
            </a:r>
            <a:r>
              <a:rPr lang="pt-PT" baseline="0" dirty="0" smtClean="0"/>
              <a:t> </a:t>
            </a:r>
            <a:r>
              <a:rPr lang="pt-PT" b="1" baseline="0" dirty="0" smtClean="0"/>
              <a:t>Multiplexagens</a:t>
            </a:r>
            <a:endParaRPr lang="pt-PT" b="1" dirty="0" smtClean="0"/>
          </a:p>
          <a:p>
            <a:r>
              <a:rPr lang="pt-PT" dirty="0" smtClean="0"/>
              <a:t>Recorre à</a:t>
            </a:r>
            <a:r>
              <a:rPr lang="pt-PT" baseline="0" dirty="0" smtClean="0"/>
              <a:t> instanciação de 2 </a:t>
            </a:r>
            <a:r>
              <a:rPr lang="pt-PT" b="1" dirty="0" smtClean="0"/>
              <a:t>descodificadores</a:t>
            </a:r>
            <a:r>
              <a:rPr lang="pt-PT" b="1" baseline="0" dirty="0" smtClean="0"/>
              <a:t> BCD-7segmentos</a:t>
            </a:r>
            <a:r>
              <a:rPr lang="pt-PT" baseline="0" dirty="0" smtClean="0"/>
              <a:t> (componentes bem conhecidos) para os dois dígitos menos significativos.</a:t>
            </a:r>
          </a:p>
          <a:p>
            <a:r>
              <a:rPr lang="pt-PT" baseline="0" dirty="0" smtClean="0"/>
              <a:t>Os restantes estão normalmente apagados.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caso de detectar a situação de parque cheio (número de vagas atinge 0), </a:t>
            </a:r>
            <a:r>
              <a:rPr lang="pt-PT" baseline="0" dirty="0" err="1" smtClean="0"/>
              <a:t>activa-se</a:t>
            </a:r>
            <a:r>
              <a:rPr lang="pt-PT" baseline="0" dirty="0" smtClean="0"/>
              <a:t> o sinal ‘</a:t>
            </a:r>
            <a:r>
              <a:rPr lang="pt-PT" baseline="0" dirty="0" err="1" smtClean="0"/>
              <a:t>s_cheio</a:t>
            </a:r>
            <a:r>
              <a:rPr lang="pt-PT" baseline="0" dirty="0" smtClean="0"/>
              <a:t>’ que, por sua vez:</a:t>
            </a:r>
          </a:p>
          <a:p>
            <a:pPr marL="177725" indent="-177725">
              <a:buFontTx/>
              <a:buChar char="-"/>
            </a:pPr>
            <a:r>
              <a:rPr lang="pt-PT" baseline="0" dirty="0" smtClean="0"/>
              <a:t>faz activar a saída ‘lotado’ (</a:t>
            </a:r>
            <a:r>
              <a:rPr lang="pt-PT" baseline="0" dirty="0" err="1" smtClean="0"/>
              <a:t>activa</a:t>
            </a:r>
            <a:r>
              <a:rPr lang="pt-PT" baseline="0" dirty="0" smtClean="0"/>
              <a:t>-baixa - serve para inibir a cancela) </a:t>
            </a:r>
          </a:p>
          <a:p>
            <a:pPr marL="177725" indent="-177725">
              <a:buFontTx/>
              <a:buChar char="-"/>
            </a:pPr>
            <a:r>
              <a:rPr lang="pt-PT" baseline="0" dirty="0" err="1" smtClean="0"/>
              <a:t>selecciona</a:t>
            </a:r>
            <a:r>
              <a:rPr lang="pt-PT" baseline="0" dirty="0" smtClean="0"/>
              <a:t> a afixação da palavra ‘</a:t>
            </a:r>
            <a:r>
              <a:rPr lang="pt-PT" baseline="0" dirty="0" err="1" smtClean="0"/>
              <a:t>FULL</a:t>
            </a:r>
            <a:r>
              <a:rPr lang="pt-PT" baseline="0" dirty="0" smtClean="0"/>
              <a:t>’ (4 dígitos) com</a:t>
            </a:r>
            <a:r>
              <a:rPr lang="pt-PT" dirty="0" smtClean="0"/>
              <a:t> efeito</a:t>
            </a:r>
            <a:r>
              <a:rPr lang="pt-PT" baseline="0" dirty="0" smtClean="0"/>
              <a:t> intermitente.</a:t>
            </a:r>
          </a:p>
          <a:p>
            <a:endParaRPr lang="pt-PT" baseline="0" dirty="0" smtClean="0"/>
          </a:p>
          <a:p>
            <a:r>
              <a:rPr lang="pt-PT" baseline="0" dirty="0" smtClean="0"/>
              <a:t>O efeito intermitente é conseguido por aplicação de uma ‘máscara’ (</a:t>
            </a:r>
            <a:r>
              <a:rPr lang="pt-PT" b="1" baseline="0" dirty="0" err="1" smtClean="0"/>
              <a:t>m</a:t>
            </a:r>
            <a:r>
              <a:rPr lang="pt-PT" b="1" dirty="0" err="1" smtClean="0"/>
              <a:t>ask</a:t>
            </a:r>
            <a:r>
              <a:rPr lang="pt-PT" dirty="0" smtClean="0"/>
              <a:t>) às letras:</a:t>
            </a:r>
          </a:p>
          <a:p>
            <a:r>
              <a:rPr lang="pt-PT" dirty="0" smtClean="0"/>
              <a:t>‘</a:t>
            </a:r>
            <a:r>
              <a:rPr lang="pt-PT" dirty="0" err="1" smtClean="0"/>
              <a:t>mask</a:t>
            </a:r>
            <a:r>
              <a:rPr lang="pt-PT" dirty="0" smtClean="0"/>
              <a:t>’ com todos os bits '1' (absorvente em </a:t>
            </a:r>
            <a:r>
              <a:rPr lang="pt-PT" dirty="0" err="1" smtClean="0"/>
              <a:t>OR</a:t>
            </a:r>
            <a:r>
              <a:rPr lang="pt-PT" dirty="0" smtClean="0"/>
              <a:t>) - apaga o visor</a:t>
            </a:r>
            <a:r>
              <a:rPr lang="pt-PT" baseline="0" dirty="0" smtClean="0"/>
              <a:t> (lembrar que os segmentos são </a:t>
            </a:r>
            <a:r>
              <a:rPr lang="pt-PT" baseline="0" dirty="0" err="1" smtClean="0"/>
              <a:t>activos</a:t>
            </a:r>
            <a:r>
              <a:rPr lang="pt-PT" baseline="0" dirty="0" smtClean="0"/>
              <a:t>-baixos)</a:t>
            </a:r>
            <a:endParaRPr lang="pt-PT" dirty="0" smtClean="0"/>
          </a:p>
          <a:p>
            <a:r>
              <a:rPr lang="pt-PT" dirty="0" smtClean="0"/>
              <a:t>‘</a:t>
            </a:r>
            <a:r>
              <a:rPr lang="pt-PT" dirty="0" err="1" smtClean="0"/>
              <a:t>mask</a:t>
            </a:r>
            <a:r>
              <a:rPr lang="pt-PT" dirty="0" smtClean="0"/>
              <a:t>’ com todos os bits '0' (neutro em </a:t>
            </a:r>
            <a:r>
              <a:rPr lang="pt-PT" dirty="0" err="1" smtClean="0"/>
              <a:t>OR</a:t>
            </a:r>
            <a:r>
              <a:rPr lang="pt-PT" dirty="0" smtClean="0"/>
              <a:t>) - mostra a letra da palavra '</a:t>
            </a:r>
            <a:r>
              <a:rPr lang="pt-PT" dirty="0" err="1" smtClean="0"/>
              <a:t>FULL</a:t>
            </a:r>
            <a:r>
              <a:rPr lang="pt-PT" dirty="0" smtClean="0"/>
              <a:t>'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5735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Para esta simulação, definimos</a:t>
            </a:r>
            <a:r>
              <a:rPr lang="pt-PT" baseline="0" dirty="0" smtClean="0"/>
              <a:t> capacidade de 5 lugares…</a:t>
            </a:r>
          </a:p>
          <a:p>
            <a:r>
              <a:rPr lang="pt-PT" baseline="0" dirty="0" smtClean="0"/>
              <a:t>De notar:</a:t>
            </a:r>
          </a:p>
          <a:p>
            <a:r>
              <a:rPr lang="pt-PT" baseline="0" dirty="0" smtClean="0"/>
              <a:t>- No início há uma série de pulsos simultâneos em </a:t>
            </a:r>
            <a:r>
              <a:rPr lang="pt-PT" baseline="0" dirty="0" err="1" smtClean="0"/>
              <a:t>SIN</a:t>
            </a:r>
            <a:r>
              <a:rPr lang="pt-PT" baseline="0" dirty="0" smtClean="0"/>
              <a:t> e </a:t>
            </a:r>
            <a:r>
              <a:rPr lang="pt-PT" baseline="0" dirty="0" err="1" smtClean="0"/>
              <a:t>SOUT</a:t>
            </a:r>
            <a:r>
              <a:rPr lang="pt-PT" baseline="0" dirty="0" smtClean="0"/>
              <a:t> [em simulação é fácil… </a:t>
            </a:r>
            <a:r>
              <a:rPr lang="pt-PT" baseline="0" dirty="0" smtClean="0">
                <a:sym typeface="Wingdings" panose="05000000000000000000" pitchFamily="2" charset="2"/>
              </a:rPr>
              <a:t> - aqui está mais uma demonstração das vantagens de dispor de ferramentas de simulação]. A</a:t>
            </a:r>
            <a:r>
              <a:rPr lang="pt-PT" baseline="0" dirty="0" smtClean="0"/>
              <a:t> contagem mantém-se, como se pretende.</a:t>
            </a:r>
          </a:p>
          <a:p>
            <a:r>
              <a:rPr lang="pt-PT" baseline="0" dirty="0" smtClean="0"/>
              <a:t>- Seguem-se 5 pulsos de </a:t>
            </a:r>
            <a:r>
              <a:rPr lang="pt-PT" baseline="0" dirty="0" err="1" smtClean="0"/>
              <a:t>SIN</a:t>
            </a:r>
            <a:r>
              <a:rPr lang="pt-PT" baseline="0" dirty="0" smtClean="0"/>
              <a:t>, que, como é visível, vão diminuindo o número de vagas afixado (05 – 04 – 03 – 02 – 01 – 00)</a:t>
            </a:r>
          </a:p>
          <a:p>
            <a:r>
              <a:rPr lang="pt-PT" baseline="0" dirty="0" smtClean="0"/>
              <a:t>- Quando se atinge 00 (parque lotado) observa-se a afixação intermitente da palavra ‘</a:t>
            </a:r>
            <a:r>
              <a:rPr lang="pt-PT" baseline="0" dirty="0" err="1" smtClean="0"/>
              <a:t>FULL</a:t>
            </a:r>
            <a:r>
              <a:rPr lang="pt-PT" baseline="0" dirty="0" smtClean="0"/>
              <a:t>’ e a </a:t>
            </a:r>
            <a:r>
              <a:rPr lang="pt-PT" baseline="0" dirty="0" err="1" smtClean="0"/>
              <a:t>activação</a:t>
            </a:r>
            <a:r>
              <a:rPr lang="pt-PT" baseline="0" dirty="0" smtClean="0"/>
              <a:t> da saída ‘</a:t>
            </a:r>
            <a:r>
              <a:rPr lang="pt-PT" baseline="0" dirty="0" err="1" smtClean="0"/>
              <a:t>FULL</a:t>
            </a:r>
            <a:r>
              <a:rPr lang="pt-PT" baseline="0" dirty="0" smtClean="0"/>
              <a:t>’ (aqui, por conveniência, mostrada como </a:t>
            </a:r>
            <a:r>
              <a:rPr lang="pt-PT" baseline="0" dirty="0" err="1" smtClean="0"/>
              <a:t>activa</a:t>
            </a:r>
            <a:r>
              <a:rPr lang="pt-PT" baseline="0" dirty="0" smtClean="0"/>
              <a:t>-alta: tudo OK)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719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Os projectos complexos podem ser vencidos por uma abordagem de decomposição ‘hierárquica’, em pirâmide.</a:t>
            </a:r>
          </a:p>
          <a:p>
            <a:r>
              <a:rPr lang="pt-PT" baseline="0" dirty="0" smtClean="0"/>
              <a:t>Normalmente:</a:t>
            </a:r>
          </a:p>
          <a:p>
            <a:pPr marL="171487" indent="-171487">
              <a:buFontTx/>
              <a:buChar char="-"/>
            </a:pPr>
            <a:r>
              <a:rPr lang="pt-PT" baseline="0" dirty="0" smtClean="0"/>
              <a:t>a fase de estudo/especificação baseia-se num processo metódico de </a:t>
            </a:r>
            <a:r>
              <a:rPr lang="pt-PT" b="1" baseline="0" dirty="0" smtClean="0"/>
              <a:t>análise ‘top-</a:t>
            </a:r>
            <a:r>
              <a:rPr lang="pt-PT" b="1" baseline="0" dirty="0" err="1" smtClean="0"/>
              <a:t>down</a:t>
            </a:r>
            <a:r>
              <a:rPr lang="pt-PT" b="1" baseline="0" dirty="0" smtClean="0"/>
              <a:t>’</a:t>
            </a:r>
            <a:endParaRPr lang="pt-PT" b="0" baseline="0" dirty="0" smtClean="0"/>
          </a:p>
          <a:p>
            <a:pPr marL="171487" indent="-171487">
              <a:buFontTx/>
              <a:buChar char="-"/>
            </a:pPr>
            <a:r>
              <a:rPr lang="pt-PT" baseline="0" dirty="0" smtClean="0"/>
              <a:t>(do todo para a parte / do geral para o particular / do órgão para a célula).</a:t>
            </a:r>
          </a:p>
          <a:p>
            <a:pPr marL="171487" indent="-171487">
              <a:buFontTx/>
              <a:buChar char="-"/>
            </a:pPr>
            <a:r>
              <a:rPr lang="pt-PT" baseline="0" dirty="0" smtClean="0"/>
              <a:t>A fase de construção/realização baseia-se num processo de </a:t>
            </a:r>
            <a:r>
              <a:rPr lang="pt-PT" b="1" baseline="0" dirty="0" smtClean="0"/>
              <a:t>síntese ‘</a:t>
            </a:r>
            <a:r>
              <a:rPr lang="pt-PT" b="1" baseline="0" dirty="0" err="1" smtClean="0"/>
              <a:t>bottom-up</a:t>
            </a:r>
            <a:r>
              <a:rPr lang="pt-PT" b="1" baseline="0" dirty="0" smtClean="0"/>
              <a:t>’</a:t>
            </a:r>
            <a:r>
              <a:rPr lang="pt-PT" baseline="0" dirty="0" smtClean="0"/>
              <a:t> (no sentido inverso).</a:t>
            </a:r>
          </a:p>
          <a:p>
            <a:endParaRPr lang="pt-PT" baseline="0" dirty="0" smtClean="0"/>
          </a:p>
          <a:p>
            <a:r>
              <a:rPr lang="pt-PT" baseline="0" dirty="0" smtClean="0"/>
              <a:t>--------------------------------------------------------------------------------------------------------</a:t>
            </a:r>
          </a:p>
          <a:p>
            <a:pPr defTabSz="947867"/>
            <a:r>
              <a:rPr lang="pt-PT" baseline="0" dirty="0" smtClean="0"/>
              <a:t>Esta metodologia ‘divide &amp; </a:t>
            </a:r>
            <a:r>
              <a:rPr lang="pt-PT" baseline="0" dirty="0" err="1" smtClean="0"/>
              <a:t>conquer</a:t>
            </a:r>
            <a:r>
              <a:rPr lang="pt-PT" baseline="0" dirty="0" smtClean="0"/>
              <a:t>’ (dividir para reinar) é boa prática </a:t>
            </a:r>
            <a:r>
              <a:rPr lang="pt-PT" b="1" baseline="0" dirty="0" smtClean="0"/>
              <a:t>de um modo geral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É encontrada em todos os ramos da Engenharia e Gestão. Lembrar, por exemplo:</a:t>
            </a:r>
          </a:p>
          <a:p>
            <a:r>
              <a:rPr lang="pt-PT" baseline="0" dirty="0" smtClean="0"/>
              <a:t>- Construção – projectos/empreitadas por especialidade (Fundações/Estruturas, Construção Civil, Águas/Esgotos, </a:t>
            </a:r>
            <a:r>
              <a:rPr lang="pt-PT" baseline="0" dirty="0" err="1" smtClean="0"/>
              <a:t>Electricidade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AVAC</a:t>
            </a:r>
            <a:r>
              <a:rPr lang="pt-PT" baseline="0" dirty="0" smtClean="0"/>
              <a:t>, Segurança Incêndios, Segurança Intrusão, Telecomunicações e Redes, Elevadores, Acabamentos interiores, </a:t>
            </a:r>
            <a:r>
              <a:rPr lang="pt-PT" baseline="0" dirty="0" err="1" smtClean="0"/>
              <a:t>etc</a:t>
            </a:r>
            <a:r>
              <a:rPr lang="pt-PT" baseline="0" dirty="0" smtClean="0"/>
              <a:t>)</a:t>
            </a:r>
          </a:p>
          <a:p>
            <a:r>
              <a:rPr lang="pt-PT" baseline="0" dirty="0" smtClean="0"/>
              <a:t>- Engenharia de Software – programa principal / procedimentos / funções / subfunções</a:t>
            </a:r>
          </a:p>
          <a:p>
            <a:pPr marL="0" indent="0">
              <a:buFontTx/>
              <a:buNone/>
            </a:pPr>
            <a:r>
              <a:rPr lang="pt-PT" baseline="0" dirty="0" smtClean="0"/>
              <a:t>- Organização fabril (p. ex. indústria automóvel) – fábricas de peças/componentes, fábricas de montagem…</a:t>
            </a:r>
          </a:p>
          <a:p>
            <a:pPr marL="177725" indent="-177725">
              <a:buFontTx/>
              <a:buChar char="-"/>
            </a:pPr>
            <a:r>
              <a:rPr lang="pt-PT" baseline="0" dirty="0" smtClean="0"/>
              <a:t>---------------------------------------------------------------------------------------------------</a:t>
            </a:r>
          </a:p>
          <a:p>
            <a:endParaRPr lang="pt-PT" baseline="0" dirty="0" smtClean="0"/>
          </a:p>
          <a:p>
            <a:r>
              <a:rPr lang="pt-PT" baseline="0" dirty="0" smtClean="0"/>
              <a:t>O </a:t>
            </a:r>
            <a:r>
              <a:rPr lang="pt-PT" dirty="0" smtClean="0"/>
              <a:t>desenvolvimento de Sistemas Digitais</a:t>
            </a:r>
            <a:r>
              <a:rPr lang="pt-PT" baseline="0" dirty="0" smtClean="0"/>
              <a:t> é um perfeito exemplo das vantagens da sua aplicação.</a:t>
            </a:r>
          </a:p>
          <a:p>
            <a:r>
              <a:rPr lang="pt-PT" baseline="0" dirty="0" smtClean="0"/>
              <a:t>Vão-se aperceber disso cada vez melhor à medida que caminhamos para sistemas mais complexos.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91279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Aqui</a:t>
            </a:r>
            <a:r>
              <a:rPr lang="pt-PT" baseline="0" dirty="0" smtClean="0"/>
              <a:t> está o resultado final. As fases 1, 2 e 3 resultaram no subsistema ‘Acesso’ e a Fase 4 no subsistema ‘</a:t>
            </a:r>
            <a:r>
              <a:rPr lang="pt-PT" baseline="0" dirty="0" err="1" smtClean="0"/>
              <a:t>Ocupacao</a:t>
            </a:r>
            <a:r>
              <a:rPr lang="pt-PT" baseline="0" dirty="0" smtClean="0"/>
              <a:t>’.</a:t>
            </a:r>
          </a:p>
          <a:p>
            <a:r>
              <a:rPr lang="pt-PT" baseline="0" dirty="0" smtClean="0"/>
              <a:t>Usamos, como ficou definido, um divisor de frequência independente, que serve ambos.</a:t>
            </a:r>
          </a:p>
          <a:p>
            <a:r>
              <a:rPr lang="pt-PT" baseline="0" dirty="0" smtClean="0"/>
              <a:t>Nesta forma, </a:t>
            </a:r>
            <a:r>
              <a:rPr lang="pt-PT" baseline="0" dirty="0" err="1" smtClean="0"/>
              <a:t>abstraimos</a:t>
            </a:r>
            <a:r>
              <a:rPr lang="pt-PT" baseline="0" dirty="0" smtClean="0"/>
              <a:t> do detalhe, o que torna a interpretação do sistema muito mais clara.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Em simulação no ‘kit’, as entradas </a:t>
            </a:r>
            <a:r>
              <a:rPr lang="pt-PT" baseline="0" dirty="0" err="1" smtClean="0"/>
              <a:t>CART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SIN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SOUT</a:t>
            </a:r>
            <a:r>
              <a:rPr lang="pt-PT" baseline="0" dirty="0" smtClean="0"/>
              <a:t> e </a:t>
            </a:r>
            <a:r>
              <a:rPr lang="pt-PT" baseline="0" dirty="0" err="1" smtClean="0"/>
              <a:t>RESET</a:t>
            </a:r>
            <a:r>
              <a:rPr lang="pt-PT" baseline="0" dirty="0" smtClean="0"/>
              <a:t> são representadas por botões de pressão, que são contactos normalmente fechados (</a:t>
            </a:r>
            <a:r>
              <a:rPr lang="pt-PT" baseline="0" dirty="0" err="1" smtClean="0"/>
              <a:t>NF</a:t>
            </a:r>
            <a:r>
              <a:rPr lang="pt-PT" baseline="0" dirty="0" smtClean="0"/>
              <a:t>) e </a:t>
            </a:r>
            <a:r>
              <a:rPr lang="pt-PT" baseline="0" dirty="0" err="1" smtClean="0"/>
              <a:t>afectados</a:t>
            </a:r>
            <a:r>
              <a:rPr lang="pt-PT" baseline="0" dirty="0" smtClean="0"/>
              <a:t> por ‘</a:t>
            </a:r>
            <a:r>
              <a:rPr lang="pt-PT" baseline="0" dirty="0" err="1" smtClean="0"/>
              <a:t>bouncing</a:t>
            </a:r>
            <a:r>
              <a:rPr lang="pt-PT" baseline="0" dirty="0" smtClean="0"/>
              <a:t>’. É necessário tratar essas entradas adequadamente; em alguns casos é obrigatório o ‘</a:t>
            </a:r>
            <a:r>
              <a:rPr lang="pt-PT" baseline="0" dirty="0" err="1" smtClean="0"/>
              <a:t>debouncing</a:t>
            </a:r>
            <a:r>
              <a:rPr lang="pt-PT" baseline="0" dirty="0" smtClean="0"/>
              <a:t>’. Como já se referiu, as unidades de ‘</a:t>
            </a:r>
            <a:r>
              <a:rPr lang="pt-PT" baseline="0" dirty="0" err="1" smtClean="0"/>
              <a:t>debouncing</a:t>
            </a:r>
            <a:r>
              <a:rPr lang="pt-PT" baseline="0" dirty="0" smtClean="0"/>
              <a:t>’ também podem ajudar a assegurar o comportamento previsto (como é o caso de </a:t>
            </a:r>
            <a:r>
              <a:rPr lang="pt-PT" baseline="0" dirty="0" err="1" smtClean="0"/>
              <a:t>CART</a:t>
            </a:r>
            <a:r>
              <a:rPr lang="pt-PT" baseline="0" dirty="0" smtClean="0"/>
              <a:t>, em que se especificou um pulso ideal).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4322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 </a:t>
            </a:r>
            <a:r>
              <a:rPr lang="pt-PT" dirty="0" err="1" smtClean="0"/>
              <a:t>Quartus</a:t>
            </a:r>
            <a:r>
              <a:rPr lang="pt-PT" dirty="0" smtClean="0"/>
              <a:t> permite ‘navegar’ facilmente nesta estrutura –</a:t>
            </a:r>
            <a:r>
              <a:rPr lang="pt-PT" baseline="0" dirty="0" smtClean="0"/>
              <a:t> mostrar.</a:t>
            </a:r>
          </a:p>
          <a:p>
            <a:endParaRPr lang="pt-PT" baseline="0" dirty="0" smtClean="0"/>
          </a:p>
          <a:p>
            <a:r>
              <a:rPr lang="pt-PT" baseline="0" dirty="0" smtClean="0"/>
              <a:t>Também se pode mostrar teste no ‘</a:t>
            </a:r>
            <a:r>
              <a:rPr lang="pt-PT" baseline="0" smtClean="0"/>
              <a:t>kit’.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279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867"/>
            <a:r>
              <a:rPr lang="pt-PT" baseline="0" dirty="0" smtClean="0"/>
              <a:t>O eixo temporal é agora horizontal (como é hábito) e o eixo vertical representa nível de detalhe (crescente no sentido descendente).</a:t>
            </a:r>
          </a:p>
          <a:p>
            <a:pPr defTabSz="947867"/>
            <a:r>
              <a:rPr lang="pt-PT" baseline="0" dirty="0" smtClean="0"/>
              <a:t>Partindo de uma especificação geral (que pode começar por ser vaga e tem que ser transformada numa especificação rigorosa),</a:t>
            </a:r>
          </a:p>
          <a:p>
            <a:pPr defTabSz="947867"/>
            <a:r>
              <a:rPr lang="pt-PT" baseline="0" dirty="0" smtClean="0"/>
              <a:t>vão-se construindo especificações de subsistemas a um nível de detalhe cada vez mais elevado.</a:t>
            </a:r>
          </a:p>
          <a:p>
            <a:pPr marL="0" marR="0" lvl="0" indent="0" algn="l" defTabSz="947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Concluída a especificação ao nível mais elementar, segue-se o processo de integração, tal como indicava o diagrama anterior</a:t>
            </a:r>
          </a:p>
          <a:p>
            <a:pPr marL="0" marR="0" lvl="0" indent="0" algn="l" defTabSz="947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– nada de novo até aqui </a:t>
            </a:r>
          </a:p>
          <a:p>
            <a:pPr defTabSz="947867"/>
            <a:endParaRPr lang="pt-PT" baseline="0" dirty="0" smtClean="0"/>
          </a:p>
          <a:p>
            <a:pPr defTabSz="947867"/>
            <a:r>
              <a:rPr lang="pt-PT" baseline="0" dirty="0" smtClean="0"/>
              <a:t>O aspecto importante que este gráfico salienta (linhas tracejadas horizontais) é que</a:t>
            </a:r>
          </a:p>
          <a:p>
            <a:pPr defTabSz="947867"/>
            <a:r>
              <a:rPr lang="pt-PT" b="1" baseline="0" dirty="0" smtClean="0"/>
              <a:t>cada nível de especificação define directamente os critérios/testes de validação no nível correspondente de integração.</a:t>
            </a:r>
          </a:p>
          <a:p>
            <a:pPr defTabSz="947867"/>
            <a:r>
              <a:rPr lang="pt-PT" baseline="0" dirty="0" smtClean="0"/>
              <a:t>É curioso reparar na </a:t>
            </a:r>
            <a:r>
              <a:rPr lang="pt-PT" b="1" baseline="0" dirty="0" smtClean="0"/>
              <a:t>simetria temporal</a:t>
            </a:r>
            <a:r>
              <a:rPr lang="pt-PT" baseline="0" dirty="0" smtClean="0"/>
              <a:t>: quanto mais inicial for a especificação, mais tarde decorrerão os testes correspondentes.</a:t>
            </a:r>
          </a:p>
          <a:p>
            <a:pPr defTabSz="947867"/>
            <a:r>
              <a:rPr lang="pt-PT" baseline="0" dirty="0" smtClean="0"/>
              <a:t>Em particular, a especificação inicial define o teste de integração do sistema global.</a:t>
            </a:r>
          </a:p>
          <a:p>
            <a:pPr defTabSz="947867"/>
            <a:r>
              <a:rPr lang="pt-PT" baseline="0" dirty="0" smtClean="0"/>
              <a:t>Pensem como isto se traduz, nomeadamente, em termos de ‘</a:t>
            </a:r>
            <a:r>
              <a:rPr lang="pt-PT" baseline="0" dirty="0" err="1" smtClean="0"/>
              <a:t>testbenches</a:t>
            </a:r>
            <a:r>
              <a:rPr lang="pt-PT" baseline="0" dirty="0" smtClean="0"/>
              <a:t>’ de simulação.</a:t>
            </a:r>
          </a:p>
          <a:p>
            <a:pPr defTabSz="947867"/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7302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Esta abordagem tem imensas vantagens, desde logo porque tende a simplificar os problemas, mas também porque (por exemplo):</a:t>
            </a:r>
          </a:p>
          <a:p>
            <a:pPr marL="171487" indent="-171487">
              <a:buFontTx/>
              <a:buChar char="-"/>
            </a:pPr>
            <a:r>
              <a:rPr lang="pt-PT" baseline="0" dirty="0" smtClean="0"/>
              <a:t>Facilita a delegação de tarefas e o trabalho em equipa (essencial nos grandes projectos)</a:t>
            </a:r>
          </a:p>
          <a:p>
            <a:pPr marL="171487" indent="-171487" defTabSz="914597">
              <a:buFontTx/>
              <a:buChar char="-"/>
              <a:defRPr/>
            </a:pPr>
            <a:r>
              <a:rPr lang="pt-PT" baseline="0" dirty="0" smtClean="0"/>
              <a:t>Promove especialização de competências</a:t>
            </a:r>
          </a:p>
          <a:p>
            <a:pPr marL="171487" indent="-171487">
              <a:buFontTx/>
              <a:buChar char="-"/>
            </a:pPr>
            <a:r>
              <a:rPr lang="pt-PT" baseline="0" dirty="0" smtClean="0"/>
              <a:t>Permite identificar </a:t>
            </a:r>
            <a:r>
              <a:rPr lang="pt-PT" baseline="0" dirty="0" err="1" smtClean="0"/>
              <a:t>sub-problemas</a:t>
            </a:r>
            <a:r>
              <a:rPr lang="pt-PT" baseline="0" dirty="0" smtClean="0"/>
              <a:t> com solução semelhante em situações diferentes e portanto reaproveitar esforço;</a:t>
            </a:r>
          </a:p>
          <a:p>
            <a:pPr marL="171487" indent="-171487">
              <a:buFontTx/>
              <a:buChar char="-"/>
            </a:pPr>
            <a:r>
              <a:rPr lang="pt-PT" baseline="0" dirty="0" smtClean="0"/>
              <a:t>Facilita a identificação da origem (e portanto correcção) de erros/desconformidades</a:t>
            </a:r>
          </a:p>
          <a:p>
            <a:pPr marL="171487" indent="-171487">
              <a:buFontTx/>
              <a:buChar char="-"/>
            </a:pPr>
            <a:endParaRPr lang="pt-PT" baseline="0" dirty="0" smtClean="0"/>
          </a:p>
          <a:p>
            <a:r>
              <a:rPr lang="pt-PT" baseline="0" dirty="0" smtClean="0"/>
              <a:t>Mas tem </a:t>
            </a:r>
            <a:r>
              <a:rPr lang="pt-PT" b="1" baseline="0" dirty="0" smtClean="0"/>
              <a:t>exigências metodológicas</a:t>
            </a:r>
            <a:r>
              <a:rPr lang="pt-PT" baseline="0" dirty="0" smtClean="0"/>
              <a:t> que é muito importante ter presentes – não faz milagres </a:t>
            </a:r>
            <a:r>
              <a:rPr lang="pt-PT" baseline="0" dirty="0" smtClean="0">
                <a:sym typeface="Wingdings" panose="05000000000000000000" pitchFamily="2" charset="2"/>
              </a:rPr>
              <a:t></a:t>
            </a:r>
          </a:p>
          <a:p>
            <a:endParaRPr lang="pt-PT" baseline="0" dirty="0" smtClean="0">
              <a:sym typeface="Wingdings" panose="05000000000000000000" pitchFamily="2" charset="2"/>
            </a:endParaRPr>
          </a:p>
          <a:p>
            <a:r>
              <a:rPr lang="pt-PT" baseline="0" dirty="0" smtClean="0"/>
              <a:t>Saliente-se a questão da </a:t>
            </a:r>
            <a:r>
              <a:rPr lang="pt-PT" b="1" baseline="0" dirty="0" smtClean="0"/>
              <a:t>revisão de especificações</a:t>
            </a:r>
            <a:r>
              <a:rPr lang="pt-PT" baseline="0" dirty="0" smtClean="0"/>
              <a:t>. É quase impossível ‘acertar à primeira’. Temos que admitir que haverá sempre erros/omissões/</a:t>
            </a:r>
            <a:r>
              <a:rPr lang="pt-PT" baseline="0" dirty="0" err="1" smtClean="0"/>
              <a:t>suboptimização</a:t>
            </a:r>
            <a:r>
              <a:rPr lang="pt-PT" baseline="0" dirty="0" smtClean="0"/>
              <a:t> nos vários níveis de especificação - errar é humano.</a:t>
            </a:r>
          </a:p>
          <a:p>
            <a:r>
              <a:rPr lang="pt-PT" baseline="0" dirty="0" smtClean="0"/>
              <a:t>O que é essencial é prever </a:t>
            </a:r>
            <a:r>
              <a:rPr lang="pt-PT" b="1" baseline="0" dirty="0" smtClean="0"/>
              <a:t>mecanismos de revisão</a:t>
            </a:r>
            <a:r>
              <a:rPr lang="pt-PT" baseline="0" dirty="0" smtClean="0"/>
              <a:t> que permitam detectar e corrigir essas falhas. A decomposição facilita esse processo de revisão, mas ele tem que ser proactivo - não ocorre espontaneamente, consome tempo (não esquecer as devidas folgas nos cronogramas) e, sobretudo, não se documenta sozinho (é preciso que toda a equipa saiba sempre qual a versão corrente, mantendo arquivo das versões </a:t>
            </a:r>
            <a:r>
              <a:rPr lang="pt-PT" baseline="0" dirty="0" err="1" smtClean="0"/>
              <a:t>desactualizadas</a:t>
            </a:r>
            <a:r>
              <a:rPr lang="pt-PT" baseline="0" dirty="0" smtClean="0"/>
              <a:t>).</a:t>
            </a:r>
          </a:p>
          <a:p>
            <a:r>
              <a:rPr lang="pt-PT" baseline="0" smtClean="0"/>
              <a:t>É perfeitamente natural um grande projecto, mesmo que concebido pelos melhores especialistas, sofrer, ao longo do desenvolvimento, milhares de alterações </a:t>
            </a:r>
            <a:r>
              <a:rPr lang="pt-PT" b="1" baseline="0" smtClean="0"/>
              <a:t>documentadas</a:t>
            </a:r>
            <a:r>
              <a:rPr lang="pt-PT" baseline="0" smtClean="0"/>
              <a:t>.</a:t>
            </a:r>
          </a:p>
          <a:p>
            <a:r>
              <a:rPr lang="pt-PT" baseline="0" smtClean="0"/>
              <a:t>.</a:t>
            </a:r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8459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PT" dirty="0"/>
              <a:t>Os</a:t>
            </a:r>
            <a:r>
              <a:rPr lang="pt-PT" b="1" dirty="0"/>
              <a:t> objectivos</a:t>
            </a:r>
            <a:r>
              <a:rPr lang="en-GB" b="1" dirty="0"/>
              <a:t> </a:t>
            </a:r>
            <a:r>
              <a:rPr lang="pt-PT" baseline="0" dirty="0" smtClean="0">
                <a:effectLst/>
              </a:rPr>
              <a:t>deste estudo de caso são:</a:t>
            </a:r>
          </a:p>
          <a:p>
            <a:pPr lvl="0"/>
            <a:r>
              <a:rPr lang="pt-PT" baseline="0" dirty="0" smtClean="0">
                <a:effectLst/>
              </a:rPr>
              <a:t>- Ajudar a consolidar </a:t>
            </a:r>
            <a:r>
              <a:rPr lang="pt-PT" dirty="0" smtClean="0">
                <a:effectLst/>
              </a:rPr>
              <a:t>matérias estudadas até agora.</a:t>
            </a:r>
          </a:p>
          <a:p>
            <a:pPr lvl="0"/>
            <a:r>
              <a:rPr lang="pt-PT" baseline="0" dirty="0" smtClean="0">
                <a:effectLst/>
              </a:rPr>
              <a:t>- E</a:t>
            </a:r>
            <a:r>
              <a:rPr lang="pt-PT" dirty="0" smtClean="0">
                <a:effectLst/>
              </a:rPr>
              <a:t>videnciar a sua </a:t>
            </a:r>
            <a:r>
              <a:rPr lang="pt-PT" b="1" dirty="0" smtClean="0">
                <a:effectLst/>
              </a:rPr>
              <a:t>*aplicabilidade prática*</a:t>
            </a:r>
            <a:r>
              <a:rPr lang="pt-PT" dirty="0" smtClean="0">
                <a:effectLst/>
              </a:rPr>
              <a:t> - trata-se de </a:t>
            </a:r>
            <a:r>
              <a:rPr lang="pt-PT" baseline="0" dirty="0" smtClean="0">
                <a:effectLst/>
              </a:rPr>
              <a:t>desafios simples, muito concretos, num contexto com que todos estão familiarizados </a:t>
            </a:r>
            <a:endParaRPr lang="en-GB" dirty="0" smtClean="0">
              <a:effectLst/>
            </a:endParaRPr>
          </a:p>
          <a:p>
            <a:r>
              <a:rPr lang="pt-PT" dirty="0" smtClean="0">
                <a:effectLst/>
              </a:rPr>
              <a:t>- Exercitar </a:t>
            </a:r>
            <a:r>
              <a:rPr lang="pt-PT" b="1" dirty="0" smtClean="0">
                <a:effectLst/>
              </a:rPr>
              <a:t>metodologias</a:t>
            </a:r>
            <a:r>
              <a:rPr lang="pt-PT" dirty="0" smtClean="0">
                <a:effectLst/>
              </a:rPr>
              <a:t> apropriadas em projecto de sistemas digitais</a:t>
            </a:r>
            <a:r>
              <a:rPr lang="pt-PT" baseline="0" dirty="0" smtClean="0">
                <a:effectLst/>
              </a:rPr>
              <a:t>, </a:t>
            </a:r>
            <a:r>
              <a:rPr lang="pt-PT" dirty="0" smtClean="0">
                <a:effectLst/>
              </a:rPr>
              <a:t>que serão úteis sobretudo em projectos complexos,</a:t>
            </a:r>
            <a:r>
              <a:rPr lang="pt-PT" baseline="0" dirty="0" smtClean="0">
                <a:effectLst/>
              </a:rPr>
              <a:t> mas podem (e devem) ser adoptadas desde já.</a:t>
            </a:r>
            <a:endParaRPr lang="pt-PT" dirty="0" smtClean="0">
              <a:effectLst/>
            </a:endParaRPr>
          </a:p>
          <a:p>
            <a:pPr marL="177725" indent="-177725">
              <a:buFontTx/>
              <a:buChar char="-"/>
            </a:pPr>
            <a:endParaRPr lang="pt-PT" dirty="0" smtClean="0">
              <a:effectLst/>
            </a:endParaRPr>
          </a:p>
          <a:p>
            <a:r>
              <a:rPr lang="pt-PT" dirty="0" smtClean="0">
                <a:effectLst/>
              </a:rPr>
              <a:t>Estes objectivos concorrem, naturalmente, para a preparação do projecto final.</a:t>
            </a:r>
          </a:p>
          <a:p>
            <a:endParaRPr lang="pt-PT" dirty="0" smtClean="0">
              <a:effectLst/>
            </a:endParaRPr>
          </a:p>
          <a:p>
            <a:pPr defTabSz="947867"/>
            <a:r>
              <a:rPr lang="pt-PT" noProof="0" dirty="0" smtClean="0"/>
              <a:t>Estamos</a:t>
            </a:r>
            <a:r>
              <a:rPr lang="pt-PT" baseline="0" noProof="0" dirty="0" smtClean="0"/>
              <a:t> na transição de uma fase de estudo focada em dominar ferramentas (componentes elementares e seu comportamento; métodos de descrição/construção) para uma nova </a:t>
            </a:r>
            <a:r>
              <a:rPr lang="pt-PT" noProof="0" dirty="0" smtClean="0"/>
              <a:t>fase </a:t>
            </a:r>
            <a:r>
              <a:rPr lang="pt-PT" baseline="0" noProof="0" dirty="0" smtClean="0"/>
              <a:t>focada em usá-las criativamente (mas também metodicamente - na verdade, o método é aliado da criatividade) para desenhar sistemas capazes de resolver </a:t>
            </a:r>
            <a:r>
              <a:rPr lang="pt-PT" b="1" baseline="0" noProof="0" dirty="0" smtClean="0"/>
              <a:t>problemas reais.</a:t>
            </a:r>
          </a:p>
          <a:p>
            <a:pPr marL="0" marR="0" lvl="0" indent="0" algn="l" defTabSz="947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noProof="0" dirty="0" smtClean="0"/>
              <a:t>Por outras palavras,</a:t>
            </a:r>
            <a:r>
              <a:rPr lang="pt-PT" baseline="0" noProof="0" dirty="0" smtClean="0"/>
              <a:t> o</a:t>
            </a:r>
            <a:r>
              <a:rPr lang="pt-PT" noProof="0" dirty="0" smtClean="0"/>
              <a:t> foco estava</a:t>
            </a:r>
            <a:r>
              <a:rPr lang="pt-PT" baseline="0" noProof="0" dirty="0" smtClean="0"/>
              <a:t> na </a:t>
            </a:r>
            <a:r>
              <a:rPr lang="pt-PT" noProof="0" dirty="0" smtClean="0"/>
              <a:t>solução (i.e. </a:t>
            </a:r>
            <a:r>
              <a:rPr lang="pt-PT" baseline="0" noProof="0" dirty="0" smtClean="0"/>
              <a:t>conhecer e dominar os recursos necessários) e tem que passar para </a:t>
            </a:r>
            <a:r>
              <a:rPr lang="pt-PT" noProof="0" dirty="0" smtClean="0"/>
              <a:t>o problema (como abordá-lo de forma a aplicar com sucesso </a:t>
            </a:r>
            <a:r>
              <a:rPr lang="pt-PT" baseline="0" noProof="0" dirty="0" smtClean="0"/>
              <a:t>esses recursos). </a:t>
            </a:r>
            <a:r>
              <a:rPr lang="pt-PT" b="1" baseline="0" noProof="0" dirty="0" smtClean="0"/>
              <a:t>Queremos formar </a:t>
            </a:r>
            <a:r>
              <a:rPr lang="pt-PT" b="1" baseline="0" noProof="0" dirty="0" err="1" smtClean="0"/>
              <a:t>projectistas</a:t>
            </a:r>
            <a:r>
              <a:rPr lang="pt-PT" b="1" baseline="0" noProof="0" dirty="0" smtClean="0"/>
              <a:t> </a:t>
            </a:r>
            <a:r>
              <a:rPr lang="pt-PT" b="1" baseline="0" noProof="0" dirty="0" smtClean="0">
                <a:sym typeface="Wingdings" panose="05000000000000000000" pitchFamily="2" charset="2"/>
              </a:rPr>
              <a:t></a:t>
            </a:r>
            <a:endParaRPr lang="pt-PT" baseline="0" noProof="0" dirty="0" smtClean="0"/>
          </a:p>
          <a:p>
            <a:endParaRPr lang="en-GB" dirty="0" smtClean="0">
              <a:effectLst/>
            </a:endParaRPr>
          </a:p>
          <a:p>
            <a:r>
              <a:rPr lang="en-GB" dirty="0" err="1" smtClean="0">
                <a:effectLst/>
              </a:rPr>
              <a:t>DESCRIÇÃO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SUCINTA</a:t>
            </a:r>
            <a:r>
              <a:rPr lang="en-GB" baseline="0" dirty="0" smtClean="0">
                <a:effectLst/>
              </a:rPr>
              <a:t> (</a:t>
            </a:r>
            <a:r>
              <a:rPr lang="en-GB" baseline="0" dirty="0" err="1" smtClean="0">
                <a:effectLst/>
              </a:rPr>
              <a:t>reproduzida</a:t>
            </a:r>
            <a:r>
              <a:rPr lang="en-GB" baseline="0" dirty="0" smtClean="0">
                <a:effectLst/>
              </a:rPr>
              <a:t> do </a:t>
            </a:r>
            <a:r>
              <a:rPr lang="en-GB" baseline="0" dirty="0" err="1" smtClean="0">
                <a:effectLst/>
              </a:rPr>
              <a:t>enunciado</a:t>
            </a:r>
            <a:r>
              <a:rPr lang="en-GB" baseline="0" dirty="0" smtClean="0">
                <a:effectLst/>
              </a:rPr>
              <a:t>)</a:t>
            </a:r>
            <a:endParaRPr lang="en-GB" dirty="0" smtClean="0">
              <a:effectLst/>
            </a:endParaRPr>
          </a:p>
          <a:p>
            <a:r>
              <a:rPr lang="pt-PT" dirty="0"/>
              <a:t>O sistema inclui dois </a:t>
            </a:r>
            <a:r>
              <a:rPr lang="pt-PT" b="1" dirty="0"/>
              <a:t>sensores de presença</a:t>
            </a:r>
            <a:r>
              <a:rPr lang="pt-PT" dirty="0"/>
              <a:t> idênticos:</a:t>
            </a:r>
            <a:endParaRPr lang="en-GB" dirty="0"/>
          </a:p>
          <a:p>
            <a:pPr lvl="0"/>
            <a:r>
              <a:rPr lang="pt-PT" b="1" dirty="0" err="1"/>
              <a:t>S</a:t>
            </a:r>
            <a:r>
              <a:rPr lang="pt-PT" b="1" baseline="-25000" dirty="0" err="1"/>
              <a:t>IN</a:t>
            </a:r>
            <a:r>
              <a:rPr lang="pt-PT" dirty="0"/>
              <a:t> – colocado na faixa de entrada. </a:t>
            </a:r>
            <a:endParaRPr lang="en-GB" dirty="0"/>
          </a:p>
          <a:p>
            <a:pPr lvl="0"/>
            <a:r>
              <a:rPr lang="pt-PT" b="1" dirty="0" err="1"/>
              <a:t>S</a:t>
            </a:r>
            <a:r>
              <a:rPr lang="pt-PT" b="1" baseline="-25000" dirty="0" err="1"/>
              <a:t>OUT</a:t>
            </a:r>
            <a:r>
              <a:rPr lang="pt-PT" dirty="0"/>
              <a:t> – colocado na faixa de saída.</a:t>
            </a:r>
            <a:endParaRPr lang="en-GB" dirty="0"/>
          </a:p>
          <a:p>
            <a:r>
              <a:rPr lang="pt-PT" dirty="0"/>
              <a:t>Os valores lógicos das suas saídas digitais devem ser interpretados da seguinte forma:</a:t>
            </a:r>
            <a:endParaRPr lang="en-GB" dirty="0"/>
          </a:p>
          <a:p>
            <a:r>
              <a:rPr lang="pt-PT" dirty="0"/>
              <a:t>‘1’ – veículo sobre o sensor; ‘0’ – nenhum veículo sobre o sensor.</a:t>
            </a:r>
            <a:endParaRPr lang="en-GB" dirty="0"/>
          </a:p>
          <a:p>
            <a:r>
              <a:rPr lang="pt-PT" dirty="0"/>
              <a:t>A entrada no parque é controlada por cartão, cuja validação é feita pelo </a:t>
            </a:r>
            <a:r>
              <a:rPr lang="pt-PT" b="1" dirty="0"/>
              <a:t>leitor </a:t>
            </a:r>
            <a:r>
              <a:rPr lang="pt-PT" dirty="0"/>
              <a:t>localizado junto da cancela. Sempre que o leitor </a:t>
            </a:r>
            <a:r>
              <a:rPr lang="pt-PT" dirty="0" err="1"/>
              <a:t>detecta</a:t>
            </a:r>
            <a:r>
              <a:rPr lang="pt-PT" dirty="0"/>
              <a:t> um cartão válido, gera um pulso positivo.</a:t>
            </a:r>
            <a:endParaRPr lang="en-GB" dirty="0"/>
          </a:p>
          <a:p>
            <a:r>
              <a:rPr lang="pt-PT" dirty="0"/>
              <a:t>Existe ainda um </a:t>
            </a:r>
            <a:r>
              <a:rPr lang="pt-PT" b="1" dirty="0"/>
              <a:t>painel informativo</a:t>
            </a:r>
            <a:r>
              <a:rPr lang="pt-PT" dirty="0"/>
              <a:t>, constituído por 4 visores de 7 segmentos, para apresentar o número de lugares vagos ou, no caso de o parque estar completo, a indicação "</a:t>
            </a:r>
            <a:r>
              <a:rPr lang="pt-PT" b="1" dirty="0" err="1"/>
              <a:t>FULL</a:t>
            </a:r>
            <a:r>
              <a:rPr lang="pt-PT" dirty="0"/>
              <a:t>".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4285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Aqui,</a:t>
            </a:r>
            <a:r>
              <a:rPr lang="pt-PT" baseline="0" dirty="0" smtClean="0"/>
              <a:t> </a:t>
            </a:r>
            <a:r>
              <a:rPr lang="pt-PT" dirty="0" smtClean="0"/>
              <a:t>o</a:t>
            </a:r>
            <a:r>
              <a:rPr lang="pt-PT" baseline="0" dirty="0" smtClean="0"/>
              <a:t> </a:t>
            </a:r>
            <a:r>
              <a:rPr lang="pt-PT" dirty="0" smtClean="0"/>
              <a:t>sistema digital insere-se</a:t>
            </a:r>
            <a:r>
              <a:rPr lang="pt-PT" baseline="0" dirty="0" smtClean="0"/>
              <a:t> num projecto de automação </a:t>
            </a:r>
            <a:r>
              <a:rPr lang="pt-PT" dirty="0" smtClean="0"/>
              <a:t>(como muitas vezes acontece</a:t>
            </a:r>
            <a:r>
              <a:rPr lang="pt-PT" baseline="0" dirty="0" smtClean="0"/>
              <a:t>: automação industrial, gestão técnica centralizada (</a:t>
            </a:r>
            <a:r>
              <a:rPr lang="pt-PT" baseline="0" dirty="0" err="1" smtClean="0"/>
              <a:t>GTC</a:t>
            </a:r>
            <a:r>
              <a:rPr lang="pt-PT" baseline="0" dirty="0" smtClean="0"/>
              <a:t>), domótica, </a:t>
            </a:r>
            <a:r>
              <a:rPr lang="pt-PT" baseline="0" dirty="0" err="1" smtClean="0"/>
              <a:t>etc</a:t>
            </a:r>
            <a:r>
              <a:rPr lang="pt-PT" baseline="0" dirty="0" smtClean="0"/>
              <a:t>). Neste contexto, é útil distinguir </a:t>
            </a:r>
            <a:r>
              <a:rPr lang="pt-PT" b="1" baseline="0" dirty="0" smtClean="0"/>
              <a:t>duas linhas de interface</a:t>
            </a:r>
            <a:r>
              <a:rPr lang="pt-PT" baseline="0" dirty="0" smtClean="0"/>
              <a:t>, ambas </a:t>
            </a:r>
            <a:r>
              <a:rPr lang="pt-PT" baseline="0" dirty="0" err="1" smtClean="0"/>
              <a:t>bi-direccionais</a:t>
            </a:r>
            <a:r>
              <a:rPr lang="pt-PT" baseline="0" dirty="0" smtClean="0"/>
              <a:t>:</a:t>
            </a:r>
          </a:p>
          <a:p>
            <a:pPr marL="177725" indent="-177725">
              <a:buFontTx/>
              <a:buChar char="-"/>
            </a:pPr>
            <a:r>
              <a:rPr lang="pt-PT" baseline="0" dirty="0" smtClean="0"/>
              <a:t>com o campo (</a:t>
            </a:r>
            <a:r>
              <a:rPr lang="pt-PT" b="1" baseline="0" dirty="0" smtClean="0"/>
              <a:t>instrumentação</a:t>
            </a:r>
            <a:r>
              <a:rPr lang="pt-PT" baseline="0" dirty="0" smtClean="0"/>
              <a:t>)</a:t>
            </a:r>
          </a:p>
          <a:p>
            <a:r>
              <a:rPr lang="pt-PT" baseline="0" dirty="0" smtClean="0"/>
              <a:t>SAÍDAS para actuadores ou pré-actuadores (e.g. motores/</a:t>
            </a:r>
            <a:r>
              <a:rPr lang="pt-PT" baseline="0" dirty="0" err="1" smtClean="0"/>
              <a:t>contactores</a:t>
            </a:r>
            <a:r>
              <a:rPr lang="pt-PT" baseline="0" dirty="0" smtClean="0"/>
              <a:t>, cilindros/válvulas pneumáticas/hidráulicas…) – neste caso…</a:t>
            </a:r>
          </a:p>
          <a:p>
            <a:pPr defTabSz="947867"/>
            <a:r>
              <a:rPr lang="pt-PT" baseline="0" dirty="0" smtClean="0"/>
              <a:t>ENTRADAS de sensores/</a:t>
            </a:r>
            <a:r>
              <a:rPr lang="pt-PT" baseline="0" dirty="0" err="1" smtClean="0"/>
              <a:t>detectores</a:t>
            </a:r>
            <a:r>
              <a:rPr lang="pt-PT" baseline="0" dirty="0" smtClean="0"/>
              <a:t> (e.g. fins-de-curso, sensores de proximidade, células </a:t>
            </a:r>
            <a:r>
              <a:rPr lang="pt-PT" baseline="0" dirty="0" err="1" smtClean="0"/>
              <a:t>fotoeléctricas</a:t>
            </a:r>
            <a:r>
              <a:rPr lang="pt-PT" baseline="0" dirty="0" smtClean="0"/>
              <a:t>, ‘</a:t>
            </a:r>
            <a:r>
              <a:rPr lang="pt-PT" baseline="0" dirty="0" err="1" smtClean="0"/>
              <a:t>encoders</a:t>
            </a:r>
            <a:r>
              <a:rPr lang="pt-PT" baseline="0" dirty="0" smtClean="0"/>
              <a:t>’, termostatos,…) – neste caso…</a:t>
            </a:r>
          </a:p>
          <a:p>
            <a:pPr marL="177725" indent="-177725">
              <a:buFontTx/>
              <a:buChar char="-"/>
            </a:pPr>
            <a:r>
              <a:rPr lang="pt-PT" baseline="0" dirty="0" smtClean="0"/>
              <a:t>com o utilizador (</a:t>
            </a:r>
            <a:r>
              <a:rPr lang="pt-PT" b="1" baseline="0" dirty="0" smtClean="0"/>
              <a:t>comando/supervisão</a:t>
            </a:r>
            <a:r>
              <a:rPr lang="pt-PT" baseline="0" dirty="0" smtClean="0"/>
              <a:t>)</a:t>
            </a:r>
          </a:p>
          <a:p>
            <a:pPr defTabSz="947867"/>
            <a:r>
              <a:rPr lang="pt-PT" baseline="0" dirty="0" smtClean="0"/>
              <a:t>SAÍDAS para dispositivos de informação (visores LED, </a:t>
            </a:r>
            <a:r>
              <a:rPr lang="pt-PT" baseline="0" dirty="0" err="1" smtClean="0"/>
              <a:t>LCD</a:t>
            </a:r>
            <a:r>
              <a:rPr lang="pt-PT" baseline="0" dirty="0" smtClean="0"/>
              <a:t>, painéis sinópticos, alarmes áudio, PA,…) – neste caso…</a:t>
            </a:r>
          </a:p>
          <a:p>
            <a:pPr defTabSz="947867"/>
            <a:r>
              <a:rPr lang="pt-PT" baseline="0" dirty="0" smtClean="0"/>
              <a:t>ENTRADAS de dispositivos de comando/regulação (comutadores, botões de pressão, consolas, leitores de cartões,…) – neste caso…</a:t>
            </a:r>
            <a:endParaRPr lang="pt-PT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3637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abordagem é faseada. O </a:t>
            </a:r>
            <a:r>
              <a:rPr lang="pt-PT" b="1" dirty="0"/>
              <a:t>faseamento</a:t>
            </a:r>
            <a:r>
              <a:rPr lang="pt-PT" dirty="0"/>
              <a:t> é um dos métodos de ‘dividir para reinar’! – é isso, justamente, que se pretende sublinhar.</a:t>
            </a:r>
          </a:p>
          <a:p>
            <a:pPr defTabSz="947867">
              <a:defRPr/>
            </a:pPr>
            <a:r>
              <a:rPr lang="pt-PT" dirty="0"/>
              <a:t>Pode decorrer naturalmente das condições (até contratuais) em que o projecto se desenvolve, mas também </a:t>
            </a:r>
            <a:r>
              <a:rPr lang="pt-PT" b="1" dirty="0"/>
              <a:t>pode ser estratégia deliberada</a:t>
            </a:r>
            <a:r>
              <a:rPr lang="pt-PT" dirty="0"/>
              <a:t> do </a:t>
            </a:r>
            <a:r>
              <a:rPr lang="pt-PT" dirty="0" err="1"/>
              <a:t>projectista</a:t>
            </a:r>
            <a:r>
              <a:rPr lang="pt-PT" dirty="0"/>
              <a:t>.</a:t>
            </a:r>
          </a:p>
          <a:p>
            <a:pPr defTabSz="947867">
              <a:defRPr/>
            </a:pPr>
            <a:r>
              <a:rPr lang="pt-PT" dirty="0"/>
              <a:t>Pode envolver:</a:t>
            </a:r>
          </a:p>
          <a:p>
            <a:pPr marL="177725" indent="-177725" defTabSz="947867">
              <a:buFontTx/>
              <a:buChar char="-"/>
              <a:defRPr/>
            </a:pPr>
            <a:r>
              <a:rPr lang="pt-PT" dirty="0"/>
              <a:t>versões sucessivas de </a:t>
            </a:r>
            <a:r>
              <a:rPr lang="pt-PT" b="1" dirty="0"/>
              <a:t>complexidade crescente</a:t>
            </a:r>
            <a:r>
              <a:rPr lang="pt-PT" dirty="0"/>
              <a:t> (do problema ou parte dele), por simplificação (cada vez menor) dos requisitos </a:t>
            </a:r>
            <a:r>
              <a:rPr lang="pt-PT" dirty="0" smtClean="0"/>
              <a:t>(é o caso</a:t>
            </a:r>
            <a:r>
              <a:rPr lang="pt-PT" baseline="0" dirty="0" smtClean="0"/>
              <a:t> das</a:t>
            </a:r>
            <a:r>
              <a:rPr lang="pt-PT" dirty="0" smtClean="0"/>
              <a:t> </a:t>
            </a:r>
            <a:r>
              <a:rPr lang="pt-PT" dirty="0"/>
              <a:t>fases 1 a 3)</a:t>
            </a:r>
          </a:p>
          <a:p>
            <a:pPr marL="177725" indent="-177725" defTabSz="947867">
              <a:buFontTx/>
              <a:buChar char="-"/>
              <a:defRPr/>
            </a:pPr>
            <a:r>
              <a:rPr lang="pt-PT" b="1" dirty="0"/>
              <a:t>partes diferentes</a:t>
            </a:r>
            <a:r>
              <a:rPr lang="pt-PT" dirty="0"/>
              <a:t> do problema (como veremos na fase 4)</a:t>
            </a:r>
          </a:p>
          <a:p>
            <a:endParaRPr lang="pt-PT" dirty="0"/>
          </a:p>
          <a:p>
            <a:r>
              <a:rPr lang="pt-PT" dirty="0"/>
              <a:t>Esta primeira fase assume um modelo simplificado do controlo da cancela, que requer </a:t>
            </a:r>
            <a:r>
              <a:rPr lang="pt-PT" b="1" dirty="0"/>
              <a:t>uma única saída</a:t>
            </a:r>
            <a:r>
              <a:rPr lang="pt-PT" dirty="0"/>
              <a:t> (</a:t>
            </a:r>
            <a:r>
              <a:rPr lang="pt-PT" dirty="0" err="1"/>
              <a:t>CANC</a:t>
            </a:r>
            <a:r>
              <a:rPr lang="pt-PT" dirty="0"/>
              <a:t>)</a:t>
            </a:r>
          </a:p>
          <a:p>
            <a:r>
              <a:rPr lang="pt-PT" dirty="0"/>
              <a:t>Considera-se que a cancela reflecte directamente o seu estado: aberta quando a saída está </a:t>
            </a:r>
            <a:r>
              <a:rPr lang="pt-PT" dirty="0" err="1"/>
              <a:t>activa</a:t>
            </a:r>
            <a:r>
              <a:rPr lang="pt-PT" dirty="0"/>
              <a:t> e fechada quando está </a:t>
            </a:r>
            <a:r>
              <a:rPr lang="pt-PT" dirty="0" err="1"/>
              <a:t>desactiva</a:t>
            </a:r>
            <a:r>
              <a:rPr lang="pt-PT" dirty="0"/>
              <a:t> (note-se que isto implica abertura e fecho instantâneos).</a:t>
            </a:r>
          </a:p>
          <a:p>
            <a:endParaRPr lang="pt-PT" dirty="0" smtClean="0"/>
          </a:p>
          <a:p>
            <a:r>
              <a:rPr lang="pt-PT" dirty="0" smtClean="0"/>
              <a:t>-----------------------------------------------------------------------------------------------------------------------------------------------------------------</a:t>
            </a:r>
          </a:p>
          <a:p>
            <a:r>
              <a:rPr lang="pt-PT" dirty="0" smtClean="0"/>
              <a:t>NOTA :</a:t>
            </a:r>
            <a:endParaRPr lang="pt-PT" dirty="0"/>
          </a:p>
          <a:p>
            <a:pPr defTabSz="947867"/>
            <a:r>
              <a:rPr lang="pt-PT" dirty="0"/>
              <a:t>Um </a:t>
            </a:r>
            <a:r>
              <a:rPr lang="pt-PT" b="1" dirty="0"/>
              <a:t>registo sistemático </a:t>
            </a:r>
            <a:r>
              <a:rPr lang="pt-PT" dirty="0" smtClean="0"/>
              <a:t>de </a:t>
            </a:r>
            <a:r>
              <a:rPr lang="pt-PT" b="1" dirty="0"/>
              <a:t>entradas e saídas</a:t>
            </a:r>
            <a:r>
              <a:rPr lang="pt-PT" dirty="0"/>
              <a:t> do sistema e de cada um dos seus módulos é </a:t>
            </a:r>
            <a:r>
              <a:rPr lang="pt-PT" dirty="0" smtClean="0"/>
              <a:t>útil </a:t>
            </a:r>
            <a:r>
              <a:rPr lang="pt-PT" dirty="0"/>
              <a:t>- tanto mais quanto mais complexo for o sistema.</a:t>
            </a:r>
          </a:p>
          <a:p>
            <a:pPr defTabSz="947867"/>
            <a:r>
              <a:rPr lang="pt-PT" dirty="0"/>
              <a:t>Neste caso é muito simples - não custa começar esse bom hábito. </a:t>
            </a:r>
            <a:r>
              <a:rPr lang="pt-PT" b="1" dirty="0"/>
              <a:t>**DOCUMENTAÇÃO**</a:t>
            </a:r>
            <a:endParaRPr lang="pt-PT" dirty="0"/>
          </a:p>
          <a:p>
            <a:pPr defTabSz="947867"/>
            <a:r>
              <a:rPr lang="pt-PT" dirty="0"/>
              <a:t>É nesta altura que escolhemos </a:t>
            </a:r>
            <a:r>
              <a:rPr lang="pt-PT" b="1" dirty="0"/>
              <a:t>*identificadores apropriados* </a:t>
            </a:r>
            <a:r>
              <a:rPr lang="pt-PT" dirty="0"/>
              <a:t>e apuramos se nos falta informação sobre o comportamento de sensores, actuadores e dispositivos de comando e sinalização.		</a:t>
            </a:r>
            <a:endParaRPr lang="pt-PT" b="1" dirty="0"/>
          </a:p>
          <a:p>
            <a:r>
              <a:rPr lang="pt-PT" dirty="0" smtClean="0"/>
              <a:t>-----------------------------------------------------------------------------------------------------------------------------------------------------------------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6781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867">
              <a:defRPr/>
            </a:pPr>
            <a:r>
              <a:rPr lang="pt-PT" dirty="0"/>
              <a:t>Claramente, a solução nesta fase pode basear-se num </a:t>
            </a:r>
            <a:r>
              <a:rPr lang="pt-PT" b="1" dirty="0"/>
              <a:t>temporizador. </a:t>
            </a:r>
          </a:p>
          <a:p>
            <a:pPr defTabSz="947867">
              <a:defRPr/>
            </a:pPr>
            <a:endParaRPr lang="pt-PT" b="1" dirty="0"/>
          </a:p>
          <a:p>
            <a:pPr defTabSz="947867">
              <a:defRPr/>
            </a:pPr>
            <a:r>
              <a:rPr lang="pt-PT" dirty="0" smtClean="0"/>
              <a:t>[Primeira </a:t>
            </a:r>
            <a:r>
              <a:rPr lang="pt-PT" dirty="0"/>
              <a:t>lição a extrair: os </a:t>
            </a:r>
            <a:r>
              <a:rPr lang="pt-PT" b="1" dirty="0"/>
              <a:t>componentes simples</a:t>
            </a:r>
            <a:r>
              <a:rPr lang="pt-PT" dirty="0"/>
              <a:t> que temos estudado </a:t>
            </a:r>
            <a:r>
              <a:rPr lang="pt-PT" b="1" dirty="0"/>
              <a:t>têm aplicação prática</a:t>
            </a:r>
            <a:r>
              <a:rPr lang="pt-PT" dirty="0"/>
              <a:t>! </a:t>
            </a:r>
            <a:r>
              <a:rPr lang="pt-PT" dirty="0" smtClean="0">
                <a:sym typeface="Wingdings" panose="05000000000000000000" pitchFamily="2" charset="2"/>
              </a:rPr>
              <a:t>]</a:t>
            </a:r>
            <a:endParaRPr lang="pt-PT" dirty="0" smtClean="0"/>
          </a:p>
          <a:p>
            <a:pPr defTabSz="947867">
              <a:defRPr/>
            </a:pPr>
            <a:endParaRPr lang="pt-PT" b="1" dirty="0" smtClean="0"/>
          </a:p>
          <a:p>
            <a:pPr defTabSz="947867">
              <a:defRPr/>
            </a:pPr>
            <a:r>
              <a:rPr lang="pt-PT" b="0" dirty="0" smtClean="0"/>
              <a:t>Este temporizador é baseado</a:t>
            </a:r>
            <a:r>
              <a:rPr lang="pt-PT" b="0" baseline="0" dirty="0" smtClean="0"/>
              <a:t> no código fornecido na aula </a:t>
            </a:r>
            <a:r>
              <a:rPr lang="pt-PT" b="0" baseline="0" dirty="0" err="1" smtClean="0"/>
              <a:t>TP</a:t>
            </a:r>
            <a:r>
              <a:rPr lang="pt-PT" b="0" baseline="0" dirty="0" smtClean="0"/>
              <a:t>, apenas com ligeiras adaptações. Características relevantes:</a:t>
            </a:r>
          </a:p>
          <a:p>
            <a:pPr defTabSz="947867">
              <a:defRPr/>
            </a:pPr>
            <a:r>
              <a:rPr lang="pt-PT" b="0" baseline="0" dirty="0" smtClean="0"/>
              <a:t>1) Inclui </a:t>
            </a:r>
            <a:r>
              <a:rPr lang="pt-PT" b="1" baseline="0" dirty="0" smtClean="0"/>
              <a:t>duas saídas</a:t>
            </a:r>
            <a:r>
              <a:rPr lang="pt-PT" b="0" baseline="0" dirty="0" smtClean="0"/>
              <a:t> para suportar dois modos de funcionamento: atraso à </a:t>
            </a:r>
            <a:r>
              <a:rPr lang="pt-PT" b="1" baseline="0" dirty="0" err="1" smtClean="0"/>
              <a:t>desoperação</a:t>
            </a:r>
            <a:r>
              <a:rPr lang="pt-PT" b="0" baseline="0" dirty="0" smtClean="0"/>
              <a:t> (saída de nível) e atraso à </a:t>
            </a:r>
            <a:r>
              <a:rPr lang="pt-PT" b="1" baseline="0" dirty="0" smtClean="0"/>
              <a:t>operação </a:t>
            </a:r>
            <a:r>
              <a:rPr lang="pt-PT" b="0" baseline="0" dirty="0" smtClean="0"/>
              <a:t>(pulso)</a:t>
            </a:r>
          </a:p>
          <a:p>
            <a:pPr defTabSz="947867">
              <a:defRPr/>
            </a:pPr>
            <a:r>
              <a:rPr lang="pt-PT" b="0" baseline="0" dirty="0" smtClean="0"/>
              <a:t>2) O </a:t>
            </a:r>
            <a:r>
              <a:rPr lang="pt-PT" b="1" baseline="0" dirty="0" smtClean="0"/>
              <a:t>intervalo de temporização</a:t>
            </a:r>
            <a:r>
              <a:rPr lang="pt-PT" b="0" baseline="0" dirty="0" smtClean="0"/>
              <a:t> é especificado directamente </a:t>
            </a:r>
            <a:r>
              <a:rPr lang="pt-PT" b="1" baseline="0" dirty="0" smtClean="0"/>
              <a:t>em</a:t>
            </a:r>
            <a:r>
              <a:rPr lang="pt-PT" b="0" baseline="0" dirty="0" smtClean="0"/>
              <a:t> unidades de tempo (escolheu-se </a:t>
            </a:r>
            <a:r>
              <a:rPr lang="pt-PT" b="1" baseline="0" dirty="0" err="1" smtClean="0"/>
              <a:t>ms</a:t>
            </a:r>
            <a:r>
              <a:rPr lang="pt-PT" b="0" baseline="0" dirty="0" smtClean="0"/>
              <a:t>). Para que o número de ciclos de relógio a contar (lembremos que um temporizador é essencialmente um contador) possa ser calculado internamente (</a:t>
            </a:r>
            <a:r>
              <a:rPr lang="pt-PT" sz="1200" dirty="0" err="1" smtClean="0"/>
              <a:t>mSecLength</a:t>
            </a:r>
            <a:r>
              <a:rPr lang="pt-PT" sz="1200" dirty="0" smtClean="0"/>
              <a:t> * </a:t>
            </a:r>
            <a:r>
              <a:rPr lang="pt-PT" sz="1200" dirty="0" err="1" smtClean="0"/>
              <a:t>kHzClkFreq</a:t>
            </a:r>
            <a:r>
              <a:rPr lang="pt-PT" sz="1200" dirty="0" smtClean="0"/>
              <a:t>),</a:t>
            </a:r>
            <a:r>
              <a:rPr lang="pt-PT" sz="1200" baseline="0" dirty="0" smtClean="0"/>
              <a:t> é necessário</a:t>
            </a:r>
            <a:r>
              <a:rPr lang="pt-PT" sz="1200" dirty="0" smtClean="0"/>
              <a:t> </a:t>
            </a:r>
            <a:r>
              <a:rPr lang="pt-PT" b="0" baseline="0" dirty="0" smtClean="0"/>
              <a:t>especificar também a frequência de relógio (neste caso em kHz, dado que a unidade de tempo escolhida é o </a:t>
            </a:r>
            <a:r>
              <a:rPr lang="pt-PT" b="0" baseline="0" dirty="0" err="1" smtClean="0"/>
              <a:t>ms</a:t>
            </a:r>
            <a:r>
              <a:rPr lang="pt-PT" b="0" baseline="0" dirty="0" smtClean="0"/>
              <a:t>).</a:t>
            </a:r>
          </a:p>
          <a:p>
            <a:pPr defTabSz="947867">
              <a:defRPr/>
            </a:pPr>
            <a:endParaRPr lang="pt-PT" b="0" baseline="0" dirty="0" smtClean="0"/>
          </a:p>
          <a:p>
            <a:pPr defTabSz="947867">
              <a:defRPr/>
            </a:pPr>
            <a:r>
              <a:rPr lang="pt-PT" b="0" baseline="0" dirty="0" smtClean="0"/>
              <a:t>Em </a:t>
            </a:r>
            <a:r>
              <a:rPr lang="pt-PT" b="1" baseline="0" dirty="0" smtClean="0"/>
              <a:t>simulação</a:t>
            </a:r>
            <a:r>
              <a:rPr lang="pt-PT" b="0" baseline="0" dirty="0" smtClean="0"/>
              <a:t>, para facilitar a interpretação dos resultados, é conveniente que as temporizações correspondam a um </a:t>
            </a:r>
            <a:r>
              <a:rPr lang="pt-PT" b="1" baseline="0" dirty="0" smtClean="0"/>
              <a:t>pequeno número de ciclos de relógio</a:t>
            </a:r>
            <a:r>
              <a:rPr lang="pt-PT" b="0" baseline="0" dirty="0" smtClean="0"/>
              <a:t>. Por isso, vamos usar valores baixos para </a:t>
            </a:r>
            <a:r>
              <a:rPr lang="pt-PT" sz="1200" dirty="0" err="1" smtClean="0"/>
              <a:t>mSecLength</a:t>
            </a:r>
            <a:r>
              <a:rPr lang="pt-PT" sz="1200" dirty="0" smtClean="0"/>
              <a:t> e </a:t>
            </a:r>
            <a:r>
              <a:rPr lang="pt-PT" sz="1200" dirty="0" err="1" smtClean="0"/>
              <a:t>kHzClkFreq</a:t>
            </a:r>
            <a:r>
              <a:rPr lang="pt-PT" sz="1200" dirty="0" smtClean="0"/>
              <a:t>, o que implica temporizações na ordem</a:t>
            </a:r>
            <a:r>
              <a:rPr lang="pt-PT" sz="1200" baseline="0" dirty="0" smtClean="0"/>
              <a:t> dos </a:t>
            </a:r>
            <a:r>
              <a:rPr lang="pt-PT" sz="1200" baseline="0" dirty="0" err="1" smtClean="0"/>
              <a:t>ms</a:t>
            </a:r>
            <a:r>
              <a:rPr lang="pt-PT" sz="1200" baseline="0" dirty="0" smtClean="0"/>
              <a:t> e não dos s. Mas, </a:t>
            </a:r>
            <a:r>
              <a:rPr lang="pt-PT" sz="1200" b="1" baseline="0" dirty="0" smtClean="0"/>
              <a:t>qualitativamente, nada se altera</a:t>
            </a:r>
            <a:r>
              <a:rPr lang="pt-PT" sz="1200" baseline="0" dirty="0" smtClean="0"/>
              <a:t>.</a:t>
            </a:r>
          </a:p>
          <a:p>
            <a:pPr defTabSz="947867">
              <a:defRPr/>
            </a:pPr>
            <a:endParaRPr lang="pt-PT" sz="1200" b="0" baseline="0" dirty="0" smtClean="0"/>
          </a:p>
          <a:p>
            <a:pPr defTabSz="947867"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Nesta Fase 1, 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consideraremos então que o ciclo de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accionamento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cancela dura 10ms (em vez de 10s).</a:t>
            </a:r>
          </a:p>
          <a:p>
            <a:pPr defTabSz="947867">
              <a:defRPr/>
            </a:pPr>
            <a:endParaRPr lang="pt-PT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9F5F6-174E-4817-BD0B-49C95739CF41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666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9A08-93F8-409C-B55C-7F5D5BA26F24}" type="datetime1">
              <a:rPr lang="pt-PT" smtClean="0"/>
              <a:pPr/>
              <a:t>27/04/2021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323528" y="6165304"/>
            <a:ext cx="7776864" cy="384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PT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PT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/>
              <a:t>Guilherme</a:t>
            </a:r>
            <a:r>
              <a:rPr lang="en-US" sz="3200" dirty="0" smtClean="0"/>
              <a:t> Campos, </a:t>
            </a:r>
            <a:r>
              <a:rPr lang="en-US" sz="3200" baseline="0" dirty="0" smtClean="0"/>
              <a:t>Iouliia Skliarova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220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6AF-19F1-46BF-A623-91AE45C9C3D3}" type="datetime1">
              <a:rPr lang="pt-PT" smtClean="0"/>
              <a:pPr/>
              <a:t>27/04/2021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152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6C8E-A9EC-45B1-9C75-F992F4ABA47F}" type="datetime1">
              <a:rPr lang="pt-PT" smtClean="0"/>
              <a:pPr/>
              <a:t>27/04/2021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97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69360"/>
            <a:ext cx="2133600" cy="149101"/>
          </a:xfrm>
        </p:spPr>
        <p:txBody>
          <a:bodyPr/>
          <a:lstStyle/>
          <a:p>
            <a:fld id="{E8DDB428-36C4-4C09-B959-01D16DD19E61}" type="datetime1">
              <a:rPr lang="pt-PT" smtClean="0"/>
              <a:pPr/>
              <a:t>27/04/2021</a:t>
            </a:fld>
            <a:endParaRPr lang="pt-PT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69360"/>
            <a:ext cx="2895600" cy="149101"/>
          </a:xfrm>
        </p:spPr>
        <p:txBody>
          <a:bodyPr/>
          <a:lstStyle/>
          <a:p>
            <a:endParaRPr lang="pt-PT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69360"/>
            <a:ext cx="2133600" cy="149101"/>
          </a:xfrm>
        </p:spPr>
        <p:txBody>
          <a:bodyPr/>
          <a:lstStyle/>
          <a:p>
            <a:fld id="{8F0F1F33-110F-4344-90CD-68BF741E3719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87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69360"/>
            <a:ext cx="2133600" cy="149101"/>
          </a:xfrm>
        </p:spPr>
        <p:txBody>
          <a:bodyPr/>
          <a:lstStyle/>
          <a:p>
            <a:fld id="{621E3816-CC65-464D-94A9-1C26669A52BB}" type="datetime1">
              <a:rPr lang="pt-PT" smtClean="0"/>
              <a:pPr/>
              <a:t>27/04/2021</a:t>
            </a:fld>
            <a:endParaRPr lang="pt-PT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69360"/>
            <a:ext cx="2895600" cy="149101"/>
          </a:xfrm>
        </p:spPr>
        <p:txBody>
          <a:bodyPr/>
          <a:lstStyle/>
          <a:p>
            <a:endParaRPr lang="pt-PT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69360"/>
            <a:ext cx="2133600" cy="149101"/>
          </a:xfrm>
        </p:spPr>
        <p:txBody>
          <a:bodyPr/>
          <a:lstStyle/>
          <a:p>
            <a:fld id="{8F0F1F33-110F-4344-90CD-68BF741E3719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445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BD08-2033-4542-ACC9-4A11A97C4B3A}" type="datetime1">
              <a:rPr lang="pt-PT" smtClean="0"/>
              <a:pPr/>
              <a:t>27/04/2021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04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555-AB65-4477-890F-97E6CB11944A}" type="datetime1">
              <a:rPr lang="pt-PT" smtClean="0"/>
              <a:pPr/>
              <a:t>27/04/2021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181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6AA9-2253-405A-A563-082060C1EB87}" type="datetime1">
              <a:rPr lang="pt-PT" smtClean="0"/>
              <a:pPr/>
              <a:t>27/04/2021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031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32CC-96D0-4607-B820-BC21C6881086}" type="datetime1">
              <a:rPr lang="pt-PT" smtClean="0"/>
              <a:pPr/>
              <a:t>27/04/2021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002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401-E60A-4597-9B00-FEDE2E9C91B5}" type="datetime1">
              <a:rPr lang="pt-PT" smtClean="0"/>
              <a:pPr/>
              <a:t>27/04/2021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216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39C-7C48-4DFC-9335-1636A4CE2CCE}" type="datetime1">
              <a:rPr lang="pt-PT" smtClean="0"/>
              <a:pPr/>
              <a:t>27/04/2021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6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 dirty="0" smtClean="0"/>
              <a:t>Click to edit Master text styles</a:t>
            </a:r>
          </a:p>
          <a:p>
            <a:pPr marL="742950" lvl="1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en-US" dirty="0" smtClean="0"/>
              <a:t>Second level</a:t>
            </a:r>
          </a:p>
          <a:p>
            <a:pPr marL="1143000" lvl="2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 dirty="0" smtClean="0"/>
              <a:t>Third level</a:t>
            </a:r>
          </a:p>
          <a:p>
            <a:pPr marL="1600200" lvl="3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en-US" dirty="0" smtClean="0"/>
              <a:t>Fourth level</a:t>
            </a:r>
          </a:p>
          <a:p>
            <a:pPr marL="2057400" lvl="4" indent="-228600" algn="l" rtl="0" fontAlgn="base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69360"/>
            <a:ext cx="2133600" cy="1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5323F-0D7C-4C52-B002-8C364C804B04}" type="datetime1">
              <a:rPr lang="pt-PT" smtClean="0"/>
              <a:pPr/>
              <a:t>27/04/2021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69360"/>
            <a:ext cx="2895600" cy="1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69360"/>
            <a:ext cx="2133600" cy="1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1F33-110F-4344-90CD-68BF741E3719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2" name="AutoShape 7"/>
          <p:cNvSpPr>
            <a:spLocks noChangeArrowheads="1"/>
          </p:cNvSpPr>
          <p:nvPr userDrawn="1"/>
        </p:nvSpPr>
        <p:spPr bwMode="auto">
          <a:xfrm>
            <a:off x="179388" y="188913"/>
            <a:ext cx="8785225" cy="6480175"/>
          </a:xfrm>
          <a:prstGeom prst="roundRect">
            <a:avLst>
              <a:gd name="adj" fmla="val 3431"/>
            </a:avLst>
          </a:prstGeom>
          <a:noFill/>
          <a:ln w="19050">
            <a:solidFill>
              <a:srgbClr val="9ACD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pic>
        <p:nvPicPr>
          <p:cNvPr id="13" name="Picture 10" descr="UALogo-Original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20075" y="6140450"/>
            <a:ext cx="755650" cy="539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015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pt-PT" sz="4400" kern="1200" dirty="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dirty="0" smtClean="0">
          <a:solidFill>
            <a:srgbClr val="314A6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808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pt-PT" sz="2000" kern="1200" dirty="0">
          <a:solidFill>
            <a:srgbClr val="8F594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pt-PT" sz="2000" kern="1200" dirty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Laboratório de Sistemas Digitais</a:t>
            </a:r>
            <a:br>
              <a:rPr lang="pt-PT" dirty="0" smtClean="0"/>
            </a:br>
            <a:r>
              <a:rPr lang="pt-PT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Aula Teórico-Prática 7</a:t>
            </a:r>
            <a:br>
              <a:rPr lang="pt-PT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PT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Ano </a:t>
            </a:r>
            <a:r>
              <a:rPr lang="pt-PT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Lectivo</a:t>
            </a:r>
            <a:r>
              <a:rPr lang="pt-PT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2020/21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7702624" cy="1752600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Projecto hierárquico: visão geral, estratégias </a:t>
            </a:r>
            <a:r>
              <a:rPr lang="pt-PT" dirty="0"/>
              <a:t>de abordagem e boas </a:t>
            </a:r>
            <a:r>
              <a:rPr lang="pt-PT" dirty="0" smtClean="0"/>
              <a:t>práticas. </a:t>
            </a:r>
          </a:p>
          <a:p>
            <a:r>
              <a:rPr lang="pt-PT" dirty="0" smtClean="0"/>
              <a:t>Aplicação ao projecto de hardware </a:t>
            </a:r>
            <a:r>
              <a:rPr lang="pt-PT" dirty="0"/>
              <a:t>digital:</a:t>
            </a:r>
            <a:endParaRPr lang="pt-PT" dirty="0" smtClean="0"/>
          </a:p>
          <a:p>
            <a:r>
              <a:rPr lang="pt-PT" dirty="0" smtClean="0"/>
              <a:t>ilustração com estudo de caso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10</a:t>
            </a:fld>
            <a:endParaRPr lang="pt-PT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/>
          <a:srcRect l="3945" t="17147" r="22629" b="73825"/>
          <a:stretch/>
        </p:blipFill>
        <p:spPr>
          <a:xfrm>
            <a:off x="243481" y="5054722"/>
            <a:ext cx="8629388" cy="82396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17385" r="42125" b="43787"/>
          <a:stretch/>
        </p:blipFill>
        <p:spPr>
          <a:xfrm>
            <a:off x="318319" y="313717"/>
            <a:ext cx="8554550" cy="38884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1222" y="483259"/>
            <a:ext cx="1810544" cy="72008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FASE 1</a:t>
            </a:r>
            <a:endParaRPr lang="pt-PT" dirty="0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467544" y="4084078"/>
            <a:ext cx="244827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pt-PT" sz="4400" kern="120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/>
              <a:t>Simulação</a:t>
            </a:r>
            <a:endParaRPr lang="en-GB" dirty="0"/>
          </a:p>
        </p:txBody>
      </p:sp>
      <p:cxnSp>
        <p:nvCxnSpPr>
          <p:cNvPr id="19" name="Conexão reta unidirecional 18"/>
          <p:cNvCxnSpPr/>
          <p:nvPr/>
        </p:nvCxnSpPr>
        <p:spPr>
          <a:xfrm flipH="1">
            <a:off x="3170242" y="4804158"/>
            <a:ext cx="465654" cy="582084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425317" y="4429197"/>
            <a:ext cx="36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Sem efeito (temporização em curso)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5132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834596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Tratamento de entradas (breve nota) </a:t>
            </a:r>
            <a:endParaRPr lang="pt-PT" dirty="0"/>
          </a:p>
        </p:txBody>
      </p:sp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>
          <a:xfrm>
            <a:off x="457200" y="4475659"/>
            <a:ext cx="3250704" cy="2268251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  <a:defRPr/>
            </a:pPr>
            <a:r>
              <a:rPr lang="pt-PT" sz="3600" dirty="0">
                <a:solidFill>
                  <a:srgbClr val="008000"/>
                </a:solidFill>
                <a:latin typeface="+mj-lt"/>
                <a:ea typeface="+mj-ea"/>
                <a:cs typeface="+mj-cs"/>
              </a:rPr>
              <a:t>Objectivos </a:t>
            </a:r>
            <a:r>
              <a:rPr lang="pt-PT" sz="3600" dirty="0" smtClean="0">
                <a:solidFill>
                  <a:srgbClr val="008000"/>
                </a:solidFill>
                <a:latin typeface="+mj-lt"/>
                <a:ea typeface="+mj-ea"/>
                <a:cs typeface="+mj-cs"/>
              </a:rPr>
              <a:t>típicos:</a:t>
            </a:r>
            <a:endParaRPr lang="pt-PT" sz="1800" dirty="0">
              <a:solidFill>
                <a:srgbClr val="008000"/>
              </a:solidFill>
              <a:latin typeface="+mj-lt"/>
              <a:ea typeface="+mj-ea"/>
              <a:cs typeface="+mj-cs"/>
            </a:endParaRPr>
          </a:p>
          <a:p>
            <a:pPr marL="685800" lvl="1">
              <a:defRPr/>
            </a:pPr>
            <a:r>
              <a:rPr lang="pt-PT" dirty="0" smtClean="0"/>
              <a:t>Sincronização</a:t>
            </a:r>
            <a:endParaRPr lang="pt-PT" dirty="0"/>
          </a:p>
          <a:p>
            <a:pPr marL="685800" lvl="1">
              <a:defRPr/>
            </a:pPr>
            <a:r>
              <a:rPr lang="pt-PT" dirty="0"/>
              <a:t>‘De-</a:t>
            </a:r>
            <a:r>
              <a:rPr lang="pt-PT" dirty="0" err="1"/>
              <a:t>bouncing</a:t>
            </a:r>
            <a:r>
              <a:rPr lang="pt-PT" dirty="0"/>
              <a:t>’</a:t>
            </a:r>
          </a:p>
          <a:p>
            <a:pPr marL="685800" lvl="1">
              <a:defRPr/>
            </a:pPr>
            <a:r>
              <a:rPr lang="pt-PT" dirty="0"/>
              <a:t>Conversão de forma de </a:t>
            </a:r>
            <a:r>
              <a:rPr lang="pt-PT" dirty="0" smtClean="0"/>
              <a:t>onda</a:t>
            </a:r>
          </a:p>
          <a:p>
            <a:pPr marL="1085850" lvl="2">
              <a:defRPr/>
            </a:pPr>
            <a:r>
              <a:rPr lang="pt-PT" dirty="0" err="1" smtClean="0"/>
              <a:t>Impulsional</a:t>
            </a:r>
            <a:r>
              <a:rPr lang="pt-PT" dirty="0" smtClean="0"/>
              <a:t> </a:t>
            </a:r>
            <a:r>
              <a:rPr lang="pt-PT" dirty="0" smtClean="0">
                <a:sym typeface="Wingdings" panose="05000000000000000000" pitchFamily="2" charset="2"/>
              </a:rPr>
              <a:t></a:t>
            </a:r>
            <a:r>
              <a:rPr lang="pt-PT" dirty="0" smtClean="0"/>
              <a:t>‘de nível’</a:t>
            </a:r>
          </a:p>
          <a:p>
            <a:pPr marL="1085850" lvl="2">
              <a:defRPr/>
            </a:pPr>
            <a:r>
              <a:rPr lang="pt-PT" dirty="0" smtClean="0"/>
              <a:t>Active-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>
                <a:sym typeface="Wingdings" panose="05000000000000000000" pitchFamily="2" charset="2"/>
              </a:rPr>
              <a:t></a:t>
            </a:r>
            <a:r>
              <a:rPr lang="pt-PT" dirty="0" smtClean="0"/>
              <a:t> </a:t>
            </a:r>
            <a:r>
              <a:rPr lang="pt-PT" dirty="0" err="1" smtClean="0"/>
              <a:t>active-low</a:t>
            </a:r>
            <a:endParaRPr lang="pt-PT" dirty="0"/>
          </a:p>
          <a:p>
            <a:pPr marL="685800" lvl="1">
              <a:defRPr/>
            </a:pPr>
            <a:r>
              <a:rPr lang="pt-PT" dirty="0" err="1"/>
              <a:t>Extracção</a:t>
            </a:r>
            <a:r>
              <a:rPr lang="pt-PT" dirty="0"/>
              <a:t> de padrões</a:t>
            </a:r>
          </a:p>
          <a:p>
            <a:pPr marL="685800" lvl="1">
              <a:defRPr/>
            </a:pPr>
            <a:r>
              <a:rPr lang="pt-PT" dirty="0" smtClean="0"/>
              <a:t>Adaptação</a:t>
            </a:r>
          </a:p>
          <a:p>
            <a:pPr marL="685800" lvl="1">
              <a:defRPr/>
            </a:pPr>
            <a:r>
              <a:rPr lang="pt-PT" dirty="0" smtClean="0"/>
              <a:t>Validação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11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25150" r="22438" b="32915"/>
          <a:stretch/>
        </p:blipFill>
        <p:spPr>
          <a:xfrm>
            <a:off x="251520" y="1109234"/>
            <a:ext cx="8640960" cy="2916325"/>
          </a:xfrm>
          <a:prstGeom prst="rect">
            <a:avLst/>
          </a:prstGeom>
        </p:spPr>
      </p:pic>
      <p:sp>
        <p:nvSpPr>
          <p:cNvPr id="12" name="Chaveta à direita 11"/>
          <p:cNvSpPr/>
          <p:nvPr/>
        </p:nvSpPr>
        <p:spPr>
          <a:xfrm>
            <a:off x="3563888" y="4801694"/>
            <a:ext cx="288032" cy="1080120"/>
          </a:xfrm>
          <a:prstGeom prst="rightBrace">
            <a:avLst>
              <a:gd name="adj1" fmla="val 61838"/>
              <a:gd name="adj2" fmla="val 4619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6" t="23296" r="37399" b="48786"/>
          <a:stretch/>
        </p:blipFill>
        <p:spPr>
          <a:xfrm>
            <a:off x="4020756" y="4032062"/>
            <a:ext cx="3600400" cy="16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8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8353" y="341027"/>
            <a:ext cx="8229600" cy="778098"/>
          </a:xfrm>
        </p:spPr>
        <p:txBody>
          <a:bodyPr>
            <a:normAutofit/>
          </a:bodyPr>
          <a:lstStyle/>
          <a:p>
            <a:r>
              <a:rPr lang="pt-PT" dirty="0" smtClean="0"/>
              <a:t>FASE 2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0364" y="1185514"/>
            <a:ext cx="8363272" cy="25315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dirty="0" smtClean="0"/>
              <a:t>Especificação:</a:t>
            </a:r>
          </a:p>
          <a:p>
            <a:pPr marL="857250" lvl="1" indent="-457200"/>
            <a:r>
              <a:rPr lang="pt-PT" dirty="0" smtClean="0"/>
              <a:t>Cancela com dois actuadores: abertura e fecho.</a:t>
            </a:r>
          </a:p>
          <a:p>
            <a:pPr marL="857250" lvl="1" indent="-457200"/>
            <a:r>
              <a:rPr lang="pt-PT" dirty="0" smtClean="0"/>
              <a:t>Ciclo de 10s: 1s (abertura) + 7s (espera) + 2s (fecho).</a:t>
            </a:r>
          </a:p>
          <a:p>
            <a:pPr marL="1257300" lvl="2" indent="-457200"/>
            <a:r>
              <a:rPr lang="pt-PT" dirty="0" smtClean="0"/>
              <a:t>Em simulação (para maior clareza) consideramos 100ms (10+70+20).</a:t>
            </a:r>
          </a:p>
          <a:p>
            <a:pPr marL="857250" lvl="1" indent="-457200"/>
            <a:r>
              <a:rPr lang="pt-PT" dirty="0" smtClean="0"/>
              <a:t>Sinalizador luminoso intermitente durante o ciclo.</a:t>
            </a:r>
          </a:p>
          <a:p>
            <a:pPr marL="400050" lvl="1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Caracterização da interface: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12</a:t>
            </a:fld>
            <a:endParaRPr lang="pt-PT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15874"/>
              </p:ext>
            </p:extLst>
          </p:nvPr>
        </p:nvGraphicFramePr>
        <p:xfrm>
          <a:off x="827582" y="3717033"/>
          <a:ext cx="7265733" cy="2457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358">
                  <a:extLst>
                    <a:ext uri="{9D8B030D-6E8A-4147-A177-3AD203B41FA5}">
                      <a16:colId xmlns="" xmlns:a16="http://schemas.microsoft.com/office/drawing/2014/main" val="2214467438"/>
                    </a:ext>
                  </a:extLst>
                </a:gridCol>
                <a:gridCol w="436350">
                  <a:extLst>
                    <a:ext uri="{9D8B030D-6E8A-4147-A177-3AD203B41FA5}">
                      <a16:colId xmlns="" xmlns:a16="http://schemas.microsoft.com/office/drawing/2014/main" val="2794162516"/>
                    </a:ext>
                  </a:extLst>
                </a:gridCol>
                <a:gridCol w="801666">
                  <a:extLst>
                    <a:ext uri="{9D8B030D-6E8A-4147-A177-3AD203B41FA5}">
                      <a16:colId xmlns="" xmlns:a16="http://schemas.microsoft.com/office/drawing/2014/main" val="2494743549"/>
                    </a:ext>
                  </a:extLst>
                </a:gridCol>
                <a:gridCol w="1045210">
                  <a:extLst>
                    <a:ext uri="{9D8B030D-6E8A-4147-A177-3AD203B41FA5}">
                      <a16:colId xmlns="" xmlns:a16="http://schemas.microsoft.com/office/drawing/2014/main" val="355821943"/>
                    </a:ext>
                  </a:extLst>
                </a:gridCol>
                <a:gridCol w="446498">
                  <a:extLst>
                    <a:ext uri="{9D8B030D-6E8A-4147-A177-3AD203B41FA5}">
                      <a16:colId xmlns="" xmlns:a16="http://schemas.microsoft.com/office/drawing/2014/main" val="4250516690"/>
                    </a:ext>
                  </a:extLst>
                </a:gridCol>
                <a:gridCol w="1055358">
                  <a:extLst>
                    <a:ext uri="{9D8B030D-6E8A-4147-A177-3AD203B41FA5}">
                      <a16:colId xmlns="" xmlns:a16="http://schemas.microsoft.com/office/drawing/2014/main" val="955642632"/>
                    </a:ext>
                  </a:extLst>
                </a:gridCol>
                <a:gridCol w="2425293">
                  <a:extLst>
                    <a:ext uri="{9D8B030D-6E8A-4147-A177-3AD203B41FA5}">
                      <a16:colId xmlns="" xmlns:a16="http://schemas.microsoft.com/office/drawing/2014/main" val="1523532004"/>
                    </a:ext>
                  </a:extLst>
                </a:gridCol>
              </a:tblGrid>
              <a:tr h="4342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ID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#</a:t>
                      </a:r>
                      <a:br>
                        <a:rPr lang="en-GB" sz="1400" b="1" u="none" strike="noStrike" dirty="0">
                          <a:effectLst/>
                        </a:rPr>
                      </a:br>
                      <a:r>
                        <a:rPr lang="en-GB" sz="1400" b="1" u="none" strike="noStrike" dirty="0">
                          <a:effectLst/>
                        </a:rPr>
                        <a:t>bits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effectLst/>
                        </a:rPr>
                        <a:t>Tipo</a:t>
                      </a:r>
                      <a:r>
                        <a:rPr lang="en-GB" sz="1400" b="1" u="none" strike="noStrike" dirty="0">
                          <a:effectLst/>
                        </a:rPr>
                        <a:t> de</a:t>
                      </a:r>
                      <a:br>
                        <a:rPr lang="en-GB" sz="1400" b="1" u="none" strike="noStrike" dirty="0">
                          <a:effectLst/>
                        </a:rPr>
                      </a:br>
                      <a:r>
                        <a:rPr lang="en-GB" sz="1400" b="1" u="none" strike="noStrike" dirty="0">
                          <a:effectLst/>
                        </a:rPr>
                        <a:t>Porto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Forma do</a:t>
                      </a:r>
                      <a:br>
                        <a:rPr lang="en-GB" sz="1400" b="1" u="none" strike="noStrike" dirty="0">
                          <a:effectLst/>
                        </a:rPr>
                      </a:br>
                      <a:r>
                        <a:rPr lang="en-GB" sz="1400" b="1" u="none" strike="noStrike" dirty="0" err="1">
                          <a:effectLst/>
                        </a:rPr>
                        <a:t>sinal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Act.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effectLst/>
                        </a:rPr>
                        <a:t>Ligação</a:t>
                      </a:r>
                      <a:r>
                        <a:rPr lang="en-GB" sz="1400" b="1" u="none" strike="noStrike" dirty="0">
                          <a:effectLst/>
                        </a:rPr>
                        <a:t> externa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4826713"/>
                  </a:ext>
                </a:extLst>
              </a:tr>
              <a:tr h="31176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</a:rPr>
                        <a:t>Tipo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effectLst/>
                        </a:rPr>
                        <a:t>Dispositivo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9348551"/>
                  </a:ext>
                </a:extLst>
              </a:tr>
              <a:tr h="3340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CART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Entrada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impulsional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_H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Comando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Leitor de cartões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954607207"/>
                  </a:ext>
                </a:extLst>
              </a:tr>
              <a:tr h="3479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ABRE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>
                          <a:effectLst/>
                        </a:rPr>
                        <a:t>Saída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de </a:t>
                      </a:r>
                      <a:r>
                        <a:rPr lang="en-GB" sz="1400" u="none" strike="noStrike" dirty="0" err="1">
                          <a:effectLst/>
                        </a:rPr>
                        <a:t>nível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_H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Actuador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Motor da cancela sentido 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267733912"/>
                  </a:ext>
                </a:extLst>
              </a:tr>
              <a:tr h="3479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FECHA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Saída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 </a:t>
                      </a:r>
                      <a:r>
                        <a:rPr lang="en-GB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nível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_H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Actuador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Motor da cancela sentido 2</a:t>
                      </a:r>
                      <a:endParaRPr lang="pt-PT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313796756"/>
                  </a:ext>
                </a:extLst>
              </a:tr>
              <a:tr h="3479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PISCA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Saída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de nível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_H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Sinalização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LED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638362126"/>
                  </a:ext>
                </a:extLst>
              </a:tr>
              <a:tr h="3340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CLK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Entrada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impulsional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_H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Outro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>
                          <a:effectLst/>
                        </a:rPr>
                        <a:t>Oscilador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53242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1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FASE 2 - Diagrama de estados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13</a:t>
            </a:fld>
            <a:endParaRPr lang="pt-PT"/>
          </a:p>
        </p:txBody>
      </p:sp>
      <p:sp>
        <p:nvSpPr>
          <p:cNvPr id="5" name="Marcador de Posição do Número do Diapositivo 3"/>
          <p:cNvSpPr txBox="1">
            <a:spLocks/>
          </p:cNvSpPr>
          <p:nvPr/>
        </p:nvSpPr>
        <p:spPr>
          <a:xfrm>
            <a:off x="6553200" y="6669360"/>
            <a:ext cx="2133600" cy="1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0F1F33-110F-4344-90CD-68BF741E3719}" type="slidenum">
              <a:rPr lang="pt-PT" smtClean="0"/>
              <a:pPr/>
              <a:t>13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83" y="5324005"/>
            <a:ext cx="1296144" cy="1296144"/>
          </a:xfrm>
          <a:prstGeom prst="rect">
            <a:avLst/>
          </a:prstGeom>
        </p:spPr>
      </p:pic>
      <p:sp>
        <p:nvSpPr>
          <p:cNvPr id="7" name="Nota de aviso em forma de nuvem 6"/>
          <p:cNvSpPr/>
          <p:nvPr/>
        </p:nvSpPr>
        <p:spPr>
          <a:xfrm>
            <a:off x="2815483" y="4928224"/>
            <a:ext cx="3096468" cy="1134004"/>
          </a:xfrm>
          <a:prstGeom prst="cloudCallout">
            <a:avLst>
              <a:gd name="adj1" fmla="val -66978"/>
              <a:gd name="adj2" fmla="val 30725"/>
            </a:avLst>
          </a:prstGeom>
          <a:solidFill>
            <a:srgbClr val="E8C32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i="1" dirty="0" smtClean="0">
                <a:solidFill>
                  <a:schemeClr val="tx2">
                    <a:lumMod val="75000"/>
                  </a:schemeClr>
                </a:solidFill>
              </a:rPr>
              <a:t>Cascata de temporizadores !!</a:t>
            </a:r>
            <a:endParaRPr lang="pt-PT" sz="2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611560" y="1268261"/>
            <a:ext cx="2788285" cy="4020185"/>
            <a:chOff x="180000" y="5844540"/>
            <a:chExt cx="2788285" cy="4020185"/>
          </a:xfrm>
        </p:grpSpPr>
        <p:sp>
          <p:nvSpPr>
            <p:cNvPr id="9" name="Oval 8"/>
            <p:cNvSpPr/>
            <p:nvPr/>
          </p:nvSpPr>
          <p:spPr>
            <a:xfrm>
              <a:off x="1242355" y="6952615"/>
              <a:ext cx="461645" cy="45783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10" name="Conexão reta unidirecional 9"/>
            <p:cNvCxnSpPr/>
            <p:nvPr/>
          </p:nvCxnSpPr>
          <p:spPr>
            <a:xfrm>
              <a:off x="1483655" y="6493510"/>
              <a:ext cx="0" cy="4565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>
            <a:xfrm>
              <a:off x="1368720" y="6722745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 de texto 14"/>
            <p:cNvSpPr txBox="1"/>
            <p:nvPr/>
          </p:nvSpPr>
          <p:spPr>
            <a:xfrm>
              <a:off x="1933870" y="6941820"/>
              <a:ext cx="1034415" cy="4565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inicia T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ABRE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ABRE=1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Caixa de texto 21"/>
            <p:cNvSpPr txBox="1"/>
            <p:nvPr/>
          </p:nvSpPr>
          <p:spPr>
            <a:xfrm>
              <a:off x="1553505" y="6492240"/>
              <a:ext cx="682625" cy="45656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CART=1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242355" y="6035675"/>
              <a:ext cx="467995" cy="467360"/>
              <a:chOff x="1062355" y="191135"/>
              <a:chExt cx="467995" cy="467995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062355" y="191135"/>
                <a:ext cx="467995" cy="467995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1088732" y="217512"/>
                <a:ext cx="410400" cy="410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cxnSp>
          <p:nvCxnSpPr>
            <p:cNvPr id="15" name="Conexão reta 14"/>
            <p:cNvCxnSpPr/>
            <p:nvPr/>
          </p:nvCxnSpPr>
          <p:spPr>
            <a:xfrm>
              <a:off x="1704000" y="7158355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o 15"/>
            <p:cNvSpPr/>
            <p:nvPr/>
          </p:nvSpPr>
          <p:spPr>
            <a:xfrm flipH="1">
              <a:off x="1027090" y="6999605"/>
              <a:ext cx="340995" cy="344805"/>
            </a:xfrm>
            <a:prstGeom prst="arc">
              <a:avLst>
                <a:gd name="adj1" fmla="val 14193196"/>
                <a:gd name="adj2" fmla="val 710393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17" name="Conexão reta 16"/>
            <p:cNvCxnSpPr/>
            <p:nvPr/>
          </p:nvCxnSpPr>
          <p:spPr>
            <a:xfrm>
              <a:off x="920410" y="7167880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242355" y="7868920"/>
              <a:ext cx="461645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19" name="Conexão reta unidirecional 18"/>
            <p:cNvCxnSpPr/>
            <p:nvPr/>
          </p:nvCxnSpPr>
          <p:spPr>
            <a:xfrm>
              <a:off x="1483655" y="7409815"/>
              <a:ext cx="0" cy="4559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>
            <a:xfrm>
              <a:off x="1368720" y="7639050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 de texto 14"/>
            <p:cNvSpPr txBox="1"/>
            <p:nvPr/>
          </p:nvSpPr>
          <p:spPr>
            <a:xfrm>
              <a:off x="1933870" y="7858125"/>
              <a:ext cx="1034415" cy="45593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inicia T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ESPERA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Caixa de texto 21"/>
            <p:cNvSpPr txBox="1"/>
            <p:nvPr/>
          </p:nvSpPr>
          <p:spPr>
            <a:xfrm>
              <a:off x="1553505" y="7408545"/>
              <a:ext cx="449580" cy="45593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ABRE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3" name="Conexão reta 22"/>
            <p:cNvCxnSpPr/>
            <p:nvPr/>
          </p:nvCxnSpPr>
          <p:spPr>
            <a:xfrm>
              <a:off x="1704000" y="8074660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o 23"/>
            <p:cNvSpPr/>
            <p:nvPr/>
          </p:nvSpPr>
          <p:spPr>
            <a:xfrm flipH="1">
              <a:off x="1027090" y="7915910"/>
              <a:ext cx="340995" cy="344170"/>
            </a:xfrm>
            <a:prstGeom prst="arc">
              <a:avLst>
                <a:gd name="adj1" fmla="val 14193196"/>
                <a:gd name="adj2" fmla="val 710393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25" name="Conexão reta 24"/>
            <p:cNvCxnSpPr/>
            <p:nvPr/>
          </p:nvCxnSpPr>
          <p:spPr>
            <a:xfrm>
              <a:off x="920410" y="8084185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242355" y="8789035"/>
              <a:ext cx="461645" cy="45656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27" name="Conexão reta unidirecional 26"/>
            <p:cNvCxnSpPr/>
            <p:nvPr/>
          </p:nvCxnSpPr>
          <p:spPr>
            <a:xfrm>
              <a:off x="1483655" y="8329930"/>
              <a:ext cx="0" cy="455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xão reta 27"/>
            <p:cNvCxnSpPr/>
            <p:nvPr/>
          </p:nvCxnSpPr>
          <p:spPr>
            <a:xfrm>
              <a:off x="1368720" y="8559165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 de texto 14"/>
            <p:cNvSpPr txBox="1"/>
            <p:nvPr/>
          </p:nvSpPr>
          <p:spPr>
            <a:xfrm>
              <a:off x="1933870" y="8778240"/>
              <a:ext cx="1034415" cy="45529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0"/>
                </a:spcAft>
              </a:pPr>
              <a:r>
                <a:rPr lang="pt-P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inicia </a:t>
              </a:r>
              <a:r>
                <a:rPr lang="pt-PT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pt-PT" sz="11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FECHA</a:t>
              </a:r>
              <a:endPara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lnSpc>
                  <a:spcPct val="105000"/>
                </a:lnSpc>
                <a:spcAft>
                  <a:spcPts val="0"/>
                </a:spcAft>
              </a:pPr>
              <a:r>
                <a:rPr lang="pt-P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FECHA=1</a:t>
              </a:r>
              <a:endPara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0" name="Conexão reta 29"/>
            <p:cNvCxnSpPr/>
            <p:nvPr/>
          </p:nvCxnSpPr>
          <p:spPr>
            <a:xfrm>
              <a:off x="1704000" y="8994775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o 30"/>
            <p:cNvSpPr/>
            <p:nvPr/>
          </p:nvSpPr>
          <p:spPr>
            <a:xfrm flipH="1">
              <a:off x="1027090" y="8836025"/>
              <a:ext cx="340995" cy="343535"/>
            </a:xfrm>
            <a:prstGeom prst="arc">
              <a:avLst>
                <a:gd name="adj1" fmla="val 14193196"/>
                <a:gd name="adj2" fmla="val 710393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32" name="Conexão reta 31"/>
            <p:cNvCxnSpPr/>
            <p:nvPr/>
          </p:nvCxnSpPr>
          <p:spPr>
            <a:xfrm>
              <a:off x="920410" y="9004300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 de texto 21"/>
            <p:cNvSpPr txBox="1"/>
            <p:nvPr/>
          </p:nvSpPr>
          <p:spPr>
            <a:xfrm>
              <a:off x="1620815" y="8338820"/>
              <a:ext cx="449580" cy="45529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ESPERA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Caixa de texto 21"/>
            <p:cNvSpPr txBox="1"/>
            <p:nvPr/>
          </p:nvSpPr>
          <p:spPr>
            <a:xfrm>
              <a:off x="511470" y="7007225"/>
              <a:ext cx="517525" cy="45529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 T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ABRE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Caixa de texto 21"/>
            <p:cNvSpPr txBox="1"/>
            <p:nvPr/>
          </p:nvSpPr>
          <p:spPr>
            <a:xfrm>
              <a:off x="358435" y="7883525"/>
              <a:ext cx="701040" cy="4546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 T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ESPERA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Arco 35"/>
            <p:cNvSpPr/>
            <p:nvPr/>
          </p:nvSpPr>
          <p:spPr>
            <a:xfrm flipH="1">
              <a:off x="180000" y="5844540"/>
              <a:ext cx="1555750" cy="3791585"/>
            </a:xfrm>
            <a:prstGeom prst="arc">
              <a:avLst>
                <a:gd name="adj1" fmla="val 15414706"/>
                <a:gd name="adj2" fmla="val 646374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37" name="Conexão reta 36"/>
            <p:cNvCxnSpPr/>
            <p:nvPr/>
          </p:nvCxnSpPr>
          <p:spPr>
            <a:xfrm>
              <a:off x="1174410" y="9386570"/>
              <a:ext cx="215900" cy="181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 de texto 21"/>
            <p:cNvSpPr txBox="1"/>
            <p:nvPr/>
          </p:nvSpPr>
          <p:spPr>
            <a:xfrm>
              <a:off x="1209970" y="9410065"/>
              <a:ext cx="449580" cy="4546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FECHA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Caixa de texto 21"/>
            <p:cNvSpPr txBox="1"/>
            <p:nvPr/>
          </p:nvSpPr>
          <p:spPr>
            <a:xfrm>
              <a:off x="431460" y="8606790"/>
              <a:ext cx="628015" cy="4540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 T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FECHA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5973672" y="1334790"/>
            <a:ext cx="2846800" cy="4542482"/>
            <a:chOff x="5973672" y="1334790"/>
            <a:chExt cx="2846800" cy="4542482"/>
          </a:xfrm>
        </p:grpSpPr>
        <p:pic>
          <p:nvPicPr>
            <p:cNvPr id="42" name="Imagem 4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49" t="16307" r="28840" b="28160"/>
            <a:stretch/>
          </p:blipFill>
          <p:spPr>
            <a:xfrm>
              <a:off x="5973672" y="1334790"/>
              <a:ext cx="2664296" cy="4470473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6948264" y="5495226"/>
              <a:ext cx="1872208" cy="382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18288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16307" r="4284" b="4725"/>
          <a:stretch/>
        </p:blipFill>
        <p:spPr>
          <a:xfrm>
            <a:off x="477889" y="260648"/>
            <a:ext cx="8136904" cy="6356957"/>
          </a:xfrm>
          <a:prstGeom prst="rect">
            <a:avLst/>
          </a:prstGeom>
        </p:spPr>
      </p:pic>
      <p:sp>
        <p:nvSpPr>
          <p:cNvPr id="7" name="Retângulo arredondado 6"/>
          <p:cNvSpPr/>
          <p:nvPr/>
        </p:nvSpPr>
        <p:spPr>
          <a:xfrm>
            <a:off x="1547665" y="5157191"/>
            <a:ext cx="4392488" cy="146041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arredondado 7"/>
          <p:cNvSpPr/>
          <p:nvPr/>
        </p:nvSpPr>
        <p:spPr>
          <a:xfrm>
            <a:off x="1763688" y="2132856"/>
            <a:ext cx="1296144" cy="136815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arredondado 8"/>
          <p:cNvSpPr/>
          <p:nvPr/>
        </p:nvSpPr>
        <p:spPr>
          <a:xfrm>
            <a:off x="3419872" y="188640"/>
            <a:ext cx="3096343" cy="4896543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2051720" y="444590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rgbClr val="FF0000"/>
                </a:solidFill>
              </a:rPr>
              <a:t>BUSY</a:t>
            </a:r>
            <a:endParaRPr lang="pt-P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82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2040" y="4005064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FASE 2</a:t>
            </a:r>
            <a:br>
              <a:rPr lang="pt-PT" dirty="0" smtClean="0"/>
            </a:br>
            <a:r>
              <a:rPr lang="pt-PT" dirty="0" smtClean="0"/>
              <a:t>Diagrama geral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15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" t="7172" r="2360" b="44494"/>
          <a:stretch/>
        </p:blipFill>
        <p:spPr>
          <a:xfrm>
            <a:off x="467544" y="260648"/>
            <a:ext cx="7992888" cy="280831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0" t="16990" r="36722" b="22700"/>
          <a:stretch/>
        </p:blipFill>
        <p:spPr>
          <a:xfrm>
            <a:off x="464709" y="2780928"/>
            <a:ext cx="3963275" cy="381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5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16</a:t>
            </a:fld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1222" y="483259"/>
            <a:ext cx="4754834" cy="72008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FASE 2 - Simulação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3932" t="17296" r="29329" b="68253"/>
          <a:stretch/>
        </p:blipFill>
        <p:spPr>
          <a:xfrm>
            <a:off x="321222" y="2134953"/>
            <a:ext cx="8520852" cy="1872209"/>
          </a:xfrm>
          <a:prstGeom prst="rect">
            <a:avLst/>
          </a:prstGeom>
        </p:spPr>
      </p:pic>
      <p:cxnSp>
        <p:nvCxnSpPr>
          <p:cNvPr id="7" name="Conexão reta unidirecional 6"/>
          <p:cNvCxnSpPr/>
          <p:nvPr/>
        </p:nvCxnSpPr>
        <p:spPr>
          <a:xfrm flipH="1">
            <a:off x="3493298" y="1648995"/>
            <a:ext cx="792088" cy="97191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haveta à direita 7"/>
          <p:cNvSpPr/>
          <p:nvPr/>
        </p:nvSpPr>
        <p:spPr>
          <a:xfrm rot="5400000">
            <a:off x="1980106" y="3932723"/>
            <a:ext cx="287302" cy="576000"/>
          </a:xfrm>
          <a:prstGeom prst="rightBrac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haveta à direita 8"/>
          <p:cNvSpPr/>
          <p:nvPr/>
        </p:nvSpPr>
        <p:spPr>
          <a:xfrm rot="5400000">
            <a:off x="4141733" y="2385249"/>
            <a:ext cx="287303" cy="3672411"/>
          </a:xfrm>
          <a:prstGeom prst="rightBrac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haveta à direita 9"/>
          <p:cNvSpPr/>
          <p:nvPr/>
        </p:nvSpPr>
        <p:spPr>
          <a:xfrm rot="5400000">
            <a:off x="6484799" y="3757624"/>
            <a:ext cx="259362" cy="955597"/>
          </a:xfrm>
          <a:prstGeom prst="rightBrac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03449"/>
              </p:ext>
            </p:extLst>
          </p:nvPr>
        </p:nvGraphicFramePr>
        <p:xfrm>
          <a:off x="321222" y="4437112"/>
          <a:ext cx="67801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474">
                  <a:extLst>
                    <a:ext uri="{9D8B030D-6E8A-4147-A177-3AD203B41FA5}">
                      <a16:colId xmlns="" xmlns:a16="http://schemas.microsoft.com/office/drawing/2014/main" val="4037420651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521013872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3944016886"/>
                    </a:ext>
                  </a:extLst>
                </a:gridCol>
                <a:gridCol w="945232">
                  <a:extLst>
                    <a:ext uri="{9D8B030D-6E8A-4147-A177-3AD203B41FA5}">
                      <a16:colId xmlns="" xmlns:a16="http://schemas.microsoft.com/office/drawing/2014/main" val="369725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Ciclos (</a:t>
                      </a:r>
                      <a:r>
                        <a:rPr lang="pt-PT" sz="1600" b="1" dirty="0" err="1" smtClean="0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40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1600" b="1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t (</a:t>
                      </a:r>
                      <a:r>
                        <a:rPr lang="pt-PT" sz="1600" b="1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016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Ciclos (PISCA)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839156"/>
                  </a:ext>
                </a:extLst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4067944" y="1337976"/>
            <a:ext cx="338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Sem efeito (entrada ‘</a:t>
            </a:r>
            <a:r>
              <a:rPr lang="pt-PT" dirty="0" err="1" smtClean="0"/>
              <a:t>start</a:t>
            </a:r>
            <a:r>
              <a:rPr lang="pt-PT" dirty="0" smtClean="0"/>
              <a:t>’ inibida)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810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pt-PT" dirty="0" smtClean="0"/>
              <a:t>FASE 3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1070393"/>
            <a:ext cx="8363272" cy="22145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dirty="0" smtClean="0"/>
              <a:t>Especificação:</a:t>
            </a:r>
          </a:p>
          <a:p>
            <a:pPr marL="400050" lvl="1" indent="0">
              <a:buNone/>
            </a:pPr>
            <a:r>
              <a:rPr lang="pt-PT" dirty="0" smtClean="0"/>
              <a:t>Idem, mas considerando sensor </a:t>
            </a:r>
            <a:r>
              <a:rPr lang="pt-PT" i="1" dirty="0" err="1" smtClean="0"/>
              <a:t>S</a:t>
            </a:r>
            <a:r>
              <a:rPr lang="pt-PT" i="1" baseline="-25000" dirty="0" err="1" smtClean="0"/>
              <a:t>IN</a:t>
            </a:r>
            <a:r>
              <a:rPr lang="pt-PT" dirty="0"/>
              <a:t> </a:t>
            </a:r>
            <a:r>
              <a:rPr lang="pt-PT" dirty="0" smtClean="0"/>
              <a:t>para impedir fecho da cancela sobre o veículo</a:t>
            </a:r>
          </a:p>
          <a:p>
            <a:pPr marL="800100" lvl="2" indent="0">
              <a:buNone/>
            </a:pPr>
            <a:r>
              <a:rPr lang="pt-PT" dirty="0" smtClean="0"/>
              <a:t>Espera prolongada enquanto </a:t>
            </a:r>
            <a:r>
              <a:rPr lang="pt-PT" i="1" dirty="0" err="1" smtClean="0"/>
              <a:t>S</a:t>
            </a:r>
            <a:r>
              <a:rPr lang="pt-PT" i="1" baseline="-25000" dirty="0" err="1" smtClean="0"/>
              <a:t>IN</a:t>
            </a:r>
            <a:r>
              <a:rPr lang="pt-PT" dirty="0" smtClean="0"/>
              <a:t> activo – desde que se encontre activo a meio do ciclo (5s após o arranque)</a:t>
            </a:r>
          </a:p>
          <a:p>
            <a:pPr marL="800100" lvl="2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Caracterização </a:t>
            </a:r>
            <a:r>
              <a:rPr lang="pt-PT" dirty="0"/>
              <a:t>da interface: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17</a:t>
            </a:fld>
            <a:endParaRPr lang="pt-PT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40128"/>
              </p:ext>
            </p:extLst>
          </p:nvPr>
        </p:nvGraphicFramePr>
        <p:xfrm>
          <a:off x="882650" y="3230633"/>
          <a:ext cx="7378699" cy="26197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1766">
                  <a:extLst>
                    <a:ext uri="{9D8B030D-6E8A-4147-A177-3AD203B41FA5}">
                      <a16:colId xmlns="" xmlns:a16="http://schemas.microsoft.com/office/drawing/2014/main" val="2761359990"/>
                    </a:ext>
                  </a:extLst>
                </a:gridCol>
                <a:gridCol w="443135">
                  <a:extLst>
                    <a:ext uri="{9D8B030D-6E8A-4147-A177-3AD203B41FA5}">
                      <a16:colId xmlns="" xmlns:a16="http://schemas.microsoft.com/office/drawing/2014/main" val="2692557252"/>
                    </a:ext>
                  </a:extLst>
                </a:gridCol>
                <a:gridCol w="814130">
                  <a:extLst>
                    <a:ext uri="{9D8B030D-6E8A-4147-A177-3AD203B41FA5}">
                      <a16:colId xmlns="" xmlns:a16="http://schemas.microsoft.com/office/drawing/2014/main" val="1493373313"/>
                    </a:ext>
                  </a:extLst>
                </a:gridCol>
                <a:gridCol w="1061461">
                  <a:extLst>
                    <a:ext uri="{9D8B030D-6E8A-4147-A177-3AD203B41FA5}">
                      <a16:colId xmlns="" xmlns:a16="http://schemas.microsoft.com/office/drawing/2014/main" val="817900212"/>
                    </a:ext>
                  </a:extLst>
                </a:gridCol>
                <a:gridCol w="453440">
                  <a:extLst>
                    <a:ext uri="{9D8B030D-6E8A-4147-A177-3AD203B41FA5}">
                      <a16:colId xmlns="" xmlns:a16="http://schemas.microsoft.com/office/drawing/2014/main" val="4028384722"/>
                    </a:ext>
                  </a:extLst>
                </a:gridCol>
                <a:gridCol w="1071766">
                  <a:extLst>
                    <a:ext uri="{9D8B030D-6E8A-4147-A177-3AD203B41FA5}">
                      <a16:colId xmlns="" xmlns:a16="http://schemas.microsoft.com/office/drawing/2014/main" val="3228823875"/>
                    </a:ext>
                  </a:extLst>
                </a:gridCol>
                <a:gridCol w="2463001">
                  <a:extLst>
                    <a:ext uri="{9D8B030D-6E8A-4147-A177-3AD203B41FA5}">
                      <a16:colId xmlns="" xmlns:a16="http://schemas.microsoft.com/office/drawing/2014/main" val="4037277872"/>
                    </a:ext>
                  </a:extLst>
                </a:gridCol>
              </a:tblGrid>
              <a:tr h="4429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ID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#</a:t>
                      </a:r>
                      <a:br>
                        <a:rPr lang="en-GB" sz="1400" b="1" u="none" strike="noStrike" dirty="0">
                          <a:effectLst/>
                        </a:rPr>
                      </a:br>
                      <a:r>
                        <a:rPr lang="en-GB" sz="1400" b="1" u="none" strike="noStrike" dirty="0">
                          <a:effectLst/>
                        </a:rPr>
                        <a:t>bits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effectLst/>
                        </a:rPr>
                        <a:t>Tipo</a:t>
                      </a:r>
                      <a:r>
                        <a:rPr lang="en-GB" sz="1400" b="1" u="none" strike="noStrike" dirty="0">
                          <a:effectLst/>
                        </a:rPr>
                        <a:t> de</a:t>
                      </a:r>
                      <a:br>
                        <a:rPr lang="en-GB" sz="1400" b="1" u="none" strike="noStrike" dirty="0">
                          <a:effectLst/>
                        </a:rPr>
                      </a:br>
                      <a:r>
                        <a:rPr lang="en-GB" sz="1400" b="1" u="none" strike="noStrike" dirty="0">
                          <a:effectLst/>
                        </a:rPr>
                        <a:t>Porto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Forma do</a:t>
                      </a:r>
                      <a:br>
                        <a:rPr lang="en-GB" sz="1400" b="1" u="none" strike="noStrike" dirty="0">
                          <a:effectLst/>
                        </a:rPr>
                      </a:br>
                      <a:r>
                        <a:rPr lang="en-GB" sz="1400" b="1" u="none" strike="noStrike" dirty="0" err="1">
                          <a:effectLst/>
                        </a:rPr>
                        <a:t>sinal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Act.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</a:rPr>
                        <a:t>Ligação externa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2094434"/>
                  </a:ext>
                </a:extLst>
              </a:tr>
              <a:tr h="303739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effectLst/>
                        </a:rPr>
                        <a:t>Tipo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effectLst/>
                        </a:rPr>
                        <a:t>Dispositivo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0259225"/>
                  </a:ext>
                </a:extLst>
              </a:tr>
              <a:tr h="303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CART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Entrada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>
                          <a:effectLst/>
                        </a:rPr>
                        <a:t>impulsional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_H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Comando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Leitor de cartões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424775542"/>
                  </a:ext>
                </a:extLst>
              </a:tr>
              <a:tr h="31639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ABRE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Saída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de </a:t>
                      </a:r>
                      <a:r>
                        <a:rPr lang="en-GB" sz="1400" u="none" strike="noStrike" dirty="0" err="1">
                          <a:effectLst/>
                        </a:rPr>
                        <a:t>nível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_H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Actuador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Motor da cancela sentido 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180698958"/>
                  </a:ext>
                </a:extLst>
              </a:tr>
              <a:tr h="31639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FECHA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Saída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de nível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_H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>
                          <a:effectLst/>
                        </a:rPr>
                        <a:t>Actuador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Motor da cancela sentido 2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41030095"/>
                  </a:ext>
                </a:extLst>
              </a:tr>
              <a:tr h="31639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PISCA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Saída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de nível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_H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>
                          <a:effectLst/>
                        </a:rPr>
                        <a:t>Sinalização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LED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796043856"/>
                  </a:ext>
                </a:extLst>
              </a:tr>
              <a:tr h="31639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SIN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Entrada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 </a:t>
                      </a:r>
                      <a:r>
                        <a:rPr lang="en-GB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nível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_H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Sensor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Sensor de </a:t>
                      </a:r>
                      <a:r>
                        <a:rPr lang="en-GB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presença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519907391"/>
                  </a:ext>
                </a:extLst>
              </a:tr>
              <a:tr h="303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CLK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Entrada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>
                          <a:effectLst/>
                        </a:rPr>
                        <a:t>impulsional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_H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Outro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>
                          <a:effectLst/>
                        </a:rPr>
                        <a:t>Oscilador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170723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6016" y="1304761"/>
            <a:ext cx="3322712" cy="778098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FASE 3 - Diagrama de estados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18</a:t>
            </a:fld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208" y="4550267"/>
            <a:ext cx="1296144" cy="1296144"/>
          </a:xfrm>
          <a:prstGeom prst="rect">
            <a:avLst/>
          </a:prstGeom>
        </p:spPr>
      </p:pic>
      <p:sp>
        <p:nvSpPr>
          <p:cNvPr id="9" name="Nota de aviso em forma de nuvem 8"/>
          <p:cNvSpPr/>
          <p:nvPr/>
        </p:nvSpPr>
        <p:spPr>
          <a:xfrm>
            <a:off x="5838417" y="3580170"/>
            <a:ext cx="2880444" cy="1134004"/>
          </a:xfrm>
          <a:prstGeom prst="cloudCallout">
            <a:avLst>
              <a:gd name="adj1" fmla="val -66978"/>
              <a:gd name="adj2" fmla="val 30725"/>
            </a:avLst>
          </a:prstGeom>
          <a:solidFill>
            <a:srgbClr val="E8C32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i="1" dirty="0" smtClean="0">
                <a:solidFill>
                  <a:schemeClr val="tx2">
                    <a:lumMod val="75000"/>
                  </a:schemeClr>
                </a:solidFill>
              </a:rPr>
              <a:t>Suspensão da temporização !!</a:t>
            </a:r>
            <a:endParaRPr lang="pt-PT" sz="2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730463" y="332656"/>
            <a:ext cx="3985553" cy="6095557"/>
            <a:chOff x="226556" y="575438"/>
            <a:chExt cx="3554992" cy="5742684"/>
          </a:xfrm>
        </p:grpSpPr>
        <p:sp>
          <p:nvSpPr>
            <p:cNvPr id="11" name="Oval 10"/>
            <p:cNvSpPr/>
            <p:nvPr/>
          </p:nvSpPr>
          <p:spPr>
            <a:xfrm>
              <a:off x="1423035" y="1565181"/>
              <a:ext cx="461645" cy="45847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12" name="Conexão reta unidirecional 11"/>
            <p:cNvCxnSpPr/>
            <p:nvPr/>
          </p:nvCxnSpPr>
          <p:spPr>
            <a:xfrm>
              <a:off x="1664335" y="1106076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>
            <a:xfrm>
              <a:off x="1549400" y="1335311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 de texto 14"/>
            <p:cNvSpPr txBox="1"/>
            <p:nvPr/>
          </p:nvSpPr>
          <p:spPr>
            <a:xfrm>
              <a:off x="2114550" y="1554529"/>
              <a:ext cx="804545" cy="4572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inicia T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ABRE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lnSpc>
                  <a:spcPct val="106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ABRE=1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Caixa de texto 21"/>
            <p:cNvSpPr txBox="1"/>
            <p:nvPr/>
          </p:nvSpPr>
          <p:spPr>
            <a:xfrm>
              <a:off x="1734722" y="1104806"/>
              <a:ext cx="682625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CART=1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1423035" y="647995"/>
              <a:ext cx="467995" cy="467995"/>
              <a:chOff x="0" y="0"/>
              <a:chExt cx="467995" cy="467995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0" y="0"/>
                <a:ext cx="467995" cy="467995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26377" y="26377"/>
                <a:ext cx="410400" cy="410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cxnSp>
          <p:nvCxnSpPr>
            <p:cNvPr id="17" name="Conexão reta 16"/>
            <p:cNvCxnSpPr/>
            <p:nvPr/>
          </p:nvCxnSpPr>
          <p:spPr>
            <a:xfrm>
              <a:off x="1884680" y="1770532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 de texto 14"/>
            <p:cNvSpPr txBox="1"/>
            <p:nvPr/>
          </p:nvSpPr>
          <p:spPr>
            <a:xfrm>
              <a:off x="2124216" y="5377584"/>
              <a:ext cx="794879" cy="4565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inicia T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FECHA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FECHA=1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9" name="Conexão reta 18"/>
            <p:cNvCxnSpPr/>
            <p:nvPr/>
          </p:nvCxnSpPr>
          <p:spPr>
            <a:xfrm>
              <a:off x="1335528" y="5977383"/>
              <a:ext cx="217805" cy="114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>
            <a:xfrm>
              <a:off x="1525808" y="3653904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o 20"/>
            <p:cNvSpPr/>
            <p:nvPr/>
          </p:nvSpPr>
          <p:spPr>
            <a:xfrm flipH="1">
              <a:off x="1208403" y="1611992"/>
              <a:ext cx="340995" cy="344884"/>
            </a:xfrm>
            <a:prstGeom prst="arc">
              <a:avLst>
                <a:gd name="adj1" fmla="val 14193196"/>
                <a:gd name="adj2" fmla="val 710393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22" name="Conexão reta 21"/>
            <p:cNvCxnSpPr/>
            <p:nvPr/>
          </p:nvCxnSpPr>
          <p:spPr>
            <a:xfrm>
              <a:off x="1101356" y="1780235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423035" y="2481606"/>
              <a:ext cx="461645" cy="45783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24" name="Conexão reta unidirecional 23"/>
            <p:cNvCxnSpPr/>
            <p:nvPr/>
          </p:nvCxnSpPr>
          <p:spPr>
            <a:xfrm>
              <a:off x="1664335" y="2022501"/>
              <a:ext cx="0" cy="4565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ta 24"/>
            <p:cNvCxnSpPr/>
            <p:nvPr/>
          </p:nvCxnSpPr>
          <p:spPr>
            <a:xfrm>
              <a:off x="1549400" y="2251736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 de texto 14"/>
            <p:cNvSpPr txBox="1"/>
            <p:nvPr/>
          </p:nvSpPr>
          <p:spPr>
            <a:xfrm>
              <a:off x="2114550" y="2470811"/>
              <a:ext cx="804545" cy="4565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inicia T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ESP1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Caixa de texto 21"/>
            <p:cNvSpPr txBox="1"/>
            <p:nvPr/>
          </p:nvSpPr>
          <p:spPr>
            <a:xfrm>
              <a:off x="1734186" y="2021033"/>
              <a:ext cx="449944" cy="45656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ABRE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8" name="Conexão reta 27"/>
            <p:cNvCxnSpPr/>
            <p:nvPr/>
          </p:nvCxnSpPr>
          <p:spPr>
            <a:xfrm>
              <a:off x="1884680" y="2687346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o 28"/>
            <p:cNvSpPr/>
            <p:nvPr/>
          </p:nvSpPr>
          <p:spPr>
            <a:xfrm flipH="1">
              <a:off x="1207770" y="2528596"/>
              <a:ext cx="340995" cy="344805"/>
            </a:xfrm>
            <a:prstGeom prst="arc">
              <a:avLst>
                <a:gd name="adj1" fmla="val 14193196"/>
                <a:gd name="adj2" fmla="val 710393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30" name="Conexão reta 29"/>
            <p:cNvCxnSpPr/>
            <p:nvPr/>
          </p:nvCxnSpPr>
          <p:spPr>
            <a:xfrm>
              <a:off x="1101090" y="2696871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572385" y="3554095"/>
              <a:ext cx="461645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32" name="Conexão reta unidirecional 31"/>
            <p:cNvCxnSpPr/>
            <p:nvPr/>
          </p:nvCxnSpPr>
          <p:spPr>
            <a:xfrm flipH="1">
              <a:off x="1821642" y="3944340"/>
              <a:ext cx="818349" cy="607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xão reta 32"/>
            <p:cNvCxnSpPr/>
            <p:nvPr/>
          </p:nvCxnSpPr>
          <p:spPr>
            <a:xfrm>
              <a:off x="2417347" y="4001300"/>
              <a:ext cx="155038" cy="1488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 de texto 21"/>
            <p:cNvSpPr txBox="1"/>
            <p:nvPr/>
          </p:nvSpPr>
          <p:spPr>
            <a:xfrm>
              <a:off x="692374" y="1619563"/>
              <a:ext cx="517795" cy="45593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 T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ABRE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Caixa de texto 21"/>
            <p:cNvSpPr txBox="1"/>
            <p:nvPr/>
          </p:nvSpPr>
          <p:spPr>
            <a:xfrm>
              <a:off x="539499" y="2496266"/>
              <a:ext cx="701281" cy="45529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 T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ESP1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Arco 35"/>
            <p:cNvSpPr/>
            <p:nvPr/>
          </p:nvSpPr>
          <p:spPr>
            <a:xfrm flipH="1">
              <a:off x="226556" y="575438"/>
              <a:ext cx="1838960" cy="5631815"/>
            </a:xfrm>
            <a:prstGeom prst="arc">
              <a:avLst>
                <a:gd name="adj1" fmla="val 15800556"/>
                <a:gd name="adj2" fmla="val 602141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7" name="Caixa de texto 21"/>
            <p:cNvSpPr txBox="1"/>
            <p:nvPr/>
          </p:nvSpPr>
          <p:spPr>
            <a:xfrm>
              <a:off x="2520731" y="3995659"/>
              <a:ext cx="628234" cy="4546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 S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27603" y="4484977"/>
              <a:ext cx="461645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39" name="Conexão reta unidirecional 38"/>
            <p:cNvCxnSpPr/>
            <p:nvPr/>
          </p:nvCxnSpPr>
          <p:spPr>
            <a:xfrm>
              <a:off x="1811871" y="2873401"/>
              <a:ext cx="891959" cy="6904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xão reta 39"/>
            <p:cNvCxnSpPr/>
            <p:nvPr/>
          </p:nvCxnSpPr>
          <p:spPr>
            <a:xfrm flipV="1">
              <a:off x="2229316" y="3198595"/>
              <a:ext cx="146644" cy="1352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 de texto 14"/>
            <p:cNvSpPr txBox="1"/>
            <p:nvPr/>
          </p:nvSpPr>
          <p:spPr>
            <a:xfrm>
              <a:off x="2119118" y="4474182"/>
              <a:ext cx="799977" cy="45593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inicia T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ESP2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2" name="Conexão reta 41"/>
            <p:cNvCxnSpPr/>
            <p:nvPr/>
          </p:nvCxnSpPr>
          <p:spPr>
            <a:xfrm>
              <a:off x="1889248" y="4690717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o 42"/>
            <p:cNvSpPr/>
            <p:nvPr/>
          </p:nvSpPr>
          <p:spPr>
            <a:xfrm flipH="1">
              <a:off x="1212338" y="4531967"/>
              <a:ext cx="340995" cy="344170"/>
            </a:xfrm>
            <a:prstGeom prst="arc">
              <a:avLst>
                <a:gd name="adj1" fmla="val 14193196"/>
                <a:gd name="adj2" fmla="val 710393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44" name="Conexão reta 43"/>
            <p:cNvCxnSpPr/>
            <p:nvPr/>
          </p:nvCxnSpPr>
          <p:spPr>
            <a:xfrm>
              <a:off x="1105658" y="4700242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 de texto 21"/>
            <p:cNvSpPr txBox="1"/>
            <p:nvPr/>
          </p:nvSpPr>
          <p:spPr>
            <a:xfrm>
              <a:off x="2312001" y="2927376"/>
              <a:ext cx="756356" cy="45593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ESP1</a:t>
              </a: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and S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</a:t>
              </a: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" name="Caixa de texto 21"/>
            <p:cNvSpPr txBox="1"/>
            <p:nvPr/>
          </p:nvSpPr>
          <p:spPr>
            <a:xfrm>
              <a:off x="616708" y="4302732"/>
              <a:ext cx="628015" cy="4546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 T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ESP2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Arco 46"/>
            <p:cNvSpPr/>
            <p:nvPr/>
          </p:nvSpPr>
          <p:spPr>
            <a:xfrm>
              <a:off x="2919095" y="3600170"/>
              <a:ext cx="340995" cy="344170"/>
            </a:xfrm>
            <a:prstGeom prst="arc">
              <a:avLst>
                <a:gd name="adj1" fmla="val 14193196"/>
                <a:gd name="adj2" fmla="val 710393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48" name="Conexão reta 47"/>
            <p:cNvCxnSpPr/>
            <p:nvPr/>
          </p:nvCxnSpPr>
          <p:spPr>
            <a:xfrm flipH="1">
              <a:off x="3153533" y="3771714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 de texto 21"/>
            <p:cNvSpPr txBox="1"/>
            <p:nvPr/>
          </p:nvSpPr>
          <p:spPr>
            <a:xfrm>
              <a:off x="3153533" y="3546640"/>
              <a:ext cx="628015" cy="4546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423419" y="5392927"/>
              <a:ext cx="461645" cy="45783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51" name="Conexão reta unidirecional 50"/>
            <p:cNvCxnSpPr/>
            <p:nvPr/>
          </p:nvCxnSpPr>
          <p:spPr>
            <a:xfrm>
              <a:off x="1664719" y="4933822"/>
              <a:ext cx="0" cy="4565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xão reta 51"/>
            <p:cNvCxnSpPr/>
            <p:nvPr/>
          </p:nvCxnSpPr>
          <p:spPr>
            <a:xfrm>
              <a:off x="1549784" y="5163057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 de texto 21"/>
            <p:cNvSpPr txBox="1"/>
            <p:nvPr/>
          </p:nvSpPr>
          <p:spPr>
            <a:xfrm>
              <a:off x="1734569" y="4931917"/>
              <a:ext cx="449580" cy="45656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ESP2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4" name="Conexão reta 53"/>
            <p:cNvCxnSpPr/>
            <p:nvPr/>
          </p:nvCxnSpPr>
          <p:spPr>
            <a:xfrm>
              <a:off x="1885064" y="5598667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o 54"/>
            <p:cNvSpPr/>
            <p:nvPr/>
          </p:nvSpPr>
          <p:spPr>
            <a:xfrm flipH="1">
              <a:off x="1208154" y="5439917"/>
              <a:ext cx="340995" cy="344805"/>
            </a:xfrm>
            <a:prstGeom prst="arc">
              <a:avLst>
                <a:gd name="adj1" fmla="val 14193196"/>
                <a:gd name="adj2" fmla="val 710393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56" name="Conexão reta 55"/>
            <p:cNvCxnSpPr/>
            <p:nvPr/>
          </p:nvCxnSpPr>
          <p:spPr>
            <a:xfrm>
              <a:off x="1101474" y="5608192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 de texto 21"/>
            <p:cNvSpPr txBox="1"/>
            <p:nvPr/>
          </p:nvSpPr>
          <p:spPr>
            <a:xfrm>
              <a:off x="561325" y="5287773"/>
              <a:ext cx="701040" cy="45529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 T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FECHA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Caixa de texto 21"/>
            <p:cNvSpPr txBox="1"/>
            <p:nvPr/>
          </p:nvSpPr>
          <p:spPr>
            <a:xfrm>
              <a:off x="685239" y="3317240"/>
              <a:ext cx="1012106" cy="45593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ESP1</a:t>
              </a: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and not S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</a:t>
              </a: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9" name="Conexão reta 58"/>
            <p:cNvCxnSpPr/>
            <p:nvPr/>
          </p:nvCxnSpPr>
          <p:spPr>
            <a:xfrm>
              <a:off x="1656651" y="2959245"/>
              <a:ext cx="0" cy="152262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 de texto 21"/>
            <p:cNvSpPr txBox="1"/>
            <p:nvPr/>
          </p:nvSpPr>
          <p:spPr>
            <a:xfrm>
              <a:off x="1400964" y="5862827"/>
              <a:ext cx="701040" cy="45529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pt-PT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FECHA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116" name="Conexão reta unidirecional 115"/>
          <p:cNvCxnSpPr/>
          <p:nvPr/>
        </p:nvCxnSpPr>
        <p:spPr>
          <a:xfrm flipH="1">
            <a:off x="3619184" y="3138259"/>
            <a:ext cx="1158135" cy="61191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4777319" y="2829114"/>
            <a:ext cx="338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FF0000"/>
                </a:solidFill>
              </a:rPr>
              <a:t>Espera extra por tempo indefinido</a:t>
            </a:r>
            <a:endParaRPr lang="pt-P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2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9509" y="176917"/>
            <a:ext cx="4762872" cy="795755"/>
          </a:xfrm>
        </p:spPr>
        <p:txBody>
          <a:bodyPr/>
          <a:lstStyle/>
          <a:p>
            <a:r>
              <a:rPr lang="pt-PT" dirty="0" smtClean="0"/>
              <a:t>FASE 3</a:t>
            </a:r>
            <a:endParaRPr lang="pt-PT" i="1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19</a:t>
            </a:fld>
            <a:endParaRPr lang="pt-PT"/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438487" y="630385"/>
            <a:ext cx="8363272" cy="68457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dirty="0" smtClean="0">
                <a:solidFill>
                  <a:srgbClr val="314A6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 smtClean="0">
                <a:solidFill>
                  <a:srgbClr val="808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pt-PT" sz="2000" kern="1200" dirty="0">
                <a:solidFill>
                  <a:srgbClr val="8F594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pt-PT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 smtClean="0"/>
              <a:t>Adaptação </a:t>
            </a:r>
            <a:r>
              <a:rPr lang="pt-PT" dirty="0"/>
              <a:t>do bloco </a:t>
            </a:r>
            <a:r>
              <a:rPr lang="pt-PT" i="1" dirty="0" err="1" smtClean="0"/>
              <a:t>temporiza.bdf</a:t>
            </a:r>
            <a:endParaRPr lang="pt-PT" i="1" dirty="0"/>
          </a:p>
          <a:p>
            <a:pPr marL="457200" lvl="1" indent="0">
              <a:buNone/>
            </a:pPr>
            <a:r>
              <a:rPr lang="pt-PT" i="1" dirty="0" smtClean="0"/>
              <a:t>Novo porto de entrada (</a:t>
            </a:r>
            <a:r>
              <a:rPr lang="pt-PT" i="1" dirty="0" err="1" smtClean="0"/>
              <a:t>HOLD_L</a:t>
            </a:r>
            <a:r>
              <a:rPr lang="pt-PT" i="1" dirty="0" smtClean="0"/>
              <a:t>), ligado à entrada ‘</a:t>
            </a:r>
            <a:r>
              <a:rPr lang="pt-PT" dirty="0" err="1" smtClean="0"/>
              <a:t>enable</a:t>
            </a:r>
            <a:r>
              <a:rPr lang="pt-PT" dirty="0" smtClean="0"/>
              <a:t>’</a:t>
            </a:r>
            <a:r>
              <a:rPr lang="pt-PT" i="1" dirty="0" smtClean="0"/>
              <a:t> do </a:t>
            </a:r>
            <a:r>
              <a:rPr lang="pt-PT" dirty="0" smtClean="0"/>
              <a:t>timer</a:t>
            </a:r>
            <a:r>
              <a:rPr lang="pt-PT" i="1" dirty="0" smtClean="0"/>
              <a:t> de espera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2" t="24270" r="14444" b="4665"/>
          <a:stretch/>
        </p:blipFill>
        <p:spPr>
          <a:xfrm>
            <a:off x="2250773" y="1314958"/>
            <a:ext cx="6552728" cy="464051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9" t="29907" r="56773" b="55023"/>
          <a:stretch/>
        </p:blipFill>
        <p:spPr>
          <a:xfrm>
            <a:off x="827584" y="4221088"/>
            <a:ext cx="248427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3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424" y="267643"/>
            <a:ext cx="7283152" cy="70609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Conteúdo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3733"/>
            <a:ext cx="8229600" cy="4615507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Projecto hierárquico em Engenharia</a:t>
            </a:r>
          </a:p>
          <a:p>
            <a:pPr marL="457200" lvl="1" indent="0">
              <a:buNone/>
            </a:pPr>
            <a:r>
              <a:rPr lang="pt-PT" dirty="0" smtClean="0"/>
              <a:t>A abordagem de decomposição: ‘dividir para reinar’</a:t>
            </a:r>
          </a:p>
          <a:p>
            <a:pPr lvl="2"/>
            <a:r>
              <a:rPr lang="pt-PT" dirty="0" smtClean="0"/>
              <a:t>Análise/especificação (</a:t>
            </a:r>
            <a:r>
              <a:rPr lang="pt-PT" i="1" dirty="0" smtClean="0"/>
              <a:t>top-</a:t>
            </a:r>
            <a:r>
              <a:rPr lang="pt-PT" i="1" dirty="0" err="1" smtClean="0"/>
              <a:t>down</a:t>
            </a:r>
            <a:r>
              <a:rPr lang="pt-PT" dirty="0" smtClean="0"/>
              <a:t>)</a:t>
            </a:r>
          </a:p>
          <a:p>
            <a:pPr lvl="2"/>
            <a:r>
              <a:rPr lang="pt-PT" dirty="0" smtClean="0"/>
              <a:t>Síntese/integração (</a:t>
            </a:r>
            <a:r>
              <a:rPr lang="pt-PT" i="1" dirty="0" err="1" smtClean="0"/>
              <a:t>bottom-up</a:t>
            </a:r>
            <a:r>
              <a:rPr lang="pt-PT" dirty="0" smtClean="0"/>
              <a:t>)</a:t>
            </a:r>
          </a:p>
          <a:p>
            <a:pPr lvl="2"/>
            <a:r>
              <a:rPr lang="pt-PT" dirty="0" smtClean="0"/>
              <a:t>A ‘curva de projecto’</a:t>
            </a:r>
          </a:p>
          <a:p>
            <a:pPr lvl="2"/>
            <a:r>
              <a:rPr lang="pt-PT" dirty="0" smtClean="0"/>
              <a:t>Vantagens</a:t>
            </a:r>
          </a:p>
          <a:p>
            <a:pPr lvl="2"/>
            <a:r>
              <a:rPr lang="pt-PT" dirty="0" smtClean="0"/>
              <a:t>Boas práticas</a:t>
            </a:r>
          </a:p>
          <a:p>
            <a:pPr marL="914400" lvl="2" indent="0">
              <a:buNone/>
            </a:pPr>
            <a:endParaRPr lang="pt-PT" dirty="0" smtClean="0"/>
          </a:p>
          <a:p>
            <a:r>
              <a:rPr lang="pt-PT" dirty="0" smtClean="0"/>
              <a:t>Aplicação ao projecto de </a:t>
            </a:r>
            <a:r>
              <a:rPr lang="pt-PT" i="1" dirty="0" smtClean="0"/>
              <a:t>hardware</a:t>
            </a:r>
            <a:r>
              <a:rPr lang="pt-PT" dirty="0" smtClean="0"/>
              <a:t> digital</a:t>
            </a:r>
          </a:p>
          <a:p>
            <a:pPr marL="457200" lvl="1" indent="0">
              <a:buNone/>
            </a:pPr>
            <a:r>
              <a:rPr lang="pt-PT" dirty="0" smtClean="0"/>
              <a:t>Sistema de controlo de parque de estacionamento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2</a:t>
            </a:fld>
            <a:endParaRPr lang="pt-PT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857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23928" y="274638"/>
            <a:ext cx="4762872" cy="795755"/>
          </a:xfrm>
        </p:spPr>
        <p:txBody>
          <a:bodyPr/>
          <a:lstStyle/>
          <a:p>
            <a:r>
              <a:rPr lang="pt-PT" dirty="0" smtClean="0"/>
              <a:t>FASE 3</a:t>
            </a:r>
            <a:endParaRPr lang="pt-PT" i="1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20</a:t>
            </a:fld>
            <a:endParaRPr lang="pt-PT"/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457200" y="1070393"/>
            <a:ext cx="4402832" cy="482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dirty="0" smtClean="0">
                <a:solidFill>
                  <a:srgbClr val="314A6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 smtClean="0">
                <a:solidFill>
                  <a:srgbClr val="808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pt-PT" sz="2000" kern="1200" dirty="0">
                <a:solidFill>
                  <a:srgbClr val="8F594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pt-PT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PT" dirty="0" smtClean="0"/>
              <a:t>Novo bloco: </a:t>
            </a:r>
            <a:r>
              <a:rPr lang="pt-PT" i="1" dirty="0" err="1" smtClean="0"/>
              <a:t>prolonga.bdf</a:t>
            </a:r>
            <a:endParaRPr lang="pt-PT" i="1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28651" r="27988" b="22372"/>
          <a:stretch/>
        </p:blipFill>
        <p:spPr>
          <a:xfrm>
            <a:off x="467887" y="1772816"/>
            <a:ext cx="8271687" cy="40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21</a:t>
            </a:fld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34343" y="2364550"/>
            <a:ext cx="4312423" cy="72008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FASE 3 - Simulação</a:t>
            </a:r>
            <a:endParaRPr lang="pt-PT" dirty="0"/>
          </a:p>
        </p:txBody>
      </p:sp>
      <p:sp>
        <p:nvSpPr>
          <p:cNvPr id="8" name="Chaveta à direita 7"/>
          <p:cNvSpPr/>
          <p:nvPr/>
        </p:nvSpPr>
        <p:spPr>
          <a:xfrm rot="5400000">
            <a:off x="2042137" y="4404742"/>
            <a:ext cx="286570" cy="431987"/>
          </a:xfrm>
          <a:prstGeom prst="rightBrac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haveta à direita 8"/>
          <p:cNvSpPr/>
          <p:nvPr/>
        </p:nvSpPr>
        <p:spPr>
          <a:xfrm rot="5400000">
            <a:off x="3193868" y="3684998"/>
            <a:ext cx="287303" cy="1872208"/>
          </a:xfrm>
          <a:prstGeom prst="rightBrac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haveta à direita 9"/>
          <p:cNvSpPr/>
          <p:nvPr/>
        </p:nvSpPr>
        <p:spPr>
          <a:xfrm rot="5400000">
            <a:off x="7976611" y="4158839"/>
            <a:ext cx="318374" cy="955597"/>
          </a:xfrm>
          <a:prstGeom prst="rightBrac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/>
          <p:cNvSpPr txBox="1"/>
          <p:nvPr/>
        </p:nvSpPr>
        <p:spPr>
          <a:xfrm>
            <a:off x="2843808" y="343210"/>
            <a:ext cx="576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FF0000"/>
                </a:solidFill>
              </a:rPr>
              <a:t>Sem efeito </a:t>
            </a:r>
            <a:r>
              <a:rPr lang="pt-PT" dirty="0" smtClean="0"/>
              <a:t>(</a:t>
            </a:r>
            <a:r>
              <a:rPr lang="pt-PT" dirty="0" err="1" smtClean="0"/>
              <a:t>activação</a:t>
            </a:r>
            <a:r>
              <a:rPr lang="pt-PT" dirty="0" smtClean="0"/>
              <a:t> tardia - após o ponto médio do ciclo)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3931" t="17296" r="28739" b="65211"/>
          <a:stretch/>
        </p:blipFill>
        <p:spPr>
          <a:xfrm>
            <a:off x="389128" y="924922"/>
            <a:ext cx="8208912" cy="13519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l="3932" t="17296" r="22241" b="65972"/>
          <a:stretch/>
        </p:blipFill>
        <p:spPr>
          <a:xfrm>
            <a:off x="578034" y="3184006"/>
            <a:ext cx="8242438" cy="1238016"/>
          </a:xfrm>
          <a:prstGeom prst="rect">
            <a:avLst/>
          </a:prstGeom>
        </p:spPr>
      </p:pic>
      <p:cxnSp>
        <p:nvCxnSpPr>
          <p:cNvPr id="7" name="Conexão reta unidirecional 6"/>
          <p:cNvCxnSpPr/>
          <p:nvPr/>
        </p:nvCxnSpPr>
        <p:spPr>
          <a:xfrm>
            <a:off x="3995936" y="674638"/>
            <a:ext cx="497648" cy="68999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50186"/>
              </p:ext>
            </p:extLst>
          </p:nvPr>
        </p:nvGraphicFramePr>
        <p:xfrm>
          <a:off x="454894" y="4836760"/>
          <a:ext cx="81588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501">
                  <a:extLst>
                    <a:ext uri="{9D8B030D-6E8A-4147-A177-3AD203B41FA5}">
                      <a16:colId xmlns="" xmlns:a16="http://schemas.microsoft.com/office/drawing/2014/main" val="4120285659"/>
                    </a:ext>
                  </a:extLst>
                </a:gridCol>
                <a:gridCol w="504068">
                  <a:extLst>
                    <a:ext uri="{9D8B030D-6E8A-4147-A177-3AD203B41FA5}">
                      <a16:colId xmlns="" xmlns:a16="http://schemas.microsoft.com/office/drawing/2014/main" val="3427457008"/>
                    </a:ext>
                  </a:extLst>
                </a:gridCol>
                <a:gridCol w="1872161">
                  <a:extLst>
                    <a:ext uri="{9D8B030D-6E8A-4147-A177-3AD203B41FA5}">
                      <a16:colId xmlns="" xmlns:a16="http://schemas.microsoft.com/office/drawing/2014/main" val="2869893480"/>
                    </a:ext>
                  </a:extLst>
                </a:gridCol>
                <a:gridCol w="2088232">
                  <a:extLst>
                    <a:ext uri="{9D8B030D-6E8A-4147-A177-3AD203B41FA5}">
                      <a16:colId xmlns="" xmlns:a16="http://schemas.microsoft.com/office/drawing/2014/main" val="1893431398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1490562540"/>
                    </a:ext>
                  </a:extLst>
                </a:gridCol>
                <a:gridCol w="955793">
                  <a:extLst>
                    <a:ext uri="{9D8B030D-6E8A-4147-A177-3AD203B41FA5}">
                      <a16:colId xmlns="" xmlns:a16="http://schemas.microsoft.com/office/drawing/2014/main" val="3171954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Ciclos (</a:t>
                      </a:r>
                      <a:r>
                        <a:rPr lang="pt-PT" sz="1600" b="1" dirty="0" err="1" smtClean="0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pt-P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solidFill>
                            <a:schemeClr val="tx1"/>
                          </a:solidFill>
                        </a:rPr>
                        <a:t>suspensão</a:t>
                      </a:r>
                      <a:endParaRPr lang="pt-P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728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1600" b="1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t (</a:t>
                      </a:r>
                      <a:r>
                        <a:rPr lang="pt-PT" sz="1600" b="1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pt-P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586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Ciclos (PISCA)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P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PT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3143100"/>
                  </a:ext>
                </a:extLst>
              </a:tr>
            </a:tbl>
          </a:graphicData>
        </a:graphic>
      </p:graphicFrame>
      <p:sp>
        <p:nvSpPr>
          <p:cNvPr id="19" name="Chaveta à direita 18"/>
          <p:cNvSpPr/>
          <p:nvPr/>
        </p:nvSpPr>
        <p:spPr>
          <a:xfrm rot="5400000">
            <a:off x="6848764" y="3990542"/>
            <a:ext cx="287303" cy="1261120"/>
          </a:xfrm>
          <a:prstGeom prst="rightBrac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Conexão reta unidirecional 19"/>
          <p:cNvCxnSpPr/>
          <p:nvPr/>
        </p:nvCxnSpPr>
        <p:spPr>
          <a:xfrm>
            <a:off x="3203848" y="3043471"/>
            <a:ext cx="720080" cy="52954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89262" y="2653672"/>
            <a:ext cx="426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FF0000"/>
                </a:solidFill>
              </a:rPr>
              <a:t>Com efeito </a:t>
            </a:r>
            <a:r>
              <a:rPr lang="pt-PT" dirty="0" smtClean="0"/>
              <a:t>(activo no ponto médio do ciclo)</a:t>
            </a:r>
            <a:endParaRPr lang="pt-PT" dirty="0"/>
          </a:p>
        </p:txBody>
      </p:sp>
      <p:sp>
        <p:nvSpPr>
          <p:cNvPr id="25" name="Oval 24"/>
          <p:cNvSpPr/>
          <p:nvPr/>
        </p:nvSpPr>
        <p:spPr>
          <a:xfrm>
            <a:off x="289262" y="1364634"/>
            <a:ext cx="610330" cy="236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Oval 25"/>
          <p:cNvSpPr/>
          <p:nvPr/>
        </p:nvSpPr>
        <p:spPr>
          <a:xfrm>
            <a:off x="424424" y="3573016"/>
            <a:ext cx="610330" cy="236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290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  <p:bldP spid="24" grpId="0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6" t="12574" r="9619" b="19843"/>
          <a:stretch/>
        </p:blipFill>
        <p:spPr>
          <a:xfrm>
            <a:off x="251520" y="1052736"/>
            <a:ext cx="8590724" cy="3888433"/>
          </a:xfrm>
          <a:prstGeom prst="rect">
            <a:avLst/>
          </a:prstGeom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611560" y="5301209"/>
            <a:ext cx="3670177" cy="1080119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FASE 3</a:t>
            </a:r>
            <a:br>
              <a:rPr lang="pt-PT" dirty="0" smtClean="0"/>
            </a:br>
            <a:r>
              <a:rPr lang="pt-PT" dirty="0" smtClean="0"/>
              <a:t>Diagrama geral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04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pt-PT" dirty="0" smtClean="0"/>
              <a:t>FASE 4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1070393"/>
            <a:ext cx="8363272" cy="17825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dirty="0" smtClean="0"/>
              <a:t>Especificação:</a:t>
            </a:r>
          </a:p>
          <a:p>
            <a:pPr marL="400050" lvl="1" indent="0">
              <a:buNone/>
            </a:pPr>
            <a:r>
              <a:rPr lang="pt-PT" dirty="0" smtClean="0"/>
              <a:t>- Vagas contabilizadas com base em </a:t>
            </a:r>
            <a:r>
              <a:rPr lang="pt-PT" dirty="0" err="1" smtClean="0"/>
              <a:t>S</a:t>
            </a:r>
            <a:r>
              <a:rPr lang="pt-PT" baseline="-25000" dirty="0" err="1" smtClean="0"/>
              <a:t>in</a:t>
            </a:r>
            <a:r>
              <a:rPr lang="pt-PT" dirty="0" smtClean="0"/>
              <a:t> e </a:t>
            </a:r>
            <a:r>
              <a:rPr lang="pt-PT" dirty="0" err="1" smtClean="0"/>
              <a:t>S</a:t>
            </a:r>
            <a:r>
              <a:rPr lang="pt-PT" baseline="-25000" dirty="0" err="1" smtClean="0"/>
              <a:t>out</a:t>
            </a:r>
            <a:r>
              <a:rPr lang="pt-PT" dirty="0" smtClean="0"/>
              <a:t> (transições descendentes);</a:t>
            </a:r>
            <a:endParaRPr lang="pt-PT" dirty="0"/>
          </a:p>
          <a:p>
            <a:pPr marL="400050" lvl="1" indent="0">
              <a:buNone/>
            </a:pPr>
            <a:r>
              <a:rPr lang="pt-PT" dirty="0" smtClean="0"/>
              <a:t>- Displays mostram vagas (até 99) ou ‘</a:t>
            </a:r>
            <a:r>
              <a:rPr lang="pt-PT" dirty="0" err="1" smtClean="0"/>
              <a:t>FULL</a:t>
            </a:r>
            <a:r>
              <a:rPr lang="pt-PT" dirty="0" smtClean="0"/>
              <a:t>’ (piscando a 2Hz) se lotado;</a:t>
            </a:r>
          </a:p>
          <a:p>
            <a:pPr marL="400050" lvl="1" indent="0">
              <a:buNone/>
            </a:pPr>
            <a:r>
              <a:rPr lang="pt-PT" dirty="0" smtClean="0"/>
              <a:t>- Abertura da cancela inibida se lotado;</a:t>
            </a:r>
          </a:p>
          <a:p>
            <a:pPr marL="400050" lvl="1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Caracterização </a:t>
            </a:r>
            <a:r>
              <a:rPr lang="pt-PT" dirty="0"/>
              <a:t>da interface</a:t>
            </a:r>
            <a:r>
              <a:rPr lang="pt-PT" dirty="0" smtClean="0"/>
              <a:t>:</a:t>
            </a:r>
          </a:p>
          <a:p>
            <a:pPr marL="400050" lvl="1" indent="0">
              <a:buNone/>
            </a:pPr>
            <a:r>
              <a:rPr lang="pt-PT" dirty="0" smtClean="0"/>
              <a:t>(Considerando esta fase como módulo independente)</a:t>
            </a:r>
          </a:p>
          <a:p>
            <a:endParaRPr lang="pt-PT" dirty="0" smtClean="0"/>
          </a:p>
          <a:p>
            <a:endParaRPr lang="pt-PT" dirty="0" smtClean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23</a:t>
            </a:fld>
            <a:endParaRPr lang="pt-PT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29831"/>
              </p:ext>
            </p:extLst>
          </p:nvPr>
        </p:nvGraphicFramePr>
        <p:xfrm>
          <a:off x="1103846" y="2996952"/>
          <a:ext cx="6936307" cy="2750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7508">
                  <a:extLst>
                    <a:ext uri="{9D8B030D-6E8A-4147-A177-3AD203B41FA5}">
                      <a16:colId xmlns="" xmlns:a16="http://schemas.microsoft.com/office/drawing/2014/main" val="2195971023"/>
                    </a:ext>
                  </a:extLst>
                </a:gridCol>
                <a:gridCol w="416566">
                  <a:extLst>
                    <a:ext uri="{9D8B030D-6E8A-4147-A177-3AD203B41FA5}">
                      <a16:colId xmlns="" xmlns:a16="http://schemas.microsoft.com/office/drawing/2014/main" val="162059856"/>
                    </a:ext>
                  </a:extLst>
                </a:gridCol>
                <a:gridCol w="765319">
                  <a:extLst>
                    <a:ext uri="{9D8B030D-6E8A-4147-A177-3AD203B41FA5}">
                      <a16:colId xmlns="" xmlns:a16="http://schemas.microsoft.com/office/drawing/2014/main" val="1364551836"/>
                    </a:ext>
                  </a:extLst>
                </a:gridCol>
                <a:gridCol w="997821">
                  <a:extLst>
                    <a:ext uri="{9D8B030D-6E8A-4147-A177-3AD203B41FA5}">
                      <a16:colId xmlns="" xmlns:a16="http://schemas.microsoft.com/office/drawing/2014/main" val="2271885132"/>
                    </a:ext>
                  </a:extLst>
                </a:gridCol>
                <a:gridCol w="426254">
                  <a:extLst>
                    <a:ext uri="{9D8B030D-6E8A-4147-A177-3AD203B41FA5}">
                      <a16:colId xmlns="" xmlns:a16="http://schemas.microsoft.com/office/drawing/2014/main" val="1847328023"/>
                    </a:ext>
                  </a:extLst>
                </a:gridCol>
                <a:gridCol w="1007508">
                  <a:extLst>
                    <a:ext uri="{9D8B030D-6E8A-4147-A177-3AD203B41FA5}">
                      <a16:colId xmlns="" xmlns:a16="http://schemas.microsoft.com/office/drawing/2014/main" val="2648894281"/>
                    </a:ext>
                  </a:extLst>
                </a:gridCol>
                <a:gridCol w="2315331">
                  <a:extLst>
                    <a:ext uri="{9D8B030D-6E8A-4147-A177-3AD203B41FA5}">
                      <a16:colId xmlns="" xmlns:a16="http://schemas.microsoft.com/office/drawing/2014/main" val="2363886200"/>
                    </a:ext>
                  </a:extLst>
                </a:gridCol>
              </a:tblGrid>
              <a:tr h="3835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ID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#</a:t>
                      </a:r>
                      <a:br>
                        <a:rPr lang="en-GB" sz="1400" u="none" strike="noStrike" dirty="0">
                          <a:effectLst/>
                        </a:rPr>
                      </a:br>
                      <a:r>
                        <a:rPr lang="en-GB" sz="1400" u="none" strike="noStrike" dirty="0">
                          <a:effectLst/>
                        </a:rPr>
                        <a:t>bits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</a:rPr>
                        <a:t>Tipo</a:t>
                      </a:r>
                      <a:r>
                        <a:rPr lang="en-GB" sz="1400" u="none" strike="noStrike" dirty="0">
                          <a:effectLst/>
                        </a:rPr>
                        <a:t> de</a:t>
                      </a:r>
                      <a:br>
                        <a:rPr lang="en-GB" sz="1400" u="none" strike="noStrike" dirty="0">
                          <a:effectLst/>
                        </a:rPr>
                      </a:br>
                      <a:r>
                        <a:rPr lang="en-GB" sz="1400" u="none" strike="noStrike" dirty="0">
                          <a:effectLst/>
                        </a:rPr>
                        <a:t>Porto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Forma do</a:t>
                      </a:r>
                      <a:br>
                        <a:rPr lang="en-GB" sz="1400" u="none" strike="noStrike" dirty="0">
                          <a:effectLst/>
                        </a:rPr>
                      </a:br>
                      <a:r>
                        <a:rPr lang="en-GB" sz="1400" u="none" strike="noStrike" dirty="0" err="1">
                          <a:effectLst/>
                        </a:rPr>
                        <a:t>sinal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Act.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Ligação externa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771640"/>
                  </a:ext>
                </a:extLst>
              </a:tr>
              <a:tr h="263026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</a:rPr>
                        <a:t>Tipo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</a:rPr>
                        <a:t>Dispositivo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6674523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SIN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Entrada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de nível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_H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Sensor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Sensor de presença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2674870766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SOUT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Entrada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de nível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_H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Sensor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Sensor de presença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3637372655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HEX0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Saída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 </a:t>
                      </a:r>
                      <a:r>
                        <a:rPr lang="en-GB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nível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_L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Sinalização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Visor de 7 segmentos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3153387178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HEX1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Saída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 </a:t>
                      </a:r>
                      <a:r>
                        <a:rPr lang="en-GB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nível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_L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Sinalização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Visor de 7 segmentos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1429427688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HEX2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Saída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de nível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_L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Sinalização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Visor de 7 </a:t>
                      </a:r>
                      <a:r>
                        <a:rPr lang="en-GB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segmentos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2270074657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HEX3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Saída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de nível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_L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Sinalização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Visor de 7 </a:t>
                      </a:r>
                      <a:r>
                        <a:rPr lang="en-GB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segmentos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404668958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FULL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Saída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de nível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_L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Outro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Sub-</a:t>
                      </a:r>
                      <a:r>
                        <a:rPr lang="en-GB" sz="140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sistema</a:t>
                      </a:r>
                      <a:r>
                        <a:rPr lang="en-GB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da </a:t>
                      </a:r>
                      <a:r>
                        <a:rPr lang="en-GB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fase</a:t>
                      </a:r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3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2813249896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CLK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Entrada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impulsional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_H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Outro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>
                          <a:effectLst/>
                        </a:rPr>
                        <a:t>Oscilador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1835026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0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08912" cy="599516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FASE 4 – Articulação com anterior</a:t>
            </a:r>
            <a:endParaRPr lang="pt-PT" dirty="0"/>
          </a:p>
        </p:txBody>
      </p:sp>
      <p:sp>
        <p:nvSpPr>
          <p:cNvPr id="10" name="Marcador de Posição de Conteúdo 9"/>
          <p:cNvSpPr>
            <a:spLocks noGrp="1"/>
          </p:cNvSpPr>
          <p:nvPr>
            <p:ph idx="1"/>
          </p:nvPr>
        </p:nvSpPr>
        <p:spPr>
          <a:xfrm>
            <a:off x="620955" y="1198529"/>
            <a:ext cx="7560840" cy="315030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pt-PT" dirty="0" smtClean="0"/>
              <a:t>Inibição de abertura da cancela =&gt; revisão </a:t>
            </a:r>
            <a:r>
              <a:rPr lang="pt-PT" dirty="0"/>
              <a:t>do </a:t>
            </a:r>
            <a:r>
              <a:rPr lang="pt-PT" dirty="0" smtClean="0"/>
              <a:t>bloco </a:t>
            </a:r>
            <a:r>
              <a:rPr lang="pt-PT" i="1" dirty="0" err="1" smtClean="0"/>
              <a:t>Valida.bdf</a:t>
            </a:r>
            <a:endParaRPr lang="pt-PT" i="1" dirty="0" smtClean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6553200" y="6676018"/>
            <a:ext cx="2133600" cy="149101"/>
          </a:xfrm>
        </p:spPr>
        <p:txBody>
          <a:bodyPr/>
          <a:lstStyle/>
          <a:p>
            <a:fld id="{8F0F1F33-110F-4344-90CD-68BF741E3719}" type="slidenum">
              <a:rPr lang="pt-PT" smtClean="0"/>
              <a:pPr/>
              <a:t>24</a:t>
            </a:fld>
            <a:endParaRPr lang="pt-PT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6" t="47092" r="17806" b="19469"/>
          <a:stretch/>
        </p:blipFill>
        <p:spPr>
          <a:xfrm>
            <a:off x="2108074" y="1947103"/>
            <a:ext cx="4639820" cy="1872208"/>
          </a:xfrm>
          <a:prstGeom prst="rect">
            <a:avLst/>
          </a:prstGeom>
        </p:spPr>
      </p:pic>
      <p:sp>
        <p:nvSpPr>
          <p:cNvPr id="7" name="Retângulo arredondado 6"/>
          <p:cNvSpPr/>
          <p:nvPr/>
        </p:nvSpPr>
        <p:spPr>
          <a:xfrm>
            <a:off x="2051720" y="1837450"/>
            <a:ext cx="208823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0" t="33675" r="16984" b="39954"/>
          <a:stretch/>
        </p:blipFill>
        <p:spPr>
          <a:xfrm>
            <a:off x="1799692" y="4495446"/>
            <a:ext cx="5544616" cy="1512169"/>
          </a:xfrm>
          <a:prstGeom prst="rect">
            <a:avLst/>
          </a:prstGeom>
        </p:spPr>
      </p:pic>
      <p:sp>
        <p:nvSpPr>
          <p:cNvPr id="12" name="Retângulo arredondado 11"/>
          <p:cNvSpPr/>
          <p:nvPr/>
        </p:nvSpPr>
        <p:spPr>
          <a:xfrm>
            <a:off x="1691680" y="4987480"/>
            <a:ext cx="3528392" cy="11290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Marcador de Posição de Conteúdo 9"/>
          <p:cNvSpPr txBox="1">
            <a:spLocks/>
          </p:cNvSpPr>
          <p:nvPr/>
        </p:nvSpPr>
        <p:spPr>
          <a:xfrm>
            <a:off x="631673" y="4087279"/>
            <a:ext cx="7592621" cy="331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dirty="0" smtClean="0">
                <a:solidFill>
                  <a:srgbClr val="314A6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 smtClean="0">
                <a:solidFill>
                  <a:srgbClr val="808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pt-PT" sz="2000" kern="1200" dirty="0">
                <a:solidFill>
                  <a:srgbClr val="8F594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pt-PT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PT" dirty="0" smtClean="0"/>
              <a:t>Partilha do divisor de frequência =&gt; revisão do bloco </a:t>
            </a:r>
            <a:r>
              <a:rPr lang="pt-PT" i="1" dirty="0" err="1" smtClean="0"/>
              <a:t>Sinaliza.bdf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9240" y="1897943"/>
            <a:ext cx="127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FF0000"/>
                </a:solidFill>
              </a:rPr>
              <a:t>acrescentar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220072" y="5552021"/>
            <a:ext cx="127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FF0000"/>
                </a:solidFill>
              </a:rPr>
              <a:t>desacoplar</a:t>
            </a:r>
            <a:endParaRPr lang="pt-P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98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5083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FASE 4 – </a:t>
            </a:r>
            <a:r>
              <a:rPr lang="pt-PT" dirty="0" err="1" smtClean="0"/>
              <a:t>Concepção</a:t>
            </a:r>
            <a:r>
              <a:rPr lang="pt-PT" dirty="0" smtClean="0"/>
              <a:t> geral</a:t>
            </a:r>
            <a:endParaRPr lang="pt-PT" i="1" dirty="0"/>
          </a:p>
        </p:txBody>
      </p:sp>
      <p:sp>
        <p:nvSpPr>
          <p:cNvPr id="33" name="Marcador de Posição de Conteúdo 32"/>
          <p:cNvSpPr>
            <a:spLocks noGrp="1"/>
          </p:cNvSpPr>
          <p:nvPr>
            <p:ph idx="1"/>
          </p:nvPr>
        </p:nvSpPr>
        <p:spPr>
          <a:xfrm>
            <a:off x="3491880" y="4491322"/>
            <a:ext cx="2448272" cy="1385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400" dirty="0" smtClean="0"/>
              <a:t>- Registo </a:t>
            </a:r>
            <a:r>
              <a:rPr lang="pt-PT" sz="1400" dirty="0"/>
              <a:t>de vagas</a:t>
            </a:r>
          </a:p>
          <a:p>
            <a:pPr marL="0" indent="0">
              <a:buNone/>
            </a:pPr>
            <a:r>
              <a:rPr lang="pt-PT" sz="1400" dirty="0" smtClean="0"/>
              <a:t>- Lotação </a:t>
            </a:r>
            <a:r>
              <a:rPr lang="pt-PT" sz="1400" dirty="0"/>
              <a:t>= 99 (2 </a:t>
            </a:r>
            <a:r>
              <a:rPr lang="pt-PT" sz="1400" dirty="0" smtClean="0"/>
              <a:t>dígitos)</a:t>
            </a:r>
            <a:endParaRPr lang="pt-PT" sz="1400" dirty="0"/>
          </a:p>
          <a:p>
            <a:pPr marL="0" indent="0">
              <a:buNone/>
            </a:pPr>
            <a:r>
              <a:rPr lang="pt-PT" sz="1400" dirty="0" smtClean="0"/>
              <a:t>- Passou veículo? =&gt; </a:t>
            </a:r>
            <a:r>
              <a:rPr lang="pt-PT" sz="1400" dirty="0" smtClean="0">
                <a:solidFill>
                  <a:srgbClr val="FF0000"/>
                </a:solidFill>
              </a:rPr>
              <a:t>Conta</a:t>
            </a:r>
            <a:endParaRPr lang="pt-PT" sz="1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PT" sz="1200" dirty="0" smtClean="0"/>
              <a:t>- Saiu?	  (</a:t>
            </a:r>
            <a:r>
              <a:rPr lang="pt-PT" sz="1200" dirty="0" err="1" smtClean="0"/>
              <a:t>S</a:t>
            </a:r>
            <a:r>
              <a:rPr lang="pt-PT" sz="1200" baseline="-25000" dirty="0" err="1" smtClean="0"/>
              <a:t>out</a:t>
            </a:r>
            <a:r>
              <a:rPr lang="pt-PT" sz="1200" dirty="0" smtClean="0"/>
              <a:t>) =&gt; </a:t>
            </a:r>
            <a:r>
              <a:rPr lang="pt-PT" sz="1200" i="1" dirty="0" err="1">
                <a:solidFill>
                  <a:srgbClr val="FF0000"/>
                </a:solidFill>
              </a:rPr>
              <a:t>Up</a:t>
            </a:r>
            <a:endParaRPr lang="pt-PT" sz="1200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PT" sz="1200" dirty="0" smtClean="0"/>
              <a:t>- Entrou? (</a:t>
            </a:r>
            <a:r>
              <a:rPr lang="pt-PT" sz="1200" dirty="0" err="1" smtClean="0"/>
              <a:t>S</a:t>
            </a:r>
            <a:r>
              <a:rPr lang="pt-PT" sz="1200" baseline="-25000" dirty="0" err="1" smtClean="0"/>
              <a:t>in</a:t>
            </a:r>
            <a:r>
              <a:rPr lang="pt-PT" sz="1200" dirty="0" smtClean="0"/>
              <a:t>) =&gt; </a:t>
            </a:r>
            <a:r>
              <a:rPr lang="pt-PT" sz="1200" i="1" dirty="0" err="1">
                <a:solidFill>
                  <a:srgbClr val="FF0000"/>
                </a:solidFill>
              </a:rPr>
              <a:t>Down</a:t>
            </a:r>
            <a:endParaRPr lang="pt-PT" sz="1200" i="1" dirty="0">
              <a:solidFill>
                <a:srgbClr val="FF0000"/>
              </a:solidFill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25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8" y="1628800"/>
            <a:ext cx="1296144" cy="1296144"/>
          </a:xfrm>
          <a:prstGeom prst="rect">
            <a:avLst/>
          </a:prstGeom>
        </p:spPr>
      </p:pic>
      <p:sp>
        <p:nvSpPr>
          <p:cNvPr id="7" name="Nota de aviso em forma de nuvem 6"/>
          <p:cNvSpPr/>
          <p:nvPr/>
        </p:nvSpPr>
        <p:spPr>
          <a:xfrm>
            <a:off x="2594171" y="1199388"/>
            <a:ext cx="2880444" cy="1134004"/>
          </a:xfrm>
          <a:prstGeom prst="cloudCallout">
            <a:avLst>
              <a:gd name="adj1" fmla="val -66978"/>
              <a:gd name="adj2" fmla="val 30725"/>
            </a:avLst>
          </a:prstGeom>
          <a:solidFill>
            <a:srgbClr val="E8C32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i="1" dirty="0" smtClean="0">
                <a:solidFill>
                  <a:schemeClr val="tx2">
                    <a:lumMod val="75000"/>
                  </a:schemeClr>
                </a:solidFill>
              </a:rPr>
              <a:t>Dividir para reinar ! </a:t>
            </a:r>
            <a:endParaRPr lang="pt-PT" sz="2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390649451"/>
              </p:ext>
            </p:extLst>
          </p:nvPr>
        </p:nvGraphicFramePr>
        <p:xfrm>
          <a:off x="843598" y="3111720"/>
          <a:ext cx="7416824" cy="1533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1177440" y="467661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S</a:t>
            </a:r>
            <a:r>
              <a:rPr lang="pt-PT" baseline="-25000" dirty="0" err="1" smtClean="0"/>
              <a:t>in</a:t>
            </a:r>
            <a:r>
              <a:rPr lang="pt-PT" dirty="0" smtClean="0"/>
              <a:t>          </a:t>
            </a:r>
            <a:r>
              <a:rPr lang="pt-PT" dirty="0" err="1" smtClean="0"/>
              <a:t>S</a:t>
            </a:r>
            <a:r>
              <a:rPr lang="pt-PT" baseline="-25000" dirty="0" err="1" smtClean="0"/>
              <a:t>out</a:t>
            </a:r>
            <a:endParaRPr lang="pt-PT" baseline="-25000" dirty="0"/>
          </a:p>
        </p:txBody>
      </p:sp>
      <p:pic>
        <p:nvPicPr>
          <p:cNvPr id="10" name="Picture 3" descr="7 Segment Block Diagram - Wiring Diagrams Blo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8" r="2869" b="23978"/>
          <a:stretch>
            <a:fillRect/>
          </a:stretch>
        </p:blipFill>
        <p:spPr bwMode="auto">
          <a:xfrm>
            <a:off x="6289512" y="2165626"/>
            <a:ext cx="1958096" cy="601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 de Texto 2"/>
          <p:cNvSpPr txBox="1">
            <a:spLocks noChangeArrowheads="1"/>
          </p:cNvSpPr>
          <p:nvPr/>
        </p:nvSpPr>
        <p:spPr bwMode="auto">
          <a:xfrm>
            <a:off x="6308511" y="1916832"/>
            <a:ext cx="19519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LUGARES</a:t>
            </a: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GB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VAGOS</a:t>
            </a: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: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Conexão reta unidirecional 16"/>
          <p:cNvCxnSpPr/>
          <p:nvPr/>
        </p:nvCxnSpPr>
        <p:spPr>
          <a:xfrm flipV="1">
            <a:off x="1403648" y="4491322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/>
          <p:cNvCxnSpPr/>
          <p:nvPr/>
        </p:nvCxnSpPr>
        <p:spPr>
          <a:xfrm flipV="1">
            <a:off x="2195736" y="4491322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/>
          <p:cNvCxnSpPr/>
          <p:nvPr/>
        </p:nvCxnSpPr>
        <p:spPr>
          <a:xfrm flipV="1">
            <a:off x="6553200" y="2778244"/>
            <a:ext cx="0" cy="467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/>
          <p:cNvCxnSpPr/>
          <p:nvPr/>
        </p:nvCxnSpPr>
        <p:spPr>
          <a:xfrm flipV="1">
            <a:off x="7044928" y="2778244"/>
            <a:ext cx="0" cy="467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unidirecional 28"/>
          <p:cNvCxnSpPr/>
          <p:nvPr/>
        </p:nvCxnSpPr>
        <p:spPr>
          <a:xfrm flipV="1">
            <a:off x="7536656" y="2778244"/>
            <a:ext cx="0" cy="467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unidirecional 29"/>
          <p:cNvCxnSpPr/>
          <p:nvPr/>
        </p:nvCxnSpPr>
        <p:spPr>
          <a:xfrm flipV="1">
            <a:off x="8028384" y="2778244"/>
            <a:ext cx="0" cy="467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/>
          <p:cNvCxnSpPr/>
          <p:nvPr/>
        </p:nvCxnSpPr>
        <p:spPr>
          <a:xfrm>
            <a:off x="7315457" y="4478661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6308511" y="4787860"/>
            <a:ext cx="1939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FULL</a:t>
            </a:r>
            <a:endParaRPr lang="pt-PT" dirty="0"/>
          </a:p>
          <a:p>
            <a:pPr algn="ctr"/>
            <a:r>
              <a:rPr lang="pt-PT" sz="1400" dirty="0" smtClean="0"/>
              <a:t>(para inibir cancela)</a:t>
            </a:r>
            <a:endParaRPr lang="pt-PT" sz="1400" baseline="-25000" dirty="0"/>
          </a:p>
        </p:txBody>
      </p:sp>
      <p:grpSp>
        <p:nvGrpSpPr>
          <p:cNvPr id="36" name="Grupo 35"/>
          <p:cNvGrpSpPr/>
          <p:nvPr/>
        </p:nvGrpSpPr>
        <p:grpSpPr>
          <a:xfrm>
            <a:off x="1136859" y="5126874"/>
            <a:ext cx="1377305" cy="1031238"/>
            <a:chOff x="459439" y="1148741"/>
            <a:chExt cx="1377305" cy="1031292"/>
          </a:xfrm>
        </p:grpSpPr>
        <p:cxnSp>
          <p:nvCxnSpPr>
            <p:cNvPr id="37" name="Conexão reta 36"/>
            <p:cNvCxnSpPr/>
            <p:nvPr/>
          </p:nvCxnSpPr>
          <p:spPr>
            <a:xfrm>
              <a:off x="1147134" y="1212361"/>
              <a:ext cx="1014" cy="22987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xão em ângulos retos 37"/>
            <p:cNvCxnSpPr/>
            <p:nvPr/>
          </p:nvCxnSpPr>
          <p:spPr>
            <a:xfrm>
              <a:off x="459439" y="1148741"/>
              <a:ext cx="1377305" cy="344805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orma livre 38"/>
            <p:cNvSpPr/>
            <p:nvPr/>
          </p:nvSpPr>
          <p:spPr>
            <a:xfrm>
              <a:off x="939454" y="1835930"/>
              <a:ext cx="688206" cy="344103"/>
            </a:xfrm>
            <a:custGeom>
              <a:avLst/>
              <a:gdLst>
                <a:gd name="connsiteX0" fmla="*/ 0 w 688206"/>
                <a:gd name="connsiteY0" fmla="*/ 346510 h 346510"/>
                <a:gd name="connsiteX1" fmla="*/ 233413 w 688206"/>
                <a:gd name="connsiteY1" fmla="*/ 346510 h 346510"/>
                <a:gd name="connsiteX2" fmla="*/ 233413 w 688206"/>
                <a:gd name="connsiteY2" fmla="*/ 0 h 346510"/>
                <a:gd name="connsiteX3" fmla="*/ 459606 w 688206"/>
                <a:gd name="connsiteY3" fmla="*/ 0 h 346510"/>
                <a:gd name="connsiteX4" fmla="*/ 459606 w 688206"/>
                <a:gd name="connsiteY4" fmla="*/ 346510 h 346510"/>
                <a:gd name="connsiteX5" fmla="*/ 688206 w 688206"/>
                <a:gd name="connsiteY5" fmla="*/ 346510 h 346510"/>
                <a:gd name="connsiteX6" fmla="*/ 688206 w 688206"/>
                <a:gd name="connsiteY6" fmla="*/ 346510 h 34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8206" h="346510">
                  <a:moveTo>
                    <a:pt x="0" y="346510"/>
                  </a:moveTo>
                  <a:lnTo>
                    <a:pt x="233413" y="346510"/>
                  </a:lnTo>
                  <a:lnTo>
                    <a:pt x="233413" y="0"/>
                  </a:lnTo>
                  <a:lnTo>
                    <a:pt x="459606" y="0"/>
                  </a:lnTo>
                  <a:lnTo>
                    <a:pt x="459606" y="346510"/>
                  </a:lnTo>
                  <a:lnTo>
                    <a:pt x="688206" y="346510"/>
                  </a:lnTo>
                  <a:lnTo>
                    <a:pt x="688206" y="34651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0" name="Arco 39"/>
            <p:cNvSpPr/>
            <p:nvPr/>
          </p:nvSpPr>
          <p:spPr>
            <a:xfrm flipH="1">
              <a:off x="931429" y="1693786"/>
              <a:ext cx="584345" cy="340749"/>
            </a:xfrm>
            <a:prstGeom prst="arc">
              <a:avLst>
                <a:gd name="adj1" fmla="val 18021240"/>
                <a:gd name="adj2" fmla="val 3833767"/>
              </a:avLst>
            </a:prstGeom>
            <a:ln w="190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1" name="Arco 40"/>
            <p:cNvSpPr/>
            <p:nvPr/>
          </p:nvSpPr>
          <p:spPr>
            <a:xfrm>
              <a:off x="778801" y="1255004"/>
              <a:ext cx="513299" cy="459740"/>
            </a:xfrm>
            <a:prstGeom prst="arc">
              <a:avLst>
                <a:gd name="adj1" fmla="val 18476986"/>
                <a:gd name="adj2" fmla="val 4067856"/>
              </a:avLst>
            </a:prstGeom>
            <a:ln w="1905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7005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  <p:bldGraphic spid="5" grpId="0">
        <p:bldAsOne/>
      </p:bldGraphic>
      <p:bldP spid="9" grpId="0"/>
      <p:bldP spid="11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240857"/>
            <a:ext cx="3528392" cy="1216445"/>
          </a:xfrm>
        </p:spPr>
        <p:txBody>
          <a:bodyPr>
            <a:normAutofit/>
          </a:bodyPr>
          <a:lstStyle/>
          <a:p>
            <a:r>
              <a:rPr lang="pt-PT" sz="3600" dirty="0" smtClean="0"/>
              <a:t>Fase 4 – Módulo de Contagem</a:t>
            </a:r>
            <a:endParaRPr lang="pt-PT" sz="3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26</a:t>
            </a:fld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9" r="23614" b="52778"/>
          <a:stretch/>
        </p:blipFill>
        <p:spPr>
          <a:xfrm>
            <a:off x="2670446" y="3279032"/>
            <a:ext cx="5122912" cy="31182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" t="17228" r="54725" b="53641"/>
          <a:stretch/>
        </p:blipFill>
        <p:spPr>
          <a:xfrm>
            <a:off x="4067944" y="888805"/>
            <a:ext cx="4350481" cy="2088232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39552" y="3279032"/>
            <a:ext cx="3684238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pt-PT" sz="4400" kern="120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err="1" smtClean="0"/>
              <a:t>Estrutura</a:t>
            </a:r>
            <a:r>
              <a:rPr lang="en-GB" sz="2400" dirty="0" smtClean="0"/>
              <a:t> </a:t>
            </a:r>
            <a:r>
              <a:rPr lang="en-GB" sz="2400" dirty="0" err="1" smtClean="0"/>
              <a:t>interna</a:t>
            </a:r>
            <a:r>
              <a:rPr lang="en-GB" sz="2400" dirty="0" smtClean="0"/>
              <a:t>:</a:t>
            </a:r>
          </a:p>
          <a:p>
            <a:pPr lvl="1"/>
            <a:r>
              <a:rPr lang="en-GB" dirty="0" smtClean="0"/>
              <a:t>2 </a:t>
            </a:r>
            <a:r>
              <a:rPr lang="en-GB" dirty="0" err="1" smtClean="0"/>
              <a:t>contadores</a:t>
            </a:r>
            <a:r>
              <a:rPr lang="en-GB" dirty="0" smtClean="0"/>
              <a:t> BCD 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 smtClean="0"/>
              <a:t>cascata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93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Fase 4 - Tratamento das entradas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27</a:t>
            </a:fld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3046" r="17313" b="34761"/>
          <a:stretch/>
        </p:blipFill>
        <p:spPr>
          <a:xfrm>
            <a:off x="899592" y="1844823"/>
            <a:ext cx="7344816" cy="30963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l="3344" t="17296" r="22831" b="71296"/>
          <a:stretch/>
        </p:blipFill>
        <p:spPr>
          <a:xfrm>
            <a:off x="899592" y="5157192"/>
            <a:ext cx="6696744" cy="1011353"/>
          </a:xfrm>
          <a:prstGeom prst="rect">
            <a:avLst/>
          </a:prstGeom>
        </p:spPr>
      </p:pic>
      <p:cxnSp>
        <p:nvCxnSpPr>
          <p:cNvPr id="9" name="Conexão reta unidirecional 8"/>
          <p:cNvCxnSpPr/>
          <p:nvPr/>
        </p:nvCxnSpPr>
        <p:spPr>
          <a:xfrm>
            <a:off x="3131840" y="4352404"/>
            <a:ext cx="108012" cy="1092820"/>
          </a:xfrm>
          <a:prstGeom prst="straightConnector1">
            <a:avLst/>
          </a:prstGeom>
          <a:ln w="19050">
            <a:solidFill>
              <a:srgbClr val="FF0000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/>
          <p:cNvCxnSpPr/>
          <p:nvPr/>
        </p:nvCxnSpPr>
        <p:spPr>
          <a:xfrm flipH="1">
            <a:off x="3635896" y="4160970"/>
            <a:ext cx="1224136" cy="1501898"/>
          </a:xfrm>
          <a:prstGeom prst="straightConnector1">
            <a:avLst/>
          </a:prstGeom>
          <a:ln w="19050">
            <a:solidFill>
              <a:srgbClr val="FF0000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/>
          <p:cNvCxnSpPr/>
          <p:nvPr/>
        </p:nvCxnSpPr>
        <p:spPr>
          <a:xfrm flipH="1">
            <a:off x="4139952" y="4101080"/>
            <a:ext cx="1440160" cy="1848200"/>
          </a:xfrm>
          <a:prstGeom prst="straightConnector1">
            <a:avLst/>
          </a:prstGeom>
          <a:ln w="19050">
            <a:solidFill>
              <a:srgbClr val="FF0000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haveta à direita 23"/>
          <p:cNvSpPr/>
          <p:nvPr/>
        </p:nvSpPr>
        <p:spPr>
          <a:xfrm rot="16200000">
            <a:off x="4193958" y="552495"/>
            <a:ext cx="396043" cy="2520281"/>
          </a:xfrm>
          <a:prstGeom prst="rightBrace">
            <a:avLst>
              <a:gd name="adj1" fmla="val 7246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haveta à direita 25"/>
          <p:cNvSpPr/>
          <p:nvPr/>
        </p:nvSpPr>
        <p:spPr>
          <a:xfrm rot="16200000">
            <a:off x="6187611" y="1093307"/>
            <a:ext cx="369177" cy="1440160"/>
          </a:xfrm>
          <a:prstGeom prst="rightBrace">
            <a:avLst>
              <a:gd name="adj1" fmla="val 7246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CaixaDeTexto 26"/>
          <p:cNvSpPr txBox="1"/>
          <p:nvPr/>
        </p:nvSpPr>
        <p:spPr>
          <a:xfrm>
            <a:off x="3131839" y="1308447"/>
            <a:ext cx="223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</a:t>
            </a:r>
            <a:r>
              <a:rPr lang="pt-PT" dirty="0" smtClean="0">
                <a:solidFill>
                  <a:srgbClr val="00B050"/>
                </a:solidFill>
              </a:rPr>
              <a:t>Geração de pulsos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652119" y="2132856"/>
            <a:ext cx="2880321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aixaDeTexto 28"/>
          <p:cNvSpPr txBox="1"/>
          <p:nvPr/>
        </p:nvSpPr>
        <p:spPr>
          <a:xfrm>
            <a:off x="5256075" y="13077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rgbClr val="00B050"/>
                </a:solidFill>
              </a:rPr>
              <a:t>Adaptação</a:t>
            </a:r>
            <a:endParaRPr lang="pt-P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5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7352" y="332656"/>
            <a:ext cx="5832648" cy="634082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Fase 4 – Painel informativo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>
          <a:xfrm>
            <a:off x="179512" y="1484784"/>
            <a:ext cx="4608512" cy="440647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PT" dirty="0" err="1">
                <a:solidFill>
                  <a:srgbClr val="0070C0"/>
                </a:solidFill>
              </a:rPr>
              <a:t>entity</a:t>
            </a:r>
            <a:r>
              <a:rPr lang="pt-PT" dirty="0"/>
              <a:t> Afixa </a:t>
            </a:r>
            <a:r>
              <a:rPr lang="pt-PT" dirty="0" err="1">
                <a:solidFill>
                  <a:srgbClr val="0070C0"/>
                </a:solidFill>
              </a:rPr>
              <a:t>is</a:t>
            </a:r>
            <a:endParaRPr lang="pt-PT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PT" dirty="0" err="1" smtClean="0">
                <a:solidFill>
                  <a:srgbClr val="0070C0"/>
                </a:solidFill>
              </a:rPr>
              <a:t>port</a:t>
            </a:r>
            <a:r>
              <a:rPr lang="pt-PT" dirty="0" smtClean="0"/>
              <a:t>( pisca          : </a:t>
            </a:r>
            <a:r>
              <a:rPr lang="pt-PT" dirty="0" smtClean="0">
                <a:solidFill>
                  <a:srgbClr val="0070C0"/>
                </a:solidFill>
              </a:rPr>
              <a:t>in</a:t>
            </a:r>
            <a:r>
              <a:rPr lang="pt-PT" dirty="0" smtClean="0"/>
              <a:t> </a:t>
            </a:r>
            <a:r>
              <a:rPr lang="pt-PT" dirty="0" err="1">
                <a:solidFill>
                  <a:srgbClr val="FF0000"/>
                </a:solidFill>
              </a:rPr>
              <a:t>std_logic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      uni             : </a:t>
            </a:r>
            <a:r>
              <a:rPr lang="pt-PT" dirty="0">
                <a:solidFill>
                  <a:srgbClr val="0070C0"/>
                </a:solidFill>
              </a:rPr>
              <a:t>in</a:t>
            </a:r>
            <a:r>
              <a:rPr lang="pt-PT" dirty="0"/>
              <a:t> </a:t>
            </a:r>
            <a:r>
              <a:rPr lang="pt-PT" dirty="0" err="1" smtClean="0">
                <a:solidFill>
                  <a:srgbClr val="FF0000"/>
                </a:solidFill>
              </a:rPr>
              <a:t>std_logic_vector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smtClean="0"/>
              <a:t>(</a:t>
            </a:r>
            <a:r>
              <a:rPr lang="pt-PT" dirty="0">
                <a:solidFill>
                  <a:srgbClr val="FF0000"/>
                </a:solidFill>
              </a:rPr>
              <a:t>3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downto</a:t>
            </a:r>
            <a:r>
              <a:rPr lang="pt-PT" dirty="0"/>
              <a:t> </a:t>
            </a:r>
            <a:r>
              <a:rPr lang="pt-PT" dirty="0">
                <a:solidFill>
                  <a:srgbClr val="FF0000"/>
                </a:solidFill>
              </a:rPr>
              <a:t>0</a:t>
            </a:r>
            <a:r>
              <a:rPr lang="pt-PT" dirty="0"/>
              <a:t>);</a:t>
            </a:r>
          </a:p>
          <a:p>
            <a:pPr marL="0" indent="0">
              <a:buNone/>
            </a:pPr>
            <a:r>
              <a:rPr lang="pt-PT" dirty="0" smtClean="0"/>
              <a:t>          dez             : </a:t>
            </a:r>
            <a:r>
              <a:rPr lang="pt-PT" dirty="0">
                <a:solidFill>
                  <a:srgbClr val="0070C0"/>
                </a:solidFill>
              </a:rPr>
              <a:t>in</a:t>
            </a:r>
            <a:r>
              <a:rPr lang="pt-PT" dirty="0"/>
              <a:t> </a:t>
            </a:r>
            <a:r>
              <a:rPr lang="pt-PT" dirty="0" err="1" smtClean="0">
                <a:solidFill>
                  <a:srgbClr val="FF0000"/>
                </a:solidFill>
              </a:rPr>
              <a:t>std_logic_vector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smtClean="0"/>
              <a:t>(</a:t>
            </a:r>
            <a:r>
              <a:rPr lang="pt-PT" dirty="0">
                <a:solidFill>
                  <a:srgbClr val="FF0000"/>
                </a:solidFill>
              </a:rPr>
              <a:t>3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downto</a:t>
            </a:r>
            <a:r>
              <a:rPr lang="pt-PT" dirty="0" smtClean="0"/>
              <a:t> </a:t>
            </a:r>
            <a:r>
              <a:rPr lang="pt-PT" dirty="0">
                <a:solidFill>
                  <a:srgbClr val="FF0000"/>
                </a:solidFill>
              </a:rPr>
              <a:t>0</a:t>
            </a:r>
            <a:r>
              <a:rPr lang="pt-PT" dirty="0"/>
              <a:t>);</a:t>
            </a:r>
          </a:p>
          <a:p>
            <a:pPr marL="0" indent="0">
              <a:buNone/>
            </a:pPr>
            <a:r>
              <a:rPr lang="pt-PT" dirty="0" smtClean="0"/>
              <a:t>          </a:t>
            </a:r>
            <a:r>
              <a:rPr lang="pt-PT" dirty="0" err="1" smtClean="0"/>
              <a:t>visor_uni</a:t>
            </a:r>
            <a:r>
              <a:rPr lang="pt-PT" dirty="0" smtClean="0"/>
              <a:t>  : </a:t>
            </a:r>
            <a:r>
              <a:rPr lang="pt-PT" dirty="0">
                <a:solidFill>
                  <a:srgbClr val="0070C0"/>
                </a:solidFill>
              </a:rPr>
              <a:t>out</a:t>
            </a:r>
            <a:r>
              <a:rPr lang="pt-PT" dirty="0"/>
              <a:t> </a:t>
            </a:r>
            <a:r>
              <a:rPr lang="pt-PT" dirty="0" err="1" smtClean="0">
                <a:solidFill>
                  <a:srgbClr val="FF0000"/>
                </a:solidFill>
              </a:rPr>
              <a:t>std_logic_vector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smtClean="0"/>
              <a:t>(</a:t>
            </a:r>
            <a:r>
              <a:rPr lang="pt-PT" dirty="0">
                <a:solidFill>
                  <a:srgbClr val="FF0000"/>
                </a:solidFill>
              </a:rPr>
              <a:t>6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downto</a:t>
            </a:r>
            <a:r>
              <a:rPr lang="pt-PT" dirty="0" smtClean="0"/>
              <a:t> </a:t>
            </a:r>
            <a:r>
              <a:rPr lang="pt-PT" dirty="0">
                <a:solidFill>
                  <a:srgbClr val="FF0000"/>
                </a:solidFill>
              </a:rPr>
              <a:t>0</a:t>
            </a:r>
            <a:r>
              <a:rPr lang="pt-PT" dirty="0"/>
              <a:t>);</a:t>
            </a:r>
          </a:p>
          <a:p>
            <a:pPr marL="0" indent="0">
              <a:buNone/>
            </a:pPr>
            <a:r>
              <a:rPr lang="pt-PT" dirty="0"/>
              <a:t>   </a:t>
            </a:r>
            <a:r>
              <a:rPr lang="pt-PT" dirty="0" smtClean="0"/>
              <a:t>       </a:t>
            </a:r>
            <a:r>
              <a:rPr lang="pt-PT" dirty="0" err="1" smtClean="0"/>
              <a:t>visor_dez</a:t>
            </a:r>
            <a:r>
              <a:rPr lang="pt-PT" dirty="0" smtClean="0"/>
              <a:t>  : </a:t>
            </a:r>
            <a:r>
              <a:rPr lang="pt-PT" dirty="0">
                <a:solidFill>
                  <a:srgbClr val="0070C0"/>
                </a:solidFill>
              </a:rPr>
              <a:t>out</a:t>
            </a:r>
            <a:r>
              <a:rPr lang="pt-PT" dirty="0"/>
              <a:t> </a:t>
            </a:r>
            <a:r>
              <a:rPr lang="pt-PT" dirty="0" err="1" smtClean="0">
                <a:solidFill>
                  <a:srgbClr val="FF0000"/>
                </a:solidFill>
              </a:rPr>
              <a:t>std_logic_vector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smtClean="0"/>
              <a:t>(</a:t>
            </a:r>
            <a:r>
              <a:rPr lang="pt-PT" dirty="0">
                <a:solidFill>
                  <a:srgbClr val="FF0000"/>
                </a:solidFill>
              </a:rPr>
              <a:t>6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downto</a:t>
            </a:r>
            <a:r>
              <a:rPr lang="pt-PT" dirty="0" smtClean="0"/>
              <a:t> </a:t>
            </a:r>
            <a:r>
              <a:rPr lang="pt-PT" dirty="0">
                <a:solidFill>
                  <a:srgbClr val="FF0000"/>
                </a:solidFill>
              </a:rPr>
              <a:t>0</a:t>
            </a:r>
            <a:r>
              <a:rPr lang="pt-PT" dirty="0"/>
              <a:t>);</a:t>
            </a:r>
          </a:p>
          <a:p>
            <a:pPr marL="0" indent="0">
              <a:buNone/>
            </a:pPr>
            <a:r>
              <a:rPr lang="pt-PT" dirty="0" smtClean="0"/>
              <a:t>          </a:t>
            </a:r>
            <a:r>
              <a:rPr lang="pt-PT" dirty="0" err="1" smtClean="0"/>
              <a:t>visor_cen</a:t>
            </a:r>
            <a:r>
              <a:rPr lang="pt-PT" dirty="0" smtClean="0"/>
              <a:t>  : </a:t>
            </a:r>
            <a:r>
              <a:rPr lang="pt-PT" dirty="0">
                <a:solidFill>
                  <a:srgbClr val="0070C0"/>
                </a:solidFill>
              </a:rPr>
              <a:t>out</a:t>
            </a:r>
            <a:r>
              <a:rPr lang="pt-PT" dirty="0"/>
              <a:t> </a:t>
            </a:r>
            <a:r>
              <a:rPr lang="pt-PT" dirty="0" err="1" smtClean="0">
                <a:solidFill>
                  <a:srgbClr val="FF0000"/>
                </a:solidFill>
              </a:rPr>
              <a:t>std_logic_vector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smtClean="0"/>
              <a:t>(</a:t>
            </a:r>
            <a:r>
              <a:rPr lang="pt-PT" dirty="0">
                <a:solidFill>
                  <a:srgbClr val="FF0000"/>
                </a:solidFill>
              </a:rPr>
              <a:t>6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downto</a:t>
            </a:r>
            <a:r>
              <a:rPr lang="pt-PT" dirty="0" smtClean="0"/>
              <a:t> </a:t>
            </a:r>
            <a:r>
              <a:rPr lang="pt-PT" dirty="0">
                <a:solidFill>
                  <a:srgbClr val="FF0000"/>
                </a:solidFill>
              </a:rPr>
              <a:t>0</a:t>
            </a:r>
            <a:r>
              <a:rPr lang="pt-PT" dirty="0"/>
              <a:t>);</a:t>
            </a:r>
          </a:p>
          <a:p>
            <a:pPr marL="0" indent="0">
              <a:buNone/>
            </a:pPr>
            <a:r>
              <a:rPr lang="pt-PT" dirty="0" smtClean="0"/>
              <a:t>          </a:t>
            </a:r>
            <a:r>
              <a:rPr lang="pt-PT" dirty="0" err="1" smtClean="0"/>
              <a:t>visor_mil</a:t>
            </a:r>
            <a:r>
              <a:rPr lang="pt-PT" dirty="0" smtClean="0"/>
              <a:t>  : </a:t>
            </a:r>
            <a:r>
              <a:rPr lang="pt-PT" dirty="0">
                <a:solidFill>
                  <a:srgbClr val="0070C0"/>
                </a:solidFill>
              </a:rPr>
              <a:t>out</a:t>
            </a:r>
            <a:r>
              <a:rPr lang="pt-PT" dirty="0"/>
              <a:t> </a:t>
            </a:r>
            <a:r>
              <a:rPr lang="pt-PT" dirty="0" err="1" smtClean="0">
                <a:solidFill>
                  <a:srgbClr val="FF0000"/>
                </a:solidFill>
              </a:rPr>
              <a:t>std_logic_vector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smtClean="0"/>
              <a:t>(</a:t>
            </a:r>
            <a:r>
              <a:rPr lang="pt-PT" dirty="0">
                <a:solidFill>
                  <a:srgbClr val="FF0000"/>
                </a:solidFill>
              </a:rPr>
              <a:t>6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downto</a:t>
            </a:r>
            <a:r>
              <a:rPr lang="pt-PT" dirty="0" smtClean="0"/>
              <a:t> </a:t>
            </a:r>
            <a:r>
              <a:rPr lang="pt-PT" dirty="0">
                <a:solidFill>
                  <a:srgbClr val="FF0000"/>
                </a:solidFill>
              </a:rPr>
              <a:t>0</a:t>
            </a:r>
            <a:r>
              <a:rPr lang="pt-PT" dirty="0"/>
              <a:t>);</a:t>
            </a:r>
          </a:p>
          <a:p>
            <a:pPr marL="0" indent="0">
              <a:buNone/>
            </a:pPr>
            <a:r>
              <a:rPr lang="pt-PT" dirty="0" smtClean="0"/>
              <a:t>          lotado       : </a:t>
            </a:r>
            <a:r>
              <a:rPr lang="pt-PT" dirty="0">
                <a:solidFill>
                  <a:srgbClr val="0070C0"/>
                </a:solidFill>
              </a:rPr>
              <a:t>out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std_logic</a:t>
            </a:r>
            <a:r>
              <a:rPr lang="pt-PT" dirty="0"/>
              <a:t>); </a:t>
            </a:r>
            <a:r>
              <a:rPr lang="pt-PT" dirty="0">
                <a:solidFill>
                  <a:schemeClr val="accent3">
                    <a:lumMod val="75000"/>
                  </a:schemeClr>
                </a:solidFill>
              </a:rPr>
              <a:t>-- activo-baixo</a:t>
            </a:r>
          </a:p>
          <a:p>
            <a:pPr marL="0" indent="0">
              <a:buNone/>
            </a:pPr>
            <a:r>
              <a:rPr lang="pt-PT" dirty="0" err="1">
                <a:solidFill>
                  <a:srgbClr val="0070C0"/>
                </a:solidFill>
              </a:rPr>
              <a:t>end</a:t>
            </a:r>
            <a:r>
              <a:rPr lang="pt-PT" dirty="0"/>
              <a:t> Afixa;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>
                <a:solidFill>
                  <a:srgbClr val="0070C0"/>
                </a:solidFill>
              </a:rPr>
              <a:t>architecture</a:t>
            </a:r>
            <a:r>
              <a:rPr lang="pt-PT" dirty="0"/>
              <a:t> </a:t>
            </a:r>
            <a:r>
              <a:rPr lang="pt-PT" dirty="0" err="1"/>
              <a:t>Structural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of</a:t>
            </a:r>
            <a:r>
              <a:rPr lang="pt-PT" dirty="0"/>
              <a:t> Afixa </a:t>
            </a:r>
            <a:r>
              <a:rPr lang="pt-PT" dirty="0" err="1" smtClean="0">
                <a:solidFill>
                  <a:srgbClr val="0070C0"/>
                </a:solidFill>
              </a:rPr>
              <a:t>is</a:t>
            </a:r>
            <a:endParaRPr lang="pt-PT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>
                <a:solidFill>
                  <a:schemeClr val="accent3">
                    <a:lumMod val="75000"/>
                  </a:schemeClr>
                </a:solidFill>
              </a:rPr>
              <a:t>-- letras da palavra '</a:t>
            </a:r>
            <a:r>
              <a:rPr lang="pt-PT" dirty="0" err="1">
                <a:solidFill>
                  <a:schemeClr val="accent3">
                    <a:lumMod val="75000"/>
                  </a:schemeClr>
                </a:solidFill>
              </a:rPr>
              <a:t>FULL</a:t>
            </a:r>
            <a:r>
              <a:rPr lang="pt-PT" dirty="0">
                <a:solidFill>
                  <a:schemeClr val="accent3">
                    <a:lumMod val="75000"/>
                  </a:schemeClr>
                </a:solidFill>
              </a:rPr>
              <a:t>'</a:t>
            </a:r>
          </a:p>
          <a:p>
            <a:pPr marL="0" indent="0">
              <a:buNone/>
            </a:pPr>
            <a:r>
              <a:rPr lang="pt-PT" dirty="0" err="1">
                <a:solidFill>
                  <a:srgbClr val="0070C0"/>
                </a:solidFill>
              </a:rPr>
              <a:t>constant</a:t>
            </a:r>
            <a:r>
              <a:rPr lang="pt-PT" dirty="0"/>
              <a:t> </a:t>
            </a:r>
            <a:r>
              <a:rPr lang="pt-PT" dirty="0" err="1"/>
              <a:t>letraF</a:t>
            </a:r>
            <a:r>
              <a:rPr lang="pt-PT" dirty="0"/>
              <a:t>  </a:t>
            </a:r>
            <a:r>
              <a:rPr lang="pt-PT" dirty="0" smtClean="0"/>
              <a:t>    : </a:t>
            </a:r>
            <a:r>
              <a:rPr lang="pt-PT" dirty="0" err="1" smtClean="0">
                <a:solidFill>
                  <a:srgbClr val="FF0000"/>
                </a:solidFill>
              </a:rPr>
              <a:t>std_logic_vector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smtClean="0"/>
              <a:t>(</a:t>
            </a:r>
            <a:r>
              <a:rPr lang="pt-PT" dirty="0">
                <a:solidFill>
                  <a:srgbClr val="FF0000"/>
                </a:solidFill>
              </a:rPr>
              <a:t>6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downto</a:t>
            </a:r>
            <a:r>
              <a:rPr lang="pt-PT" dirty="0" smtClean="0"/>
              <a:t> </a:t>
            </a:r>
            <a:r>
              <a:rPr lang="pt-PT" dirty="0">
                <a:solidFill>
                  <a:srgbClr val="FF0000"/>
                </a:solidFill>
              </a:rPr>
              <a:t>0</a:t>
            </a:r>
            <a:r>
              <a:rPr lang="pt-PT" dirty="0"/>
              <a:t>) := "</a:t>
            </a:r>
            <a:r>
              <a:rPr lang="pt-PT" dirty="0">
                <a:solidFill>
                  <a:srgbClr val="7030A0"/>
                </a:solidFill>
              </a:rPr>
              <a:t>0001110</a:t>
            </a:r>
            <a:r>
              <a:rPr lang="pt-PT" dirty="0"/>
              <a:t>";</a:t>
            </a:r>
          </a:p>
          <a:p>
            <a:pPr marL="0" indent="0">
              <a:buNone/>
            </a:pPr>
            <a:r>
              <a:rPr lang="pt-PT" dirty="0" err="1">
                <a:solidFill>
                  <a:srgbClr val="0070C0"/>
                </a:solidFill>
              </a:rPr>
              <a:t>constant</a:t>
            </a:r>
            <a:r>
              <a:rPr lang="pt-PT" dirty="0"/>
              <a:t> </a:t>
            </a:r>
            <a:r>
              <a:rPr lang="pt-PT" dirty="0" err="1"/>
              <a:t>letraU</a:t>
            </a:r>
            <a:r>
              <a:rPr lang="pt-PT" dirty="0"/>
              <a:t> </a:t>
            </a:r>
            <a:r>
              <a:rPr lang="pt-PT" dirty="0" smtClean="0"/>
              <a:t>    : </a:t>
            </a:r>
            <a:r>
              <a:rPr lang="pt-PT" dirty="0" err="1" smtClean="0">
                <a:solidFill>
                  <a:srgbClr val="FF0000"/>
                </a:solidFill>
              </a:rPr>
              <a:t>std_logic_vector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smtClean="0"/>
              <a:t>(</a:t>
            </a:r>
            <a:r>
              <a:rPr lang="pt-PT" dirty="0">
                <a:solidFill>
                  <a:srgbClr val="FF0000"/>
                </a:solidFill>
              </a:rPr>
              <a:t>6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downto</a:t>
            </a:r>
            <a:r>
              <a:rPr lang="pt-PT" dirty="0" smtClean="0"/>
              <a:t> </a:t>
            </a:r>
            <a:r>
              <a:rPr lang="pt-PT" dirty="0">
                <a:solidFill>
                  <a:srgbClr val="FF0000"/>
                </a:solidFill>
              </a:rPr>
              <a:t>0</a:t>
            </a:r>
            <a:r>
              <a:rPr lang="pt-PT" dirty="0"/>
              <a:t>) := "</a:t>
            </a:r>
            <a:r>
              <a:rPr lang="pt-PT" dirty="0">
                <a:solidFill>
                  <a:srgbClr val="7030A0"/>
                </a:solidFill>
              </a:rPr>
              <a:t>1000001</a:t>
            </a:r>
            <a:r>
              <a:rPr lang="pt-PT" dirty="0"/>
              <a:t>";</a:t>
            </a:r>
          </a:p>
          <a:p>
            <a:pPr marL="0" indent="0">
              <a:buNone/>
            </a:pPr>
            <a:r>
              <a:rPr lang="pt-PT" dirty="0" err="1">
                <a:solidFill>
                  <a:srgbClr val="0070C0"/>
                </a:solidFill>
              </a:rPr>
              <a:t>constant</a:t>
            </a:r>
            <a:r>
              <a:rPr lang="pt-PT" dirty="0"/>
              <a:t> </a:t>
            </a:r>
            <a:r>
              <a:rPr lang="pt-PT" dirty="0" err="1"/>
              <a:t>letraL</a:t>
            </a:r>
            <a:r>
              <a:rPr lang="pt-PT" dirty="0"/>
              <a:t> </a:t>
            </a:r>
            <a:r>
              <a:rPr lang="pt-PT" dirty="0" smtClean="0"/>
              <a:t>     </a:t>
            </a:r>
            <a:r>
              <a:rPr lang="pt-PT" dirty="0"/>
              <a:t>: </a:t>
            </a:r>
            <a:r>
              <a:rPr lang="pt-PT" dirty="0" err="1" smtClean="0">
                <a:solidFill>
                  <a:srgbClr val="FF0000"/>
                </a:solidFill>
              </a:rPr>
              <a:t>std_logic_vector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smtClean="0"/>
              <a:t>(</a:t>
            </a:r>
            <a:r>
              <a:rPr lang="pt-PT" dirty="0">
                <a:solidFill>
                  <a:srgbClr val="FF0000"/>
                </a:solidFill>
              </a:rPr>
              <a:t>6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downto</a:t>
            </a:r>
            <a:r>
              <a:rPr lang="pt-PT" dirty="0" smtClean="0"/>
              <a:t> </a:t>
            </a:r>
            <a:r>
              <a:rPr lang="pt-PT" dirty="0">
                <a:solidFill>
                  <a:srgbClr val="FF0000"/>
                </a:solidFill>
              </a:rPr>
              <a:t>0</a:t>
            </a:r>
            <a:r>
              <a:rPr lang="pt-PT" dirty="0"/>
              <a:t>) := "</a:t>
            </a:r>
            <a:r>
              <a:rPr lang="pt-PT" dirty="0">
                <a:solidFill>
                  <a:srgbClr val="7030A0"/>
                </a:solidFill>
              </a:rPr>
              <a:t>1000111</a:t>
            </a:r>
            <a:r>
              <a:rPr lang="pt-PT" dirty="0"/>
              <a:t>";</a:t>
            </a:r>
          </a:p>
          <a:p>
            <a:pPr marL="0" indent="0">
              <a:buNone/>
            </a:pPr>
            <a:r>
              <a:rPr lang="pt-PT" dirty="0" err="1">
                <a:solidFill>
                  <a:srgbClr val="0070C0"/>
                </a:solidFill>
              </a:rPr>
              <a:t>constant</a:t>
            </a:r>
            <a:r>
              <a:rPr lang="pt-PT" dirty="0"/>
              <a:t> apagado : </a:t>
            </a:r>
            <a:r>
              <a:rPr lang="pt-PT" dirty="0" err="1" smtClean="0">
                <a:solidFill>
                  <a:srgbClr val="FF0000"/>
                </a:solidFill>
              </a:rPr>
              <a:t>std_logic_vector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smtClean="0"/>
              <a:t>(</a:t>
            </a:r>
            <a:r>
              <a:rPr lang="pt-PT" dirty="0">
                <a:solidFill>
                  <a:srgbClr val="FF0000"/>
                </a:solidFill>
              </a:rPr>
              <a:t>6</a:t>
            </a:r>
            <a:r>
              <a:rPr lang="pt-PT" dirty="0"/>
              <a:t> </a:t>
            </a:r>
            <a:r>
              <a:rPr lang="pt-PT" dirty="0" err="1">
                <a:solidFill>
                  <a:srgbClr val="0070C0"/>
                </a:solidFill>
              </a:rPr>
              <a:t>downto</a:t>
            </a:r>
            <a:r>
              <a:rPr lang="pt-PT" dirty="0" smtClean="0"/>
              <a:t> </a:t>
            </a:r>
            <a:r>
              <a:rPr lang="pt-PT" dirty="0">
                <a:solidFill>
                  <a:srgbClr val="FF0000"/>
                </a:solidFill>
              </a:rPr>
              <a:t>0</a:t>
            </a:r>
            <a:r>
              <a:rPr lang="pt-PT" dirty="0"/>
              <a:t>) := "</a:t>
            </a:r>
            <a:r>
              <a:rPr lang="pt-PT" dirty="0">
                <a:solidFill>
                  <a:srgbClr val="7030A0"/>
                </a:solidFill>
              </a:rPr>
              <a:t>1111111</a:t>
            </a:r>
            <a:r>
              <a:rPr lang="pt-PT" dirty="0" smtClean="0"/>
              <a:t>";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>
                <a:solidFill>
                  <a:srgbClr val="0070C0"/>
                </a:solidFill>
              </a:rPr>
              <a:t>signal</a:t>
            </a:r>
            <a:r>
              <a:rPr lang="pt-PT" dirty="0"/>
              <a:t> uni_7seg, dez_7seg, </a:t>
            </a:r>
            <a:r>
              <a:rPr lang="pt-PT" dirty="0" err="1"/>
              <a:t>mask</a:t>
            </a:r>
            <a:r>
              <a:rPr lang="pt-PT" dirty="0"/>
              <a:t> : </a:t>
            </a:r>
            <a:r>
              <a:rPr lang="pt-PT" dirty="0" err="1">
                <a:solidFill>
                  <a:srgbClr val="FF0000"/>
                </a:solidFill>
              </a:rPr>
              <a:t>std_logic_vector</a:t>
            </a:r>
            <a:r>
              <a:rPr lang="pt-PT" dirty="0"/>
              <a:t>(6 </a:t>
            </a:r>
            <a:r>
              <a:rPr lang="pt-PT" dirty="0" err="1">
                <a:solidFill>
                  <a:srgbClr val="0070C0"/>
                </a:solidFill>
              </a:rPr>
              <a:t>downto</a:t>
            </a:r>
            <a:r>
              <a:rPr lang="pt-PT" dirty="0" smtClean="0"/>
              <a:t> </a:t>
            </a:r>
            <a:r>
              <a:rPr lang="pt-PT" dirty="0"/>
              <a:t>0);</a:t>
            </a:r>
          </a:p>
          <a:p>
            <a:pPr marL="0" indent="0">
              <a:buNone/>
            </a:pPr>
            <a:r>
              <a:rPr lang="pt-PT" dirty="0" err="1">
                <a:solidFill>
                  <a:srgbClr val="0070C0"/>
                </a:solidFill>
              </a:rPr>
              <a:t>signal</a:t>
            </a:r>
            <a:r>
              <a:rPr lang="pt-PT" dirty="0"/>
              <a:t> </a:t>
            </a:r>
            <a:r>
              <a:rPr lang="pt-PT" dirty="0" err="1"/>
              <a:t>s_cheio</a:t>
            </a:r>
            <a:r>
              <a:rPr lang="pt-PT" dirty="0"/>
              <a:t> : </a:t>
            </a:r>
            <a:r>
              <a:rPr lang="pt-PT" dirty="0" err="1">
                <a:solidFill>
                  <a:srgbClr val="FF0000"/>
                </a:solidFill>
              </a:rPr>
              <a:t>std_logic</a:t>
            </a:r>
            <a:r>
              <a:rPr lang="pt-PT" dirty="0"/>
              <a:t>;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6553200" y="6708899"/>
            <a:ext cx="2133600" cy="149101"/>
          </a:xfrm>
        </p:spPr>
        <p:txBody>
          <a:bodyPr/>
          <a:lstStyle/>
          <a:p>
            <a:fld id="{8F0F1F33-110F-4344-90CD-68BF741E3719}" type="slidenum">
              <a:rPr lang="pt-PT" smtClean="0"/>
              <a:pPr/>
              <a:t>28</a:t>
            </a:fld>
            <a:endParaRPr lang="pt-PT"/>
          </a:p>
        </p:txBody>
      </p:sp>
      <p:sp>
        <p:nvSpPr>
          <p:cNvPr id="7" name="Marcador de Posição de Conteúdo 4"/>
          <p:cNvSpPr>
            <a:spLocks noGrp="1"/>
          </p:cNvSpPr>
          <p:nvPr>
            <p:ph sz="half" idx="1"/>
          </p:nvPr>
        </p:nvSpPr>
        <p:spPr>
          <a:xfrm>
            <a:off x="4670140" y="1124744"/>
            <a:ext cx="4473860" cy="468052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 smtClean="0">
                <a:solidFill>
                  <a:srgbClr val="0070C0"/>
                </a:solidFill>
              </a:rPr>
              <a:t>begin</a:t>
            </a:r>
            <a:endParaRPr lang="pt-PT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PT" dirty="0" smtClean="0"/>
              <a:t>     unidades </a:t>
            </a:r>
            <a:r>
              <a:rPr lang="pt-PT" dirty="0"/>
              <a:t>: </a:t>
            </a:r>
            <a:r>
              <a:rPr lang="pt-PT" dirty="0" err="1">
                <a:solidFill>
                  <a:srgbClr val="0070C0"/>
                </a:solidFill>
              </a:rPr>
              <a:t>entity</a:t>
            </a:r>
            <a:r>
              <a:rPr lang="pt-PT" dirty="0"/>
              <a:t> </a:t>
            </a:r>
            <a:r>
              <a:rPr lang="pt-PT" dirty="0">
                <a:solidFill>
                  <a:srgbClr val="FF0000"/>
                </a:solidFill>
              </a:rPr>
              <a:t>work</a:t>
            </a:r>
            <a:r>
              <a:rPr lang="pt-PT" dirty="0"/>
              <a:t>.Bin7SegDecoder(</a:t>
            </a:r>
            <a:r>
              <a:rPr lang="pt-PT" dirty="0" err="1"/>
              <a:t>Behavioral</a:t>
            </a:r>
            <a:r>
              <a:rPr lang="pt-PT" dirty="0"/>
              <a:t>)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   </a:t>
            </a:r>
            <a:r>
              <a:rPr lang="pt-PT" dirty="0" err="1" smtClean="0">
                <a:solidFill>
                  <a:srgbClr val="0070C0"/>
                </a:solidFill>
              </a:rPr>
              <a:t>port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>
                <a:solidFill>
                  <a:srgbClr val="0070C0"/>
                </a:solidFill>
              </a:rPr>
              <a:t>map</a:t>
            </a:r>
            <a:r>
              <a:rPr lang="pt-PT" dirty="0"/>
              <a:t> </a:t>
            </a:r>
            <a:r>
              <a:rPr lang="pt-PT" dirty="0" smtClean="0"/>
              <a:t>( </a:t>
            </a:r>
            <a:r>
              <a:rPr lang="pt-PT" dirty="0" err="1" smtClean="0"/>
              <a:t>binInput</a:t>
            </a:r>
            <a:r>
              <a:rPr lang="pt-PT" dirty="0" smtClean="0"/>
              <a:t> </a:t>
            </a:r>
            <a:r>
              <a:rPr lang="pt-PT" dirty="0"/>
              <a:t>=&gt; uni,</a:t>
            </a:r>
          </a:p>
          <a:p>
            <a:pPr marL="0" indent="0">
              <a:buNone/>
            </a:pPr>
            <a:r>
              <a:rPr lang="pt-PT" dirty="0" smtClean="0"/>
              <a:t>                            </a:t>
            </a:r>
            <a:r>
              <a:rPr lang="pt-PT" dirty="0" err="1" smtClean="0"/>
              <a:t>decOut_n</a:t>
            </a:r>
            <a:r>
              <a:rPr lang="pt-PT" dirty="0" smtClean="0"/>
              <a:t> </a:t>
            </a:r>
            <a:r>
              <a:rPr lang="pt-PT" dirty="0"/>
              <a:t>=&gt; uni_7seg</a:t>
            </a:r>
            <a:r>
              <a:rPr lang="pt-PT" dirty="0" smtClean="0"/>
              <a:t>);</a:t>
            </a:r>
            <a:endParaRPr lang="pt-PT" dirty="0"/>
          </a:p>
          <a:p>
            <a:pPr marL="0" indent="0">
              <a:buNone/>
            </a:pPr>
            <a:r>
              <a:rPr lang="pt-PT" dirty="0" smtClean="0"/>
              <a:t>     dezenas </a:t>
            </a:r>
            <a:r>
              <a:rPr lang="pt-PT" dirty="0"/>
              <a:t>: </a:t>
            </a:r>
            <a:r>
              <a:rPr lang="pt-PT" dirty="0" err="1">
                <a:solidFill>
                  <a:srgbClr val="0070C0"/>
                </a:solidFill>
              </a:rPr>
              <a:t>entity</a:t>
            </a:r>
            <a:r>
              <a:rPr lang="pt-PT" dirty="0"/>
              <a:t> </a:t>
            </a:r>
            <a:r>
              <a:rPr lang="pt-PT" dirty="0">
                <a:solidFill>
                  <a:srgbClr val="FF0000"/>
                </a:solidFill>
              </a:rPr>
              <a:t>work</a:t>
            </a:r>
            <a:r>
              <a:rPr lang="pt-PT" dirty="0"/>
              <a:t>.Bin7SegDecoder(</a:t>
            </a:r>
            <a:r>
              <a:rPr lang="pt-PT" dirty="0" err="1"/>
              <a:t>Behavioral</a:t>
            </a:r>
            <a:r>
              <a:rPr lang="pt-PT" dirty="0"/>
              <a:t>)</a:t>
            </a:r>
          </a:p>
          <a:p>
            <a:pPr marL="0" indent="0">
              <a:buNone/>
            </a:pPr>
            <a:r>
              <a:rPr lang="pt-PT" dirty="0" smtClean="0"/>
              <a:t>       </a:t>
            </a:r>
            <a:r>
              <a:rPr lang="pt-PT" dirty="0" err="1" smtClean="0">
                <a:solidFill>
                  <a:srgbClr val="0070C0"/>
                </a:solidFill>
              </a:rPr>
              <a:t>port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>
                <a:solidFill>
                  <a:srgbClr val="0070C0"/>
                </a:solidFill>
              </a:rPr>
              <a:t>map</a:t>
            </a:r>
            <a:r>
              <a:rPr lang="pt-PT" dirty="0"/>
              <a:t> </a:t>
            </a:r>
            <a:r>
              <a:rPr lang="pt-PT" dirty="0" smtClean="0"/>
              <a:t>(</a:t>
            </a:r>
            <a:r>
              <a:rPr lang="pt-PT" dirty="0" err="1" smtClean="0"/>
              <a:t>binInput</a:t>
            </a:r>
            <a:r>
              <a:rPr lang="pt-PT" dirty="0" smtClean="0"/>
              <a:t> </a:t>
            </a:r>
            <a:r>
              <a:rPr lang="pt-PT" dirty="0"/>
              <a:t>=&gt; dez,</a:t>
            </a:r>
          </a:p>
          <a:p>
            <a:pPr marL="0" indent="0">
              <a:buNone/>
            </a:pPr>
            <a:r>
              <a:rPr lang="pt-PT" dirty="0" smtClean="0"/>
              <a:t>                           </a:t>
            </a:r>
            <a:r>
              <a:rPr lang="pt-PT" dirty="0" err="1" smtClean="0"/>
              <a:t>decOut_n</a:t>
            </a:r>
            <a:r>
              <a:rPr lang="pt-PT" dirty="0" smtClean="0"/>
              <a:t> </a:t>
            </a:r>
            <a:r>
              <a:rPr lang="pt-PT" dirty="0"/>
              <a:t>=&gt; dez_7seg</a:t>
            </a:r>
            <a:r>
              <a:rPr lang="pt-PT" dirty="0" smtClean="0"/>
              <a:t>);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smtClean="0"/>
              <a:t>     </a:t>
            </a:r>
            <a:r>
              <a:rPr lang="pt-PT" dirty="0" err="1" smtClean="0"/>
              <a:t>mask</a:t>
            </a:r>
            <a:r>
              <a:rPr lang="pt-PT" dirty="0" smtClean="0"/>
              <a:t> </a:t>
            </a:r>
            <a:r>
              <a:rPr lang="pt-PT" dirty="0"/>
              <a:t>&lt;= (</a:t>
            </a:r>
            <a:r>
              <a:rPr lang="pt-PT" dirty="0" err="1">
                <a:solidFill>
                  <a:srgbClr val="0070C0"/>
                </a:solidFill>
              </a:rPr>
              <a:t>others</a:t>
            </a:r>
            <a:r>
              <a:rPr lang="pt-PT" dirty="0"/>
              <a:t> =&gt; pisca); </a:t>
            </a:r>
            <a:r>
              <a:rPr lang="pt-PT" dirty="0">
                <a:solidFill>
                  <a:schemeClr val="accent3">
                    <a:lumMod val="75000"/>
                  </a:schemeClr>
                </a:solidFill>
              </a:rPr>
              <a:t>-- 7 bits intermitentes '1'&lt;-&gt;'0'</a:t>
            </a:r>
            <a:r>
              <a:rPr lang="pt-PT" dirty="0"/>
              <a:t>	</a:t>
            </a:r>
          </a:p>
          <a:p>
            <a:pPr marL="0" indent="0">
              <a:buNone/>
            </a:pPr>
            <a:r>
              <a:rPr lang="pt-PT" dirty="0" smtClean="0"/>
              <a:t>     </a:t>
            </a:r>
            <a:r>
              <a:rPr lang="pt-PT" dirty="0" err="1" smtClean="0"/>
              <a:t>visor_uni</a:t>
            </a:r>
            <a:r>
              <a:rPr lang="pt-PT" dirty="0" smtClean="0"/>
              <a:t> &lt;= (</a:t>
            </a:r>
            <a:r>
              <a:rPr lang="pt-PT" dirty="0" err="1"/>
              <a:t>letraL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or</a:t>
            </a:r>
            <a:r>
              <a:rPr lang="pt-PT" dirty="0"/>
              <a:t> </a:t>
            </a:r>
            <a:r>
              <a:rPr lang="pt-PT" dirty="0" err="1"/>
              <a:t>mask</a:t>
            </a:r>
            <a:r>
              <a:rPr lang="pt-PT" dirty="0"/>
              <a:t>) </a:t>
            </a:r>
            <a:r>
              <a:rPr lang="pt-PT" dirty="0" err="1">
                <a:solidFill>
                  <a:srgbClr val="0070C0"/>
                </a:solidFill>
              </a:rPr>
              <a:t>when</a:t>
            </a:r>
            <a:r>
              <a:rPr lang="pt-PT" dirty="0"/>
              <a:t> </a:t>
            </a:r>
            <a:r>
              <a:rPr lang="pt-PT" dirty="0" err="1"/>
              <a:t>s_cheio</a:t>
            </a:r>
            <a:r>
              <a:rPr lang="pt-PT" dirty="0"/>
              <a:t>='</a:t>
            </a:r>
            <a:r>
              <a:rPr lang="pt-PT" dirty="0">
                <a:solidFill>
                  <a:srgbClr val="FF0000"/>
                </a:solidFill>
              </a:rPr>
              <a:t>1</a:t>
            </a:r>
            <a:r>
              <a:rPr lang="pt-PT" dirty="0"/>
              <a:t>' </a:t>
            </a:r>
            <a:r>
              <a:rPr lang="pt-PT" dirty="0" err="1">
                <a:solidFill>
                  <a:srgbClr val="0070C0"/>
                </a:solidFill>
              </a:rPr>
              <a:t>else</a:t>
            </a:r>
            <a:endParaRPr lang="pt-PT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PT" dirty="0" smtClean="0"/>
              <a:t>                             uni_7seg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 smtClean="0"/>
              <a:t>     </a:t>
            </a:r>
            <a:r>
              <a:rPr lang="pt-PT" dirty="0" err="1" smtClean="0"/>
              <a:t>visor_dez</a:t>
            </a:r>
            <a:r>
              <a:rPr lang="pt-PT" dirty="0" smtClean="0"/>
              <a:t> &lt;= (</a:t>
            </a:r>
            <a:r>
              <a:rPr lang="pt-PT" dirty="0" err="1"/>
              <a:t>letraL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or</a:t>
            </a:r>
            <a:r>
              <a:rPr lang="pt-PT" dirty="0"/>
              <a:t> </a:t>
            </a:r>
            <a:r>
              <a:rPr lang="pt-PT" dirty="0" err="1"/>
              <a:t>mask</a:t>
            </a:r>
            <a:r>
              <a:rPr lang="pt-PT" dirty="0"/>
              <a:t>) </a:t>
            </a:r>
            <a:r>
              <a:rPr lang="pt-PT" dirty="0" err="1">
                <a:solidFill>
                  <a:srgbClr val="0070C0"/>
                </a:solidFill>
              </a:rPr>
              <a:t>when</a:t>
            </a:r>
            <a:r>
              <a:rPr lang="pt-PT" dirty="0"/>
              <a:t> </a:t>
            </a:r>
            <a:r>
              <a:rPr lang="pt-PT" dirty="0" err="1"/>
              <a:t>s_cheio</a:t>
            </a:r>
            <a:r>
              <a:rPr lang="pt-PT" dirty="0"/>
              <a:t>='</a:t>
            </a:r>
            <a:r>
              <a:rPr lang="pt-PT" dirty="0">
                <a:solidFill>
                  <a:srgbClr val="FF0000"/>
                </a:solidFill>
              </a:rPr>
              <a:t>1</a:t>
            </a:r>
            <a:r>
              <a:rPr lang="pt-PT" dirty="0"/>
              <a:t>' </a:t>
            </a:r>
            <a:r>
              <a:rPr lang="pt-PT" dirty="0" err="1">
                <a:solidFill>
                  <a:srgbClr val="0070C0"/>
                </a:solidFill>
              </a:rPr>
              <a:t>else</a:t>
            </a:r>
            <a:endParaRPr lang="pt-PT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PT" dirty="0" smtClean="0"/>
              <a:t>                             dez_7seg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 smtClean="0"/>
              <a:t>     </a:t>
            </a:r>
            <a:r>
              <a:rPr lang="pt-PT" dirty="0" err="1" smtClean="0"/>
              <a:t>visor_cen</a:t>
            </a:r>
            <a:r>
              <a:rPr lang="pt-PT" dirty="0" smtClean="0"/>
              <a:t> &lt;= (</a:t>
            </a:r>
            <a:r>
              <a:rPr lang="pt-PT" dirty="0" err="1"/>
              <a:t>letraU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or</a:t>
            </a:r>
            <a:r>
              <a:rPr lang="pt-PT" dirty="0"/>
              <a:t> </a:t>
            </a:r>
            <a:r>
              <a:rPr lang="pt-PT" dirty="0" err="1"/>
              <a:t>mask</a:t>
            </a:r>
            <a:r>
              <a:rPr lang="pt-PT" dirty="0"/>
              <a:t>) </a:t>
            </a:r>
            <a:r>
              <a:rPr lang="pt-PT" dirty="0" err="1">
                <a:solidFill>
                  <a:srgbClr val="0070C0"/>
                </a:solidFill>
              </a:rPr>
              <a:t>when</a:t>
            </a:r>
            <a:r>
              <a:rPr lang="pt-PT" dirty="0"/>
              <a:t> </a:t>
            </a:r>
            <a:r>
              <a:rPr lang="pt-PT" dirty="0" err="1"/>
              <a:t>s_cheio</a:t>
            </a:r>
            <a:r>
              <a:rPr lang="pt-PT" dirty="0"/>
              <a:t>='</a:t>
            </a:r>
            <a:r>
              <a:rPr lang="pt-PT" dirty="0">
                <a:solidFill>
                  <a:srgbClr val="FF0000"/>
                </a:solidFill>
              </a:rPr>
              <a:t>1</a:t>
            </a:r>
            <a:r>
              <a:rPr lang="pt-PT" dirty="0"/>
              <a:t>' </a:t>
            </a:r>
            <a:r>
              <a:rPr lang="pt-PT" dirty="0" err="1">
                <a:solidFill>
                  <a:srgbClr val="0070C0"/>
                </a:solidFill>
              </a:rPr>
              <a:t>else</a:t>
            </a:r>
            <a:endParaRPr lang="pt-PT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PT" dirty="0" smtClean="0"/>
              <a:t>                              apagado</a:t>
            </a:r>
            <a:r>
              <a:rPr lang="pt-PT" dirty="0"/>
              <a:t>;			</a:t>
            </a:r>
          </a:p>
          <a:p>
            <a:pPr marL="0" indent="0">
              <a:buNone/>
            </a:pPr>
            <a:r>
              <a:rPr lang="pt-PT" dirty="0" smtClean="0"/>
              <a:t>     </a:t>
            </a:r>
            <a:r>
              <a:rPr lang="pt-PT" dirty="0" err="1" smtClean="0"/>
              <a:t>visor_mil</a:t>
            </a:r>
            <a:r>
              <a:rPr lang="pt-PT" dirty="0" smtClean="0"/>
              <a:t> &lt;= (</a:t>
            </a:r>
            <a:r>
              <a:rPr lang="pt-PT" dirty="0" err="1"/>
              <a:t>letraF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or</a:t>
            </a:r>
            <a:r>
              <a:rPr lang="pt-PT" dirty="0"/>
              <a:t> </a:t>
            </a:r>
            <a:r>
              <a:rPr lang="pt-PT" dirty="0" err="1"/>
              <a:t>mask</a:t>
            </a:r>
            <a:r>
              <a:rPr lang="pt-PT" dirty="0"/>
              <a:t>) </a:t>
            </a:r>
            <a:r>
              <a:rPr lang="pt-PT" dirty="0" err="1">
                <a:solidFill>
                  <a:srgbClr val="0070C0"/>
                </a:solidFill>
              </a:rPr>
              <a:t>when</a:t>
            </a:r>
            <a:r>
              <a:rPr lang="pt-PT" dirty="0"/>
              <a:t> </a:t>
            </a:r>
            <a:r>
              <a:rPr lang="pt-PT" dirty="0" err="1"/>
              <a:t>s_cheio</a:t>
            </a:r>
            <a:r>
              <a:rPr lang="pt-PT" dirty="0"/>
              <a:t>='</a:t>
            </a:r>
            <a:r>
              <a:rPr lang="pt-PT" dirty="0">
                <a:solidFill>
                  <a:srgbClr val="FF0000"/>
                </a:solidFill>
              </a:rPr>
              <a:t>1</a:t>
            </a:r>
            <a:r>
              <a:rPr lang="pt-PT" dirty="0"/>
              <a:t>' </a:t>
            </a:r>
            <a:r>
              <a:rPr lang="pt-PT" dirty="0" err="1">
                <a:solidFill>
                  <a:srgbClr val="0070C0"/>
                </a:solidFill>
              </a:rPr>
              <a:t>else</a:t>
            </a:r>
            <a:endParaRPr lang="pt-PT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PT" dirty="0" smtClean="0"/>
              <a:t>                              apagado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 smtClean="0"/>
              <a:t>     </a:t>
            </a:r>
            <a:r>
              <a:rPr lang="pt-PT" dirty="0" err="1" smtClean="0"/>
              <a:t>s_cheio</a:t>
            </a:r>
            <a:r>
              <a:rPr lang="pt-PT" dirty="0" smtClean="0"/>
              <a:t> </a:t>
            </a:r>
            <a:r>
              <a:rPr lang="pt-PT" dirty="0"/>
              <a:t>&lt;= </a:t>
            </a:r>
            <a:r>
              <a:rPr lang="pt-PT" dirty="0" smtClean="0"/>
              <a:t> '</a:t>
            </a:r>
            <a:r>
              <a:rPr lang="pt-PT" dirty="0" smtClean="0">
                <a:solidFill>
                  <a:srgbClr val="FF0000"/>
                </a:solidFill>
              </a:rPr>
              <a:t>1</a:t>
            </a:r>
            <a:r>
              <a:rPr lang="pt-PT" dirty="0"/>
              <a:t>' </a:t>
            </a:r>
            <a:r>
              <a:rPr lang="pt-PT" dirty="0" err="1">
                <a:solidFill>
                  <a:srgbClr val="0070C0"/>
                </a:solidFill>
              </a:rPr>
              <a:t>when</a:t>
            </a:r>
            <a:r>
              <a:rPr lang="pt-PT" dirty="0"/>
              <a:t> ((uni</a:t>
            </a:r>
            <a:r>
              <a:rPr lang="pt-PT" dirty="0" smtClean="0"/>
              <a:t>="</a:t>
            </a:r>
            <a:r>
              <a:rPr lang="pt-PT" dirty="0" smtClean="0">
                <a:solidFill>
                  <a:srgbClr val="7030A0"/>
                </a:solidFill>
              </a:rPr>
              <a:t>0000</a:t>
            </a:r>
            <a:r>
              <a:rPr lang="pt-PT" dirty="0" smtClean="0"/>
              <a:t>") </a:t>
            </a:r>
            <a:r>
              <a:rPr lang="pt-PT" dirty="0" err="1">
                <a:solidFill>
                  <a:srgbClr val="FF0000"/>
                </a:solidFill>
              </a:rPr>
              <a:t>and</a:t>
            </a:r>
            <a:r>
              <a:rPr lang="pt-PT" dirty="0"/>
              <a:t> (dez="</a:t>
            </a:r>
            <a:r>
              <a:rPr lang="pt-PT" dirty="0">
                <a:solidFill>
                  <a:srgbClr val="7030A0"/>
                </a:solidFill>
              </a:rPr>
              <a:t>0000</a:t>
            </a:r>
            <a:r>
              <a:rPr lang="pt-PT" dirty="0"/>
              <a:t>")) </a:t>
            </a:r>
            <a:r>
              <a:rPr lang="pt-PT" dirty="0" err="1" smtClean="0">
                <a:solidFill>
                  <a:srgbClr val="0070C0"/>
                </a:solidFill>
              </a:rPr>
              <a:t>else</a:t>
            </a:r>
            <a:endParaRPr lang="pt-PT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                      '</a:t>
            </a:r>
            <a:r>
              <a:rPr lang="pt-PT" dirty="0" smtClean="0">
                <a:solidFill>
                  <a:srgbClr val="FF0000"/>
                </a:solidFill>
              </a:rPr>
              <a:t>0</a:t>
            </a:r>
            <a:r>
              <a:rPr lang="pt-PT" dirty="0"/>
              <a:t>';</a:t>
            </a:r>
          </a:p>
          <a:p>
            <a:pPr marL="0" indent="0">
              <a:buNone/>
            </a:pPr>
            <a:r>
              <a:rPr lang="pt-PT" dirty="0" smtClean="0"/>
              <a:t>     lotado </a:t>
            </a:r>
            <a:r>
              <a:rPr lang="pt-PT" dirty="0"/>
              <a:t>&lt;= </a:t>
            </a:r>
            <a:r>
              <a:rPr lang="pt-PT" dirty="0" err="1">
                <a:solidFill>
                  <a:srgbClr val="FF0000"/>
                </a:solidFill>
              </a:rPr>
              <a:t>not</a:t>
            </a:r>
            <a:r>
              <a:rPr lang="pt-PT" dirty="0"/>
              <a:t> (</a:t>
            </a:r>
            <a:r>
              <a:rPr lang="pt-PT" dirty="0" err="1"/>
              <a:t>s_cheio</a:t>
            </a:r>
            <a:r>
              <a:rPr lang="pt-PT" dirty="0"/>
              <a:t>); </a:t>
            </a:r>
            <a:r>
              <a:rPr lang="pt-PT" dirty="0">
                <a:solidFill>
                  <a:schemeClr val="accent3">
                    <a:lumMod val="75000"/>
                  </a:schemeClr>
                </a:solidFill>
              </a:rPr>
              <a:t>-- activo-baixo</a:t>
            </a:r>
          </a:p>
          <a:p>
            <a:pPr marL="0" indent="0">
              <a:buNone/>
            </a:pPr>
            <a:r>
              <a:rPr lang="pt-PT" dirty="0" err="1">
                <a:solidFill>
                  <a:srgbClr val="0070C0"/>
                </a:solidFill>
              </a:rPr>
              <a:t>end</a:t>
            </a:r>
            <a:r>
              <a:rPr lang="pt-PT" dirty="0"/>
              <a:t> </a:t>
            </a:r>
            <a:r>
              <a:rPr lang="pt-PT" dirty="0" err="1"/>
              <a:t>Structural</a:t>
            </a:r>
            <a:r>
              <a:rPr lang="pt-PT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9648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t="18796" r="5900" b="51200"/>
          <a:stretch/>
        </p:blipFill>
        <p:spPr>
          <a:xfrm>
            <a:off x="420241" y="893941"/>
            <a:ext cx="8280920" cy="18002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4"/>
          <a:srcRect l="3931" t="30226" r="33463" b="54563"/>
          <a:stretch/>
        </p:blipFill>
        <p:spPr>
          <a:xfrm>
            <a:off x="921166" y="5138797"/>
            <a:ext cx="7194878" cy="1357525"/>
          </a:xfrm>
          <a:prstGeom prst="rect">
            <a:avLst/>
          </a:prstGeom>
        </p:spPr>
      </p:pic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29</a:t>
            </a:fld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/>
          <a:srcRect l="3932" t="17296" r="6885" b="55324"/>
          <a:stretch/>
        </p:blipFill>
        <p:spPr>
          <a:xfrm>
            <a:off x="327248" y="2924643"/>
            <a:ext cx="8458200" cy="2016525"/>
          </a:xfrm>
          <a:prstGeom prst="rect">
            <a:avLst/>
          </a:prstGeom>
        </p:spPr>
      </p:pic>
      <p:sp>
        <p:nvSpPr>
          <p:cNvPr id="7" name="Retângulo arredondado 6"/>
          <p:cNvSpPr/>
          <p:nvPr/>
        </p:nvSpPr>
        <p:spPr>
          <a:xfrm>
            <a:off x="3419872" y="3932905"/>
            <a:ext cx="1512168" cy="7959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arredondado 7"/>
          <p:cNvSpPr/>
          <p:nvPr/>
        </p:nvSpPr>
        <p:spPr>
          <a:xfrm>
            <a:off x="755576" y="5120909"/>
            <a:ext cx="7560840" cy="14044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" name="Conexão reta 9"/>
          <p:cNvCxnSpPr>
            <a:stCxn id="7" idx="1"/>
          </p:cNvCxnSpPr>
          <p:nvPr/>
        </p:nvCxnSpPr>
        <p:spPr>
          <a:xfrm flipH="1">
            <a:off x="921166" y="4330880"/>
            <a:ext cx="2498706" cy="789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/>
          <p:cNvCxnSpPr>
            <a:stCxn id="7" idx="3"/>
          </p:cNvCxnSpPr>
          <p:nvPr/>
        </p:nvCxnSpPr>
        <p:spPr>
          <a:xfrm>
            <a:off x="4932040" y="4330880"/>
            <a:ext cx="3195777" cy="789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3852018" y="5149070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smtClean="0">
                <a:solidFill>
                  <a:srgbClr val="FF0000"/>
                </a:solidFill>
              </a:rPr>
              <a:t>F</a:t>
            </a:r>
          </a:p>
          <a:p>
            <a:r>
              <a:rPr lang="pt-PT" sz="1600" b="1" dirty="0" smtClean="0">
                <a:solidFill>
                  <a:srgbClr val="FF0000"/>
                </a:solidFill>
              </a:rPr>
              <a:t>U</a:t>
            </a:r>
          </a:p>
          <a:p>
            <a:r>
              <a:rPr lang="pt-PT" sz="1600" b="1" dirty="0" smtClean="0">
                <a:solidFill>
                  <a:srgbClr val="FF0000"/>
                </a:solidFill>
              </a:rPr>
              <a:t>L</a:t>
            </a:r>
          </a:p>
          <a:p>
            <a:r>
              <a:rPr lang="pt-PT" sz="1600" b="1" dirty="0" smtClean="0">
                <a:solidFill>
                  <a:srgbClr val="FF0000"/>
                </a:solidFill>
              </a:rPr>
              <a:t>L</a:t>
            </a:r>
            <a:endParaRPr lang="pt-PT" sz="1600" b="1" dirty="0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602822" y="5149070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pt-PT" sz="16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pt-PT" sz="16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pt-PT" sz="1600" b="1" dirty="0" smtClean="0">
                <a:solidFill>
                  <a:srgbClr val="FF0000"/>
                </a:solidFill>
              </a:rPr>
              <a:t>0</a:t>
            </a:r>
            <a:endParaRPr lang="pt-PT" sz="1600" b="1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364612" y="5150753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smtClean="0">
                <a:solidFill>
                  <a:srgbClr val="FF0000"/>
                </a:solidFill>
              </a:rPr>
              <a:t>F</a:t>
            </a:r>
          </a:p>
          <a:p>
            <a:r>
              <a:rPr lang="pt-PT" sz="1600" b="1" dirty="0" smtClean="0">
                <a:solidFill>
                  <a:srgbClr val="FF0000"/>
                </a:solidFill>
              </a:rPr>
              <a:t>U</a:t>
            </a:r>
          </a:p>
          <a:p>
            <a:r>
              <a:rPr lang="pt-PT" sz="1600" b="1" dirty="0" smtClean="0">
                <a:solidFill>
                  <a:srgbClr val="FF0000"/>
                </a:solidFill>
              </a:rPr>
              <a:t>L</a:t>
            </a:r>
          </a:p>
          <a:p>
            <a:r>
              <a:rPr lang="pt-PT" sz="1600" b="1" dirty="0" smtClean="0">
                <a:solidFill>
                  <a:srgbClr val="FF0000"/>
                </a:solidFill>
              </a:rPr>
              <a:t>L</a:t>
            </a:r>
            <a:endParaRPr lang="pt-PT" sz="1600" b="1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115416" y="5150753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pt-PT" sz="16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pt-PT" sz="16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pt-PT" sz="1600" b="1" dirty="0" smtClean="0">
                <a:solidFill>
                  <a:srgbClr val="FF0000"/>
                </a:solidFill>
              </a:rPr>
              <a:t>0</a:t>
            </a:r>
            <a:endParaRPr lang="pt-PT" sz="1600" b="1" dirty="0">
              <a:solidFill>
                <a:srgbClr val="FF00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755576" y="3629412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smtClean="0">
                <a:solidFill>
                  <a:srgbClr val="FF0000"/>
                </a:solidFill>
              </a:rPr>
              <a:t>Vagas:       5   5   5  5   4   3   2   1              0            1   2                       3                       2   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547664" y="4027385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smtClean="0">
                <a:solidFill>
                  <a:srgbClr val="FF0000"/>
                </a:solidFill>
              </a:rPr>
              <a:t> 0   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1395595" y="4252298"/>
            <a:ext cx="1050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smtClean="0">
                <a:solidFill>
                  <a:srgbClr val="FF0000"/>
                </a:solidFill>
              </a:rPr>
              <a:t> apagado   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1407368" y="4457513"/>
            <a:ext cx="1050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smtClean="0">
                <a:solidFill>
                  <a:srgbClr val="FF0000"/>
                </a:solidFill>
              </a:rPr>
              <a:t> apagado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7396" y="2449957"/>
            <a:ext cx="2732584" cy="36223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Simulação:</a:t>
            </a:r>
            <a:endParaRPr lang="pt-PT" dirty="0"/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1547664" y="170249"/>
            <a:ext cx="5761164" cy="543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pt-PT" sz="4400" kern="120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/>
              <a:t>Fase</a:t>
            </a:r>
            <a:r>
              <a:rPr lang="en-GB" dirty="0" smtClean="0"/>
              <a:t>  4 - </a:t>
            </a:r>
            <a:r>
              <a:rPr lang="en-GB" dirty="0" err="1" smtClean="0"/>
              <a:t>Diagrama</a:t>
            </a:r>
            <a:r>
              <a:rPr lang="en-GB" dirty="0" smtClean="0"/>
              <a:t> </a:t>
            </a:r>
            <a:r>
              <a:rPr lang="en-GB" dirty="0" err="1" smtClean="0"/>
              <a:t>geral</a:t>
            </a:r>
            <a:endParaRPr lang="en-GB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444841" y="155521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chemeClr val="tx2">
                    <a:lumMod val="75000"/>
                  </a:schemeClr>
                </a:solidFill>
              </a:rPr>
              <a:t>Conta</a:t>
            </a:r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6151420" y="158210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chemeClr val="tx2">
                    <a:lumMod val="75000"/>
                  </a:schemeClr>
                </a:solidFill>
              </a:rPr>
              <a:t>Afixa</a:t>
            </a:r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6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2" grpId="0"/>
      <p:bldP spid="26" grpId="0"/>
      <p:bldP spid="29" grpId="0"/>
      <p:bldP spid="30" grpId="0"/>
      <p:bldP spid="31" grpId="0"/>
      <p:bldP spid="36" grpId="0"/>
      <p:bldP spid="37" grpId="0"/>
      <p:bldP spid="3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Decomposição hierárquica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3</a:t>
            </a:fld>
            <a:endParaRPr lang="pt-PT"/>
          </a:p>
        </p:txBody>
      </p:sp>
      <p:pic>
        <p:nvPicPr>
          <p:cNvPr id="31746" name="Picture 2" descr="https://cdn.kastatic.org/ka-perseus-images/db9d172fc33b90e905c1213b8cce660c228bb99c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381" y="1556792"/>
            <a:ext cx="6783238" cy="444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043608" y="3334520"/>
            <a:ext cx="7056784" cy="2669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1" name="Grupo 10"/>
          <p:cNvGrpSpPr/>
          <p:nvPr/>
        </p:nvGrpSpPr>
        <p:grpSpPr>
          <a:xfrm>
            <a:off x="611560" y="1400974"/>
            <a:ext cx="1440161" cy="1876874"/>
            <a:chOff x="611560" y="1400974"/>
            <a:chExt cx="1440161" cy="1876874"/>
          </a:xfrm>
        </p:grpSpPr>
        <p:sp>
          <p:nvSpPr>
            <p:cNvPr id="6" name="Seta para baixo 5"/>
            <p:cNvSpPr/>
            <p:nvPr/>
          </p:nvSpPr>
          <p:spPr>
            <a:xfrm>
              <a:off x="611560" y="1410502"/>
              <a:ext cx="216024" cy="186734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827585" y="1400974"/>
              <a:ext cx="122413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tx2">
                      <a:lumMod val="75000"/>
                    </a:schemeClr>
                  </a:solidFill>
                </a:rPr>
                <a:t>Análise:</a:t>
              </a:r>
            </a:p>
            <a:p>
              <a:r>
                <a:rPr lang="pt-PT" sz="1600" dirty="0" smtClean="0">
                  <a:solidFill>
                    <a:schemeClr val="tx2">
                      <a:lumMod val="75000"/>
                    </a:schemeClr>
                  </a:solidFill>
                </a:rPr>
                <a:t>‘top-</a:t>
              </a:r>
              <a:r>
                <a:rPr lang="pt-PT" sz="1600" dirty="0" err="1" smtClean="0">
                  <a:solidFill>
                    <a:schemeClr val="tx2">
                      <a:lumMod val="75000"/>
                    </a:schemeClr>
                  </a:solidFill>
                </a:rPr>
                <a:t>down</a:t>
              </a:r>
              <a:r>
                <a:rPr lang="pt-PT" sz="1600" dirty="0" smtClean="0">
                  <a:solidFill>
                    <a:schemeClr val="tx2">
                      <a:lumMod val="75000"/>
                    </a:schemeClr>
                  </a:solidFill>
                </a:rPr>
                <a:t>’</a:t>
              </a:r>
              <a:endParaRPr lang="pt-PT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11560" y="3501008"/>
            <a:ext cx="1440161" cy="2463154"/>
            <a:chOff x="611560" y="3501008"/>
            <a:chExt cx="1440161" cy="2463154"/>
          </a:xfrm>
        </p:grpSpPr>
        <p:sp>
          <p:nvSpPr>
            <p:cNvPr id="9" name="Seta para baixo 8"/>
            <p:cNvSpPr/>
            <p:nvPr/>
          </p:nvSpPr>
          <p:spPr>
            <a:xfrm>
              <a:off x="611560" y="3501008"/>
              <a:ext cx="216024" cy="24464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827585" y="5348609"/>
              <a:ext cx="122413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>
                  <a:solidFill>
                    <a:schemeClr val="tx2">
                      <a:lumMod val="75000"/>
                    </a:schemeClr>
                  </a:solidFill>
                </a:rPr>
                <a:t>Síntese:</a:t>
              </a:r>
            </a:p>
            <a:p>
              <a:r>
                <a:rPr lang="pt-PT" sz="1600" dirty="0" smtClean="0">
                  <a:solidFill>
                    <a:schemeClr val="tx2">
                      <a:lumMod val="75000"/>
                    </a:schemeClr>
                  </a:solidFill>
                </a:rPr>
                <a:t>‘</a:t>
              </a:r>
              <a:r>
                <a:rPr lang="pt-PT" sz="1600" dirty="0" err="1" smtClean="0">
                  <a:solidFill>
                    <a:schemeClr val="tx2">
                      <a:lumMod val="75000"/>
                    </a:schemeClr>
                  </a:solidFill>
                </a:rPr>
                <a:t>bottom-up</a:t>
              </a:r>
              <a:r>
                <a:rPr lang="pt-PT" sz="1600" dirty="0" smtClean="0">
                  <a:solidFill>
                    <a:schemeClr val="tx2">
                      <a:lumMod val="75000"/>
                    </a:schemeClr>
                  </a:solidFill>
                </a:rPr>
                <a:t>’</a:t>
              </a:r>
              <a:endParaRPr lang="pt-PT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91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6408712" cy="576064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Diagrama global do sistema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0" t="28614" r="24013" b="12931"/>
          <a:stretch/>
        </p:blipFill>
        <p:spPr>
          <a:xfrm>
            <a:off x="323528" y="992078"/>
            <a:ext cx="856192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Estrutura de decomposição</a:t>
            </a:r>
            <a:endParaRPr lang="pt-PT" dirty="0"/>
          </a:p>
        </p:txBody>
      </p:sp>
      <p:graphicFrame>
        <p:nvGraphicFramePr>
          <p:cNvPr id="5" name="Marcador de Posição de Conteúdo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4898547"/>
              </p:ext>
            </p:extLst>
          </p:nvPr>
        </p:nvGraphicFramePr>
        <p:xfrm>
          <a:off x="440804" y="918270"/>
          <a:ext cx="8229600" cy="2692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Marcador de Posição de Conteúdo 7"/>
          <p:cNvSpPr>
            <a:spLocks noGrp="1"/>
          </p:cNvSpPr>
          <p:nvPr>
            <p:ph sz="half" idx="2"/>
          </p:nvPr>
        </p:nvSpPr>
        <p:spPr>
          <a:xfrm>
            <a:off x="2555776" y="3789040"/>
            <a:ext cx="4038600" cy="21602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PT" dirty="0"/>
              <a:t>Componentes elementares utilizados:</a:t>
            </a:r>
          </a:p>
          <a:p>
            <a:pPr marL="685800" lvl="1"/>
            <a:r>
              <a:rPr lang="pt-PT" dirty="0"/>
              <a:t>Divisor de frequência</a:t>
            </a:r>
          </a:p>
          <a:p>
            <a:pPr marL="685800" lvl="1"/>
            <a:r>
              <a:rPr lang="pt-PT" dirty="0" smtClean="0"/>
              <a:t>Temporizadores</a:t>
            </a:r>
          </a:p>
          <a:p>
            <a:pPr marL="685800" lvl="1"/>
            <a:r>
              <a:rPr lang="pt-PT" dirty="0" smtClean="0"/>
              <a:t>Contadores </a:t>
            </a:r>
            <a:r>
              <a:rPr lang="pt-PT" dirty="0" err="1" smtClean="0"/>
              <a:t>BCD</a:t>
            </a:r>
            <a:endParaRPr lang="pt-PT" dirty="0" smtClean="0"/>
          </a:p>
          <a:p>
            <a:pPr marL="685800" lvl="1"/>
            <a:r>
              <a:rPr lang="pt-PT" dirty="0" smtClean="0"/>
              <a:t>Descodificadores </a:t>
            </a:r>
            <a:r>
              <a:rPr lang="pt-PT" dirty="0"/>
              <a:t>BCD-7seg</a:t>
            </a:r>
          </a:p>
          <a:p>
            <a:pPr marL="685800" lvl="1"/>
            <a:r>
              <a:rPr lang="pt-PT" i="1" dirty="0" err="1"/>
              <a:t>Multiplexers</a:t>
            </a:r>
            <a:endParaRPr lang="pt-PT" i="1" dirty="0"/>
          </a:p>
          <a:p>
            <a:pPr marL="685800" lvl="1"/>
            <a:r>
              <a:rPr lang="pt-PT" dirty="0"/>
              <a:t>Flip-flops</a:t>
            </a:r>
          </a:p>
          <a:p>
            <a:pPr marL="685800" lvl="1"/>
            <a:r>
              <a:rPr lang="pt-PT" dirty="0"/>
              <a:t>Portas lógicas (AND, </a:t>
            </a:r>
            <a:r>
              <a:rPr lang="pt-PT" dirty="0" err="1"/>
              <a:t>OR</a:t>
            </a:r>
            <a:r>
              <a:rPr lang="pt-PT" dirty="0"/>
              <a:t>, </a:t>
            </a:r>
            <a:r>
              <a:rPr lang="pt-PT" dirty="0" err="1"/>
              <a:t>NOT</a:t>
            </a:r>
            <a:r>
              <a:rPr lang="pt-PT" dirty="0"/>
              <a:t>, </a:t>
            </a:r>
            <a:r>
              <a:rPr lang="pt-PT" dirty="0" err="1"/>
              <a:t>XOR</a:t>
            </a:r>
            <a:r>
              <a:rPr lang="pt-PT" dirty="0"/>
              <a:t>)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81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rco 35"/>
          <p:cNvSpPr/>
          <p:nvPr/>
        </p:nvSpPr>
        <p:spPr>
          <a:xfrm flipV="1">
            <a:off x="2445312" y="683558"/>
            <a:ext cx="4361180" cy="3674110"/>
          </a:xfrm>
          <a:prstGeom prst="arc">
            <a:avLst>
              <a:gd name="adj1" fmla="val 10848992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 ‘curva de projecto’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4</a:t>
            </a:fld>
            <a:endParaRPr lang="pt-PT"/>
          </a:p>
        </p:txBody>
      </p:sp>
      <p:grpSp>
        <p:nvGrpSpPr>
          <p:cNvPr id="5" name="Grupo 4"/>
          <p:cNvGrpSpPr/>
          <p:nvPr/>
        </p:nvGrpSpPr>
        <p:grpSpPr>
          <a:xfrm>
            <a:off x="1780857" y="1606274"/>
            <a:ext cx="5582285" cy="3544390"/>
            <a:chOff x="393928" y="1278060"/>
            <a:chExt cx="5582693" cy="3544390"/>
          </a:xfrm>
        </p:grpSpPr>
        <p:cxnSp>
          <p:nvCxnSpPr>
            <p:cNvPr id="6" name="Conexão reta unidirecional 5"/>
            <p:cNvCxnSpPr/>
            <p:nvPr/>
          </p:nvCxnSpPr>
          <p:spPr>
            <a:xfrm>
              <a:off x="1034416" y="4022234"/>
              <a:ext cx="49422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 de texto 232"/>
            <p:cNvSpPr txBox="1"/>
            <p:nvPr/>
          </p:nvSpPr>
          <p:spPr>
            <a:xfrm>
              <a:off x="418335" y="1278060"/>
              <a:ext cx="688291" cy="30861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pt-P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detalhe</a:t>
              </a:r>
              <a:endPara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" name="Conexão reta unidirecional 7"/>
            <p:cNvCxnSpPr/>
            <p:nvPr/>
          </p:nvCxnSpPr>
          <p:spPr>
            <a:xfrm>
              <a:off x="1034415" y="1379352"/>
              <a:ext cx="0" cy="26428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>
            <a:xfrm>
              <a:off x="1050843" y="2172482"/>
              <a:ext cx="4361723" cy="164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>
            <a:xfrm>
              <a:off x="1072873" y="2987773"/>
              <a:ext cx="4361180" cy="127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>
            <a:xfrm>
              <a:off x="1072872" y="3562448"/>
              <a:ext cx="4361180" cy="127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>
            <a:xfrm>
              <a:off x="1061448" y="3878287"/>
              <a:ext cx="4361180" cy="127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915130" y="2068293"/>
              <a:ext cx="229870" cy="229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1144961" y="2872838"/>
              <a:ext cx="229235" cy="229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5333365" y="2068293"/>
              <a:ext cx="229235" cy="229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5046166" y="2872838"/>
              <a:ext cx="229235" cy="229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1720955" y="3447513"/>
              <a:ext cx="229235" cy="229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4479395" y="3447513"/>
              <a:ext cx="229235" cy="229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2295630" y="3750492"/>
              <a:ext cx="229235" cy="229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3904720" y="3750492"/>
              <a:ext cx="229235" cy="229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21" name="Conexão reta 20"/>
            <p:cNvCxnSpPr/>
            <p:nvPr/>
          </p:nvCxnSpPr>
          <p:spPr>
            <a:xfrm>
              <a:off x="1261258" y="2987773"/>
              <a:ext cx="0" cy="1023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>
            <a:xfrm>
              <a:off x="1835793" y="3562448"/>
              <a:ext cx="0" cy="459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>
            <a:xfrm>
              <a:off x="2410422" y="3888105"/>
              <a:ext cx="0" cy="218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>
            <a:xfrm>
              <a:off x="4019384" y="3878287"/>
              <a:ext cx="0" cy="14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ta 24"/>
            <p:cNvCxnSpPr/>
            <p:nvPr/>
          </p:nvCxnSpPr>
          <p:spPr>
            <a:xfrm>
              <a:off x="4594013" y="3461437"/>
              <a:ext cx="0" cy="5607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xão reta 25"/>
            <p:cNvCxnSpPr/>
            <p:nvPr/>
          </p:nvCxnSpPr>
          <p:spPr>
            <a:xfrm>
              <a:off x="5168849" y="2989043"/>
              <a:ext cx="0" cy="1033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 de texto 23"/>
            <p:cNvSpPr txBox="1"/>
            <p:nvPr/>
          </p:nvSpPr>
          <p:spPr>
            <a:xfrm>
              <a:off x="393937" y="2068293"/>
              <a:ext cx="574675" cy="2298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Nível I</a:t>
              </a:r>
              <a:endPara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Caixa de texto 255"/>
            <p:cNvSpPr txBox="1"/>
            <p:nvPr/>
          </p:nvSpPr>
          <p:spPr>
            <a:xfrm>
              <a:off x="409428" y="2872838"/>
              <a:ext cx="735100" cy="2298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Nível II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Caixa de texto 255"/>
            <p:cNvSpPr txBox="1"/>
            <p:nvPr/>
          </p:nvSpPr>
          <p:spPr>
            <a:xfrm>
              <a:off x="393928" y="3418582"/>
              <a:ext cx="734695" cy="2298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Nível III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Caixa de texto 255"/>
            <p:cNvSpPr txBox="1"/>
            <p:nvPr/>
          </p:nvSpPr>
          <p:spPr>
            <a:xfrm>
              <a:off x="1072829" y="1942612"/>
              <a:ext cx="4339303" cy="2298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pt-P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Especificação inicial </a:t>
              </a:r>
              <a:r>
                <a:rPr lang="pt-PT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	  define </a:t>
              </a:r>
              <a:r>
                <a:rPr lang="pt-P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pt-PT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             Teste </a:t>
              </a:r>
              <a:r>
                <a:rPr lang="pt-P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final</a:t>
              </a:r>
              <a:endPara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Seta para a direita 30"/>
            <p:cNvSpPr/>
            <p:nvPr/>
          </p:nvSpPr>
          <p:spPr>
            <a:xfrm>
              <a:off x="1034333" y="4704241"/>
              <a:ext cx="2065835" cy="76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2" name="Seta para a direita 31"/>
            <p:cNvSpPr/>
            <p:nvPr/>
          </p:nvSpPr>
          <p:spPr>
            <a:xfrm>
              <a:off x="3330617" y="4686901"/>
              <a:ext cx="2065655" cy="76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3" name="Caixa de texto 255"/>
            <p:cNvSpPr txBox="1"/>
            <p:nvPr/>
          </p:nvSpPr>
          <p:spPr>
            <a:xfrm>
              <a:off x="1083465" y="4132840"/>
              <a:ext cx="2016579" cy="68961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Especificações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pt-PT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Análise top-down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Caixa de texto 255"/>
            <p:cNvSpPr txBox="1"/>
            <p:nvPr/>
          </p:nvSpPr>
          <p:spPr>
            <a:xfrm>
              <a:off x="3330432" y="4117975"/>
              <a:ext cx="2051729" cy="58953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pt-PT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 de integração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pt-PT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Síntese bottom-up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5" name="Caixa de texto 232"/>
          <p:cNvSpPr txBox="1"/>
          <p:nvPr/>
        </p:nvSpPr>
        <p:spPr>
          <a:xfrm>
            <a:off x="7042346" y="4357668"/>
            <a:ext cx="688241" cy="30861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pt-PT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2520280" cy="70609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Vantagens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8083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dirty="0" smtClean="0"/>
              <a:t>Simplificação</a:t>
            </a:r>
          </a:p>
          <a:p>
            <a:pPr lvl="1"/>
            <a:r>
              <a:rPr lang="pt-PT" dirty="0" smtClean="0"/>
              <a:t>Um problema complexo -&gt; múltiplos problemas simples</a:t>
            </a:r>
          </a:p>
          <a:p>
            <a:pPr marL="0" indent="0">
              <a:buNone/>
            </a:pPr>
            <a:r>
              <a:rPr lang="pt-PT" dirty="0" smtClean="0"/>
              <a:t>Delegação </a:t>
            </a:r>
            <a:r>
              <a:rPr lang="pt-PT" dirty="0"/>
              <a:t>e trabalho em </a:t>
            </a:r>
            <a:r>
              <a:rPr lang="pt-PT" dirty="0" smtClean="0"/>
              <a:t>equipa</a:t>
            </a:r>
          </a:p>
          <a:p>
            <a:pPr lvl="1"/>
            <a:r>
              <a:rPr lang="pt-PT" dirty="0" smtClean="0"/>
              <a:t>Possibilidade de paralelização</a:t>
            </a:r>
          </a:p>
          <a:p>
            <a:pPr lvl="2"/>
            <a:r>
              <a:rPr lang="pt-PT" dirty="0" smtClean="0"/>
              <a:t>Melhor controlo de prazos de execução</a:t>
            </a:r>
          </a:p>
          <a:p>
            <a:pPr lvl="1"/>
            <a:r>
              <a:rPr lang="pt-PT" dirty="0" smtClean="0"/>
              <a:t>Especialização de competências</a:t>
            </a:r>
          </a:p>
          <a:p>
            <a:pPr lvl="1"/>
            <a:r>
              <a:rPr lang="pt-PT" dirty="0" smtClean="0"/>
              <a:t>Reutilização de soluções</a:t>
            </a:r>
          </a:p>
          <a:p>
            <a:pPr marL="0" indent="0">
              <a:buNone/>
            </a:pPr>
            <a:r>
              <a:rPr lang="pt-PT" dirty="0" smtClean="0"/>
              <a:t>Teste parcelar</a:t>
            </a:r>
          </a:p>
          <a:p>
            <a:pPr lvl="1"/>
            <a:r>
              <a:rPr lang="pt-PT" dirty="0" smtClean="0"/>
              <a:t>Confinamento de problemas</a:t>
            </a:r>
          </a:p>
          <a:p>
            <a:pPr lvl="1"/>
            <a:r>
              <a:rPr lang="pt-PT" dirty="0" smtClean="0"/>
              <a:t>Mais eficiente detecção e correcção de erros</a:t>
            </a:r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3672724" y="3527220"/>
            <a:ext cx="5040560" cy="2959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dirty="0" smtClean="0">
                <a:solidFill>
                  <a:srgbClr val="314A6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 smtClean="0">
                <a:solidFill>
                  <a:srgbClr val="808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pt-PT" sz="2000" kern="1200" dirty="0">
                <a:solidFill>
                  <a:srgbClr val="8F594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pt-PT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PT" dirty="0" smtClean="0"/>
              <a:t>Articulação</a:t>
            </a:r>
          </a:p>
          <a:p>
            <a:pPr lvl="1"/>
            <a:r>
              <a:rPr lang="pt-PT" dirty="0" smtClean="0"/>
              <a:t>Especificação hierarquizada</a:t>
            </a:r>
          </a:p>
          <a:p>
            <a:pPr lvl="2"/>
            <a:r>
              <a:rPr lang="pt-PT" dirty="0" smtClean="0"/>
              <a:t>Separação de funções</a:t>
            </a:r>
          </a:p>
          <a:p>
            <a:pPr lvl="1"/>
            <a:r>
              <a:rPr lang="pt-PT" dirty="0" smtClean="0"/>
              <a:t>Desacoplamento</a:t>
            </a:r>
          </a:p>
          <a:p>
            <a:pPr lvl="2"/>
            <a:r>
              <a:rPr lang="pt-PT" dirty="0" smtClean="0"/>
              <a:t>Definição de interfaces / limites de prestação</a:t>
            </a:r>
          </a:p>
          <a:p>
            <a:pPr lvl="1"/>
            <a:r>
              <a:rPr lang="pt-PT" dirty="0" smtClean="0"/>
              <a:t>Documentação rigorosa</a:t>
            </a:r>
          </a:p>
          <a:p>
            <a:pPr marL="0" indent="0">
              <a:buNone/>
            </a:pPr>
            <a:r>
              <a:rPr lang="pt-PT" dirty="0" smtClean="0"/>
              <a:t>Comunicação</a:t>
            </a:r>
          </a:p>
          <a:p>
            <a:pPr lvl="1"/>
            <a:r>
              <a:rPr lang="pt-PT" dirty="0" smtClean="0"/>
              <a:t>Planeamento (cronograma)</a:t>
            </a:r>
          </a:p>
          <a:p>
            <a:pPr lvl="1"/>
            <a:r>
              <a:rPr lang="pt-PT" dirty="0" smtClean="0"/>
              <a:t>Revisão de especificações</a:t>
            </a:r>
            <a:endParaRPr lang="pt-PT" dirty="0"/>
          </a:p>
          <a:p>
            <a:pPr marL="0" indent="0">
              <a:buFont typeface="Arial" pitchFamily="34" charset="0"/>
              <a:buNone/>
            </a:pPr>
            <a:r>
              <a:rPr lang="pt-PT" dirty="0" smtClean="0"/>
              <a:t>Plano de testes </a:t>
            </a:r>
          </a:p>
          <a:p>
            <a:pPr lvl="1"/>
            <a:r>
              <a:rPr lang="pt-PT" dirty="0" smtClean="0"/>
              <a:t>Critérios de validação em cada nível</a:t>
            </a:r>
          </a:p>
          <a:p>
            <a:pPr lvl="2"/>
            <a:r>
              <a:rPr lang="pt-PT" dirty="0" smtClean="0"/>
              <a:t>Decorrentes das especificações homólogas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640808" y="2821130"/>
            <a:ext cx="303468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pt-PT" sz="4400" kern="120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/>
              <a:t>Requisitos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35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8326" y="403463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pt-PT" sz="2800" dirty="0" smtClean="0"/>
              <a:t>Estudo de caso</a:t>
            </a:r>
            <a:endParaRPr lang="pt-PT" sz="28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6</a:t>
            </a:fld>
            <a:endParaRPr lang="pt-PT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14476"/>
              </p:ext>
            </p:extLst>
          </p:nvPr>
        </p:nvGraphicFramePr>
        <p:xfrm>
          <a:off x="458326" y="3139619"/>
          <a:ext cx="6344234" cy="266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" r:id="rId4" imgW="5915278" imgH="2477311" progId="Visio.Drawing.11">
                  <p:embed/>
                </p:oleObj>
              </mc:Choice>
              <mc:Fallback>
                <p:oleObj r:id="rId4" imgW="5915278" imgH="247731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26" y="3139619"/>
                        <a:ext cx="6344234" cy="26656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5" name="Picture 3" descr="7 Segment Block Diagram - Wiring Diagrams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8" r="2869" b="23978"/>
          <a:stretch>
            <a:fillRect/>
          </a:stretch>
        </p:blipFill>
        <p:spPr bwMode="auto">
          <a:xfrm>
            <a:off x="6444208" y="4471063"/>
            <a:ext cx="1730198" cy="53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 de Texto 2"/>
          <p:cNvSpPr txBox="1">
            <a:spLocks noChangeArrowheads="1"/>
          </p:cNvSpPr>
          <p:nvPr/>
        </p:nvSpPr>
        <p:spPr bwMode="auto">
          <a:xfrm>
            <a:off x="6296023" y="4139949"/>
            <a:ext cx="20265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LUGARES</a:t>
            </a:r>
            <a:r>
              <a:rPr kumimoji="0" lang="en-GB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GB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VAGOS</a:t>
            </a:r>
            <a:r>
              <a:rPr kumimoji="0" lang="en-GB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Marcador de Posição de Conteúdo 2"/>
          <p:cNvSpPr txBox="1">
            <a:spLocks/>
          </p:cNvSpPr>
          <p:nvPr/>
        </p:nvSpPr>
        <p:spPr>
          <a:xfrm>
            <a:off x="458326" y="928112"/>
            <a:ext cx="4041666" cy="127675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dirty="0" smtClean="0">
                <a:solidFill>
                  <a:srgbClr val="314A6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 smtClean="0">
                <a:solidFill>
                  <a:srgbClr val="808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pt-PT" sz="2000" kern="1200" dirty="0">
                <a:solidFill>
                  <a:srgbClr val="8F594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pt-PT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 smtClean="0"/>
              <a:t>Objectivos</a:t>
            </a:r>
          </a:p>
          <a:p>
            <a:pPr marL="400050" lvl="1" indent="0">
              <a:buNone/>
            </a:pPr>
            <a:r>
              <a:rPr lang="pt-PT" dirty="0" smtClean="0"/>
              <a:t>- Consolidação de conhecimentos</a:t>
            </a:r>
          </a:p>
          <a:p>
            <a:pPr marL="400050" lvl="1" indent="0">
              <a:buNone/>
            </a:pPr>
            <a:r>
              <a:rPr lang="pt-PT" dirty="0" smtClean="0"/>
              <a:t>- Abordagem a problemas reais</a:t>
            </a:r>
          </a:p>
          <a:p>
            <a:pPr marL="400050" lvl="1" indent="0">
              <a:buNone/>
            </a:pPr>
            <a:r>
              <a:rPr lang="pt-PT" dirty="0" smtClean="0"/>
              <a:t>- Metodologias e boas práticas de projecto</a:t>
            </a:r>
          </a:p>
          <a:p>
            <a:pPr marL="400050" lvl="1" indent="0">
              <a:buNone/>
            </a:pPr>
            <a:r>
              <a:rPr lang="pt-PT" dirty="0" smtClean="0"/>
              <a:t>- Preparação para o projecto final</a:t>
            </a:r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29" name="Título 1"/>
          <p:cNvSpPr txBox="1">
            <a:spLocks/>
          </p:cNvSpPr>
          <p:nvPr/>
        </p:nvSpPr>
        <p:spPr>
          <a:xfrm>
            <a:off x="458326" y="2318569"/>
            <a:ext cx="634423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pt-PT" sz="4400" kern="120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 err="1" smtClean="0"/>
              <a:t>Controlo</a:t>
            </a:r>
            <a:r>
              <a:rPr lang="en-GB" sz="2800" dirty="0" smtClean="0"/>
              <a:t> de </a:t>
            </a:r>
            <a:r>
              <a:rPr lang="en-GB" sz="2800" dirty="0" err="1" smtClean="0"/>
              <a:t>Parque</a:t>
            </a:r>
            <a:r>
              <a:rPr lang="en-GB" sz="2800" dirty="0" smtClean="0"/>
              <a:t> de </a:t>
            </a:r>
            <a:r>
              <a:rPr lang="en-GB" sz="2800" dirty="0" err="1" smtClean="0"/>
              <a:t>Estacionamento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670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Interfaces em Sistemas de Automação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7</a:t>
            </a:fld>
            <a:endParaRPr lang="pt-PT"/>
          </a:p>
        </p:txBody>
      </p:sp>
      <p:grpSp>
        <p:nvGrpSpPr>
          <p:cNvPr id="6" name="Grupo 5"/>
          <p:cNvGrpSpPr/>
          <p:nvPr/>
        </p:nvGrpSpPr>
        <p:grpSpPr>
          <a:xfrm>
            <a:off x="2273300" y="1970721"/>
            <a:ext cx="4597400" cy="2916556"/>
            <a:chOff x="228551" y="95250"/>
            <a:chExt cx="4597400" cy="2916696"/>
          </a:xfrm>
        </p:grpSpPr>
        <p:sp>
          <p:nvSpPr>
            <p:cNvPr id="7" name="Seta em curva 6"/>
            <p:cNvSpPr/>
            <p:nvPr/>
          </p:nvSpPr>
          <p:spPr>
            <a:xfrm>
              <a:off x="1033096" y="1612070"/>
              <a:ext cx="689610" cy="89681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" name="Seta em curva 7"/>
            <p:cNvSpPr/>
            <p:nvPr/>
          </p:nvSpPr>
          <p:spPr>
            <a:xfrm flipV="1">
              <a:off x="1033096" y="577655"/>
              <a:ext cx="689610" cy="9194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" name="Seta em curva 8"/>
            <p:cNvSpPr/>
            <p:nvPr/>
          </p:nvSpPr>
          <p:spPr>
            <a:xfrm rot="5400000">
              <a:off x="3257428" y="1744907"/>
              <a:ext cx="838346" cy="689610"/>
            </a:xfrm>
            <a:prstGeom prst="bentArrow">
              <a:avLst>
                <a:gd name="adj1" fmla="val 30100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" name="Seta em curva 9"/>
            <p:cNvSpPr/>
            <p:nvPr/>
          </p:nvSpPr>
          <p:spPr>
            <a:xfrm rot="16200000" flipV="1">
              <a:off x="3248855" y="660596"/>
              <a:ext cx="855491" cy="689610"/>
            </a:xfrm>
            <a:prstGeom prst="bentArrow">
              <a:avLst>
                <a:gd name="adj1" fmla="val 30100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" name="Caixa de texto 6"/>
            <p:cNvSpPr txBox="1"/>
            <p:nvPr/>
          </p:nvSpPr>
          <p:spPr>
            <a:xfrm>
              <a:off x="573356" y="95250"/>
              <a:ext cx="1149349" cy="45167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pt-PT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Dispositivos de comando</a:t>
              </a:r>
              <a:endPara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aixa de texto 7"/>
            <p:cNvSpPr txBox="1"/>
            <p:nvPr/>
          </p:nvSpPr>
          <p:spPr>
            <a:xfrm>
              <a:off x="3331796" y="95250"/>
              <a:ext cx="1149349" cy="45167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pt-PT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Dispositivos de informação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Caixa de texto 7"/>
            <p:cNvSpPr txBox="1"/>
            <p:nvPr/>
          </p:nvSpPr>
          <p:spPr>
            <a:xfrm>
              <a:off x="573356" y="2544053"/>
              <a:ext cx="1149350" cy="4597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pt-PT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Sensores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Caixa de texto 7"/>
            <p:cNvSpPr txBox="1"/>
            <p:nvPr/>
          </p:nvSpPr>
          <p:spPr>
            <a:xfrm>
              <a:off x="3217495" y="2552206"/>
              <a:ext cx="1263650" cy="4597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Actuadores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Caixa de texto 7"/>
            <p:cNvSpPr txBox="1"/>
            <p:nvPr/>
          </p:nvSpPr>
          <p:spPr>
            <a:xfrm>
              <a:off x="558263" y="1254028"/>
              <a:ext cx="1033096" cy="574675"/>
            </a:xfrm>
            <a:prstGeom prst="rect">
              <a:avLst/>
            </a:prstGeom>
            <a:noFill/>
            <a:ln w="6350">
              <a:noFill/>
            </a:ln>
            <a:effectLst>
              <a:softEdge rad="63500"/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ENTRADAS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Caixa de texto 7"/>
            <p:cNvSpPr txBox="1"/>
            <p:nvPr/>
          </p:nvSpPr>
          <p:spPr>
            <a:xfrm>
              <a:off x="3217495" y="1254028"/>
              <a:ext cx="1034415" cy="574675"/>
            </a:xfrm>
            <a:prstGeom prst="rect">
              <a:avLst/>
            </a:prstGeom>
            <a:noFill/>
            <a:ln w="6350">
              <a:noFill/>
            </a:ln>
            <a:effectLst>
              <a:softEdge rad="63500"/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SAÍDAS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Caixa de texto 7"/>
            <p:cNvSpPr txBox="1"/>
            <p:nvPr/>
          </p:nvSpPr>
          <p:spPr>
            <a:xfrm>
              <a:off x="1837641" y="440055"/>
              <a:ext cx="1379854" cy="3448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8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UTILIZADOR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Caixa de texto 7"/>
            <p:cNvSpPr txBox="1"/>
            <p:nvPr/>
          </p:nvSpPr>
          <p:spPr>
            <a:xfrm>
              <a:off x="1837641" y="2217471"/>
              <a:ext cx="1264285" cy="34480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8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‘CAMPO’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9" name="Conexão reta 18"/>
            <p:cNvCxnSpPr/>
            <p:nvPr/>
          </p:nvCxnSpPr>
          <p:spPr>
            <a:xfrm>
              <a:off x="228551" y="784860"/>
              <a:ext cx="45974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>
            <a:xfrm>
              <a:off x="228551" y="2218547"/>
              <a:ext cx="45974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 de texto 7"/>
            <p:cNvSpPr txBox="1"/>
            <p:nvPr/>
          </p:nvSpPr>
          <p:spPr>
            <a:xfrm>
              <a:off x="1838275" y="1306782"/>
              <a:ext cx="1379220" cy="44650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8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Sistema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22" name="Picture 3" descr="7 Segment Block Diagram - Wiring Diagrams Bl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8" r="2869" b="23978"/>
          <a:stretch>
            <a:fillRect/>
          </a:stretch>
        </p:blipFill>
        <p:spPr bwMode="auto">
          <a:xfrm>
            <a:off x="5140502" y="1371427"/>
            <a:ext cx="1730198" cy="53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Cubo 22"/>
          <p:cNvSpPr/>
          <p:nvPr/>
        </p:nvSpPr>
        <p:spPr>
          <a:xfrm>
            <a:off x="2196605" y="1457605"/>
            <a:ext cx="337904" cy="1026231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pt-PT" sz="1000" dirty="0" err="1" smtClean="0">
                <a:solidFill>
                  <a:schemeClr val="tx1"/>
                </a:solidFill>
              </a:rPr>
              <a:t>Card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reader</a:t>
            </a:r>
            <a:endParaRPr lang="pt-PT" sz="1000" dirty="0">
              <a:solidFill>
                <a:schemeClr val="tx1"/>
              </a:solidFill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2534510" y="5157192"/>
            <a:ext cx="1329693" cy="300184"/>
            <a:chOff x="2534510" y="5157192"/>
            <a:chExt cx="1329693" cy="300184"/>
          </a:xfrm>
        </p:grpSpPr>
        <p:sp>
          <p:nvSpPr>
            <p:cNvPr id="24" name="Oval 23"/>
            <p:cNvSpPr/>
            <p:nvPr/>
          </p:nvSpPr>
          <p:spPr>
            <a:xfrm>
              <a:off x="2534510" y="5157192"/>
              <a:ext cx="597330" cy="288032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 err="1" smtClean="0">
                  <a:solidFill>
                    <a:schemeClr val="tx1"/>
                  </a:solidFill>
                </a:rPr>
                <a:t>S</a:t>
              </a:r>
              <a:r>
                <a:rPr lang="pt-PT" sz="1200" baseline="-25000" dirty="0" err="1" smtClean="0">
                  <a:solidFill>
                    <a:schemeClr val="tx1"/>
                  </a:solidFill>
                </a:rPr>
                <a:t>IN</a:t>
              </a:r>
              <a:endParaRPr lang="pt-PT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214835" y="5169344"/>
              <a:ext cx="649368" cy="288032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 err="1" smtClean="0">
                  <a:solidFill>
                    <a:schemeClr val="tx1"/>
                  </a:solidFill>
                </a:rPr>
                <a:t>S</a:t>
              </a:r>
              <a:r>
                <a:rPr lang="pt-PT" sz="1200" baseline="-25000" dirty="0" err="1" smtClean="0">
                  <a:solidFill>
                    <a:schemeClr val="tx1"/>
                  </a:solidFill>
                </a:rPr>
                <a:t>OUT</a:t>
              </a:r>
              <a:endParaRPr lang="pt-PT" sz="1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5140502" y="5014418"/>
            <a:ext cx="1412698" cy="1026231"/>
            <a:chOff x="5140502" y="5014418"/>
            <a:chExt cx="1412698" cy="1026231"/>
          </a:xfrm>
        </p:grpSpPr>
        <p:sp>
          <p:nvSpPr>
            <p:cNvPr id="26" name="Cubo 25"/>
            <p:cNvSpPr/>
            <p:nvPr/>
          </p:nvSpPr>
          <p:spPr>
            <a:xfrm>
              <a:off x="5262244" y="5014418"/>
              <a:ext cx="337904" cy="1026231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pt-PT" sz="1000" dirty="0" smtClean="0">
                  <a:solidFill>
                    <a:schemeClr val="tx1"/>
                  </a:solidFill>
                </a:rPr>
                <a:t>Cancela</a:t>
              </a:r>
              <a:endParaRPr lang="pt-PT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40502" y="5169344"/>
              <a:ext cx="1412698" cy="14401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54215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688466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FASE 1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59741" y="3947110"/>
            <a:ext cx="4681760" cy="4391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dirty="0" smtClean="0"/>
              <a:t>Caracterização da interface:</a:t>
            </a:r>
          </a:p>
          <a:p>
            <a:endParaRPr lang="pt-PT" dirty="0"/>
          </a:p>
          <a:p>
            <a:endParaRPr lang="pt-PT" dirty="0" smtClean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7539"/>
              </p:ext>
            </p:extLst>
          </p:nvPr>
        </p:nvGraphicFramePr>
        <p:xfrm>
          <a:off x="1146150" y="4386281"/>
          <a:ext cx="7056782" cy="1678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9562">
                  <a:extLst>
                    <a:ext uri="{9D8B030D-6E8A-4147-A177-3AD203B41FA5}">
                      <a16:colId xmlns="" xmlns:a16="http://schemas.microsoft.com/office/drawing/2014/main" val="3164585395"/>
                    </a:ext>
                  </a:extLst>
                </a:gridCol>
                <a:gridCol w="499903">
                  <a:extLst>
                    <a:ext uri="{9D8B030D-6E8A-4147-A177-3AD203B41FA5}">
                      <a16:colId xmlns="" xmlns:a16="http://schemas.microsoft.com/office/drawing/2014/main" val="3416894991"/>
                    </a:ext>
                  </a:extLst>
                </a:gridCol>
                <a:gridCol w="918428">
                  <a:extLst>
                    <a:ext uri="{9D8B030D-6E8A-4147-A177-3AD203B41FA5}">
                      <a16:colId xmlns="" xmlns:a16="http://schemas.microsoft.com/office/drawing/2014/main" val="1671692400"/>
                    </a:ext>
                  </a:extLst>
                </a:gridCol>
                <a:gridCol w="1197444">
                  <a:extLst>
                    <a:ext uri="{9D8B030D-6E8A-4147-A177-3AD203B41FA5}">
                      <a16:colId xmlns="" xmlns:a16="http://schemas.microsoft.com/office/drawing/2014/main" val="2745873167"/>
                    </a:ext>
                  </a:extLst>
                </a:gridCol>
                <a:gridCol w="511530">
                  <a:extLst>
                    <a:ext uri="{9D8B030D-6E8A-4147-A177-3AD203B41FA5}">
                      <a16:colId xmlns="" xmlns:a16="http://schemas.microsoft.com/office/drawing/2014/main" val="345567674"/>
                    </a:ext>
                  </a:extLst>
                </a:gridCol>
                <a:gridCol w="1069562">
                  <a:extLst>
                    <a:ext uri="{9D8B030D-6E8A-4147-A177-3AD203B41FA5}">
                      <a16:colId xmlns="" xmlns:a16="http://schemas.microsoft.com/office/drawing/2014/main" val="3082996941"/>
                    </a:ext>
                  </a:extLst>
                </a:gridCol>
                <a:gridCol w="1790353">
                  <a:extLst>
                    <a:ext uri="{9D8B030D-6E8A-4147-A177-3AD203B41FA5}">
                      <a16:colId xmlns="" xmlns:a16="http://schemas.microsoft.com/office/drawing/2014/main" val="3709101051"/>
                    </a:ext>
                  </a:extLst>
                </a:gridCol>
              </a:tblGrid>
              <a:tr h="38949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ID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#</a:t>
                      </a:r>
                      <a:br>
                        <a:rPr lang="en-GB" sz="1400" b="1" u="none" strike="noStrike" dirty="0">
                          <a:effectLst/>
                        </a:rPr>
                      </a:br>
                      <a:r>
                        <a:rPr lang="en-GB" sz="1400" b="1" u="none" strike="noStrike" dirty="0">
                          <a:effectLst/>
                        </a:rPr>
                        <a:t>bits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effectLst/>
                        </a:rPr>
                        <a:t>Tipo</a:t>
                      </a:r>
                      <a:r>
                        <a:rPr lang="en-GB" sz="1400" b="1" u="none" strike="noStrike" dirty="0">
                          <a:effectLst/>
                        </a:rPr>
                        <a:t> de</a:t>
                      </a:r>
                      <a:br>
                        <a:rPr lang="en-GB" sz="1400" b="1" u="none" strike="noStrike" dirty="0">
                          <a:effectLst/>
                        </a:rPr>
                      </a:br>
                      <a:r>
                        <a:rPr lang="en-GB" sz="1400" b="1" u="none" strike="noStrike" dirty="0">
                          <a:effectLst/>
                        </a:rPr>
                        <a:t>Porto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Forma do</a:t>
                      </a:r>
                      <a:br>
                        <a:rPr lang="en-GB" sz="1400" b="1" u="none" strike="noStrike" dirty="0">
                          <a:effectLst/>
                        </a:rPr>
                      </a:br>
                      <a:r>
                        <a:rPr lang="en-GB" sz="1400" b="1" u="none" strike="noStrike" dirty="0" err="1">
                          <a:effectLst/>
                        </a:rPr>
                        <a:t>sinal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Act.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effectLst/>
                        </a:rPr>
                        <a:t>Ligação</a:t>
                      </a:r>
                      <a:r>
                        <a:rPr lang="en-GB" sz="1400" b="1" u="none" strike="noStrike" dirty="0">
                          <a:effectLst/>
                        </a:rPr>
                        <a:t> externa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751382"/>
                  </a:ext>
                </a:extLst>
              </a:tr>
              <a:tr h="32234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</a:rPr>
                        <a:t>Tipo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effectLst/>
                        </a:rPr>
                        <a:t>Dispositivo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9759610"/>
                  </a:ext>
                </a:extLst>
              </a:tr>
              <a:tr h="3223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CART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Entrada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>
                          <a:effectLst/>
                        </a:rPr>
                        <a:t>impulsional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_H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Comando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>
                          <a:effectLst/>
                        </a:rPr>
                        <a:t>Leitor</a:t>
                      </a:r>
                      <a:r>
                        <a:rPr lang="en-GB" sz="1400" u="none" strike="noStrike" dirty="0">
                          <a:effectLst/>
                        </a:rPr>
                        <a:t> de </a:t>
                      </a:r>
                      <a:r>
                        <a:rPr lang="en-GB" sz="1400" u="none" strike="noStrike" dirty="0" err="1">
                          <a:effectLst/>
                        </a:rPr>
                        <a:t>cartões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274902553"/>
                  </a:ext>
                </a:extLst>
              </a:tr>
              <a:tr h="3223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CANC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Saída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de </a:t>
                      </a:r>
                      <a:r>
                        <a:rPr lang="en-GB" sz="1400" u="none" strike="noStrike" dirty="0" err="1">
                          <a:effectLst/>
                        </a:rPr>
                        <a:t>nível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_H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>
                          <a:effectLst/>
                        </a:rPr>
                        <a:t>Actuador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 smtClean="0">
                          <a:effectLst/>
                        </a:rPr>
                        <a:t>Cancela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125293057"/>
                  </a:ext>
                </a:extLst>
              </a:tr>
              <a:tr h="3223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CLK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Entrada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impulsional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_H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Outro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>
                          <a:effectLst/>
                        </a:rPr>
                        <a:t>Oscilador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Body Fon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398688801"/>
                  </a:ext>
                </a:extLst>
              </a:tr>
            </a:tbl>
          </a:graphicData>
        </a:graphic>
      </p:graphicFrame>
      <p:sp>
        <p:nvSpPr>
          <p:cNvPr id="18" name="Marcador de Posição de Conteúdo 2"/>
          <p:cNvSpPr txBox="1">
            <a:spLocks/>
          </p:cNvSpPr>
          <p:nvPr/>
        </p:nvSpPr>
        <p:spPr>
          <a:xfrm>
            <a:off x="559741" y="2684418"/>
            <a:ext cx="8229600" cy="1262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dirty="0" smtClean="0">
                <a:solidFill>
                  <a:srgbClr val="314A6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 smtClean="0">
                <a:solidFill>
                  <a:srgbClr val="808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pt-PT" sz="2000" kern="1200" dirty="0">
                <a:solidFill>
                  <a:srgbClr val="8F594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pt-PT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PT" dirty="0" smtClean="0"/>
              <a:t>Especificação:</a:t>
            </a:r>
          </a:p>
          <a:p>
            <a:pPr marL="400050" lvl="1" indent="0">
              <a:buFont typeface="Arial" pitchFamily="34" charset="0"/>
              <a:buNone/>
            </a:pPr>
            <a:r>
              <a:rPr lang="pt-PT" dirty="0" smtClean="0"/>
              <a:t>Cartão válido =&gt; cancela abre por 10 segundos</a:t>
            </a:r>
          </a:p>
          <a:p>
            <a:pPr marL="800100" lvl="2" indent="0">
              <a:buFont typeface="Arial" pitchFamily="34" charset="0"/>
              <a:buNone/>
            </a:pPr>
            <a:r>
              <a:rPr lang="pt-PT" dirty="0" smtClean="0"/>
              <a:t>Em simulação (para maior clareza) consideramos 10ms</a:t>
            </a:r>
          </a:p>
          <a:p>
            <a:pPr marL="400050" lvl="1" indent="0">
              <a:buFont typeface="Arial" pitchFamily="34" charset="0"/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  <a:p>
            <a:endParaRPr lang="pt-PT" dirty="0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67544" y="711019"/>
            <a:ext cx="8229600" cy="1298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dirty="0" smtClean="0">
                <a:solidFill>
                  <a:srgbClr val="314A6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dirty="0" smtClean="0">
                <a:solidFill>
                  <a:srgbClr val="808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pt-PT" sz="2000" kern="1200" dirty="0">
                <a:solidFill>
                  <a:srgbClr val="8F594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pt-PT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PT" dirty="0" smtClean="0"/>
              <a:t>Faseamento</a:t>
            </a:r>
          </a:p>
          <a:p>
            <a:pPr marL="400050" lvl="1" indent="0">
              <a:buNone/>
            </a:pPr>
            <a:r>
              <a:rPr lang="pt-PT" dirty="0" smtClean="0"/>
              <a:t>- evolução gradual dos requisitos (fases </a:t>
            </a:r>
            <a:r>
              <a:rPr lang="pt-PT" dirty="0"/>
              <a:t>1 a </a:t>
            </a:r>
            <a:r>
              <a:rPr lang="pt-PT" dirty="0" smtClean="0"/>
              <a:t>3</a:t>
            </a:r>
            <a:r>
              <a:rPr lang="pt-PT" dirty="0"/>
              <a:t>)</a:t>
            </a:r>
            <a:endParaRPr lang="pt-PT" dirty="0" smtClean="0"/>
          </a:p>
          <a:p>
            <a:pPr marL="400050" lvl="1" indent="0">
              <a:buNone/>
            </a:pPr>
            <a:r>
              <a:rPr lang="pt-PT" dirty="0" smtClean="0"/>
              <a:t>- parte diferente do problema (fase 4)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334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FASE 1 - Diagrama de estados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6853548" y="6021288"/>
            <a:ext cx="2133600" cy="149101"/>
          </a:xfrm>
        </p:spPr>
        <p:txBody>
          <a:bodyPr/>
          <a:lstStyle/>
          <a:p>
            <a:fld id="{8F0F1F33-110F-4344-90CD-68BF741E3719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5" name="Marcador de Posição do Número do Diapositivo 3"/>
          <p:cNvSpPr txBox="1">
            <a:spLocks/>
          </p:cNvSpPr>
          <p:nvPr/>
        </p:nvSpPr>
        <p:spPr>
          <a:xfrm>
            <a:off x="6853548" y="6021288"/>
            <a:ext cx="2133600" cy="1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0F1F33-110F-4344-90CD-68BF741E3719}" type="slidenum">
              <a:rPr lang="pt-PT" smtClean="0"/>
              <a:pPr/>
              <a:t>9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75" y="5259159"/>
            <a:ext cx="1296144" cy="1296144"/>
          </a:xfrm>
          <a:prstGeom prst="rect">
            <a:avLst/>
          </a:prstGeom>
        </p:spPr>
      </p:pic>
      <p:sp>
        <p:nvSpPr>
          <p:cNvPr id="7" name="Nota de aviso em forma de nuvem 6"/>
          <p:cNvSpPr/>
          <p:nvPr/>
        </p:nvSpPr>
        <p:spPr>
          <a:xfrm>
            <a:off x="3131778" y="4651477"/>
            <a:ext cx="2880444" cy="1134004"/>
          </a:xfrm>
          <a:prstGeom prst="cloudCallout">
            <a:avLst>
              <a:gd name="adj1" fmla="val -66978"/>
              <a:gd name="adj2" fmla="val 30725"/>
            </a:avLst>
          </a:prstGeom>
          <a:solidFill>
            <a:srgbClr val="E8C32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i="1" dirty="0" smtClean="0">
                <a:solidFill>
                  <a:schemeClr val="tx2">
                    <a:lumMod val="75000"/>
                  </a:schemeClr>
                </a:solidFill>
              </a:rPr>
              <a:t>Temporizador !!</a:t>
            </a:r>
            <a:endParaRPr lang="pt-PT" sz="2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95633" y="1751560"/>
            <a:ext cx="2864227" cy="2336542"/>
            <a:chOff x="1032510" y="3792855"/>
            <a:chExt cx="2576195" cy="2049145"/>
          </a:xfrm>
        </p:grpSpPr>
        <p:sp>
          <p:nvSpPr>
            <p:cNvPr id="9" name="Oval 8"/>
            <p:cNvSpPr/>
            <p:nvPr/>
          </p:nvSpPr>
          <p:spPr>
            <a:xfrm>
              <a:off x="1882775" y="4709795"/>
              <a:ext cx="461645" cy="45847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200"/>
            </a:p>
          </p:txBody>
        </p:sp>
        <p:cxnSp>
          <p:nvCxnSpPr>
            <p:cNvPr id="10" name="Conexão reta unidirecional 9"/>
            <p:cNvCxnSpPr/>
            <p:nvPr/>
          </p:nvCxnSpPr>
          <p:spPr>
            <a:xfrm>
              <a:off x="2124075" y="4250690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>
            <a:xfrm>
              <a:off x="2009140" y="4479925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o 11"/>
            <p:cNvSpPr/>
            <p:nvPr/>
          </p:nvSpPr>
          <p:spPr>
            <a:xfrm flipH="1">
              <a:off x="1662430" y="4020820"/>
              <a:ext cx="465455" cy="916305"/>
            </a:xfrm>
            <a:prstGeom prst="arc">
              <a:avLst>
                <a:gd name="adj1" fmla="val 16228747"/>
                <a:gd name="adj2" fmla="val 53064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200"/>
            </a:p>
          </p:txBody>
        </p:sp>
        <p:cxnSp>
          <p:nvCxnSpPr>
            <p:cNvPr id="13" name="Conexão reta 12"/>
            <p:cNvCxnSpPr/>
            <p:nvPr/>
          </p:nvCxnSpPr>
          <p:spPr>
            <a:xfrm>
              <a:off x="1538605" y="4481830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 de texto 14"/>
            <p:cNvSpPr txBox="1"/>
            <p:nvPr/>
          </p:nvSpPr>
          <p:spPr>
            <a:xfrm>
              <a:off x="2574290" y="4699635"/>
              <a:ext cx="1034415" cy="4572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0"/>
                </a:spcAft>
              </a:pPr>
              <a:r>
                <a:rPr lang="pt-PT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inicia T</a:t>
              </a:r>
              <a:r>
                <a:rPr lang="pt-PT" sz="12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CANC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lnSpc>
                  <a:spcPct val="105000"/>
                </a:lnSpc>
                <a:spcAft>
                  <a:spcPts val="0"/>
                </a:spcAft>
              </a:pPr>
              <a:r>
                <a:rPr lang="pt-PT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CANC=1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Caixa de texto 21"/>
            <p:cNvSpPr txBox="1"/>
            <p:nvPr/>
          </p:nvSpPr>
          <p:spPr>
            <a:xfrm>
              <a:off x="2193925" y="4249420"/>
              <a:ext cx="682625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CART=1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1882775" y="3792855"/>
              <a:ext cx="467995" cy="467995"/>
              <a:chOff x="850265" y="0"/>
              <a:chExt cx="467995" cy="467995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850265" y="0"/>
                <a:ext cx="467995" cy="467995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200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876642" y="26377"/>
                <a:ext cx="410400" cy="410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200"/>
              </a:p>
            </p:txBody>
          </p:sp>
        </p:grpSp>
        <p:sp>
          <p:nvSpPr>
            <p:cNvPr id="17" name="Arco 16"/>
            <p:cNvSpPr/>
            <p:nvPr/>
          </p:nvSpPr>
          <p:spPr>
            <a:xfrm flipH="1">
              <a:off x="1956435" y="4915535"/>
              <a:ext cx="340995" cy="468630"/>
            </a:xfrm>
            <a:prstGeom prst="arc">
              <a:avLst>
                <a:gd name="adj1" fmla="val 20827159"/>
                <a:gd name="adj2" fmla="val 1217221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200"/>
            </a:p>
          </p:txBody>
        </p:sp>
        <p:cxnSp>
          <p:nvCxnSpPr>
            <p:cNvPr id="18" name="Conexão reta 17"/>
            <p:cNvCxnSpPr/>
            <p:nvPr/>
          </p:nvCxnSpPr>
          <p:spPr>
            <a:xfrm>
              <a:off x="2344420" y="4915535"/>
              <a:ext cx="229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 de texto 21"/>
            <p:cNvSpPr txBox="1"/>
            <p:nvPr/>
          </p:nvSpPr>
          <p:spPr>
            <a:xfrm>
              <a:off x="1032510" y="4252595"/>
              <a:ext cx="567690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pt-PT" sz="12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CANC</a:t>
              </a:r>
              <a:r>
                <a:rPr lang="pt-PT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0" name="Conexão reta 19"/>
            <p:cNvCxnSpPr/>
            <p:nvPr/>
          </p:nvCxnSpPr>
          <p:spPr>
            <a:xfrm>
              <a:off x="2118995" y="5269865"/>
              <a:ext cx="0" cy="2298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 de texto 21"/>
            <p:cNvSpPr txBox="1"/>
            <p:nvPr/>
          </p:nvSpPr>
          <p:spPr>
            <a:xfrm>
              <a:off x="1882775" y="5384800"/>
              <a:ext cx="567690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pt-PT" sz="12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</a:t>
              </a:r>
              <a:r>
                <a:rPr lang="pt-PT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PT" sz="12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pt-PT" sz="12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CANC</a:t>
              </a:r>
              <a:r>
                <a:rPr lang="pt-PT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3545404" y="1184016"/>
            <a:ext cx="53221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>
                <a:solidFill>
                  <a:srgbClr val="0070C0"/>
                </a:solidFill>
              </a:rPr>
              <a:t>entity</a:t>
            </a:r>
            <a:r>
              <a:rPr lang="pt-PT" sz="1200" dirty="0"/>
              <a:t> </a:t>
            </a:r>
            <a:r>
              <a:rPr lang="pt-PT" sz="1200" dirty="0" err="1"/>
              <a:t>TimerUnit</a:t>
            </a:r>
            <a:r>
              <a:rPr lang="pt-PT" sz="1200" dirty="0"/>
              <a:t> </a:t>
            </a:r>
            <a:r>
              <a:rPr lang="pt-PT" sz="1200" dirty="0" err="1">
                <a:solidFill>
                  <a:srgbClr val="0070C0"/>
                </a:solidFill>
              </a:rPr>
              <a:t>is</a:t>
            </a:r>
            <a:r>
              <a:rPr lang="pt-PT" sz="1200" dirty="0"/>
              <a:t> </a:t>
            </a:r>
          </a:p>
          <a:p>
            <a:r>
              <a:rPr lang="pt-PT" sz="1200" dirty="0" smtClean="0">
                <a:solidFill>
                  <a:srgbClr val="0070C0"/>
                </a:solidFill>
              </a:rPr>
              <a:t>   </a:t>
            </a:r>
            <a:r>
              <a:rPr lang="pt-PT" sz="1200" dirty="0" err="1" smtClean="0">
                <a:solidFill>
                  <a:srgbClr val="0070C0"/>
                </a:solidFill>
              </a:rPr>
              <a:t>generic</a:t>
            </a:r>
            <a:r>
              <a:rPr lang="pt-PT" sz="1200" dirty="0" smtClean="0">
                <a:solidFill>
                  <a:srgbClr val="0070C0"/>
                </a:solidFill>
              </a:rPr>
              <a:t>   </a:t>
            </a:r>
            <a:r>
              <a:rPr lang="pt-PT" sz="1200" dirty="0" smtClean="0"/>
              <a:t>( </a:t>
            </a:r>
            <a:r>
              <a:rPr lang="pt-PT" sz="1200" dirty="0" err="1" smtClean="0"/>
              <a:t>kHzClkFreq</a:t>
            </a:r>
            <a:r>
              <a:rPr lang="pt-PT" sz="1200" dirty="0" smtClean="0"/>
              <a:t>   : </a:t>
            </a:r>
            <a:r>
              <a:rPr lang="pt-PT" sz="1200" dirty="0">
                <a:solidFill>
                  <a:srgbClr val="FF0000"/>
                </a:solidFill>
              </a:rPr>
              <a:t>positive</a:t>
            </a:r>
            <a:r>
              <a:rPr lang="pt-PT" sz="1200" dirty="0"/>
              <a:t> := 50000; </a:t>
            </a:r>
            <a:r>
              <a:rPr lang="pt-PT" sz="1200" dirty="0">
                <a:solidFill>
                  <a:schemeClr val="accent3">
                    <a:lumMod val="75000"/>
                  </a:schemeClr>
                </a:solidFill>
              </a:rPr>
              <a:t>-- por omissão: CLOCK_50 (50 MHz)</a:t>
            </a:r>
          </a:p>
          <a:p>
            <a:r>
              <a:rPr lang="pt-PT" sz="1200" dirty="0" smtClean="0"/>
              <a:t>                     </a:t>
            </a:r>
            <a:r>
              <a:rPr lang="pt-PT" sz="1200" dirty="0" err="1" smtClean="0"/>
              <a:t>mSecLength</a:t>
            </a:r>
            <a:r>
              <a:rPr lang="pt-PT" sz="1200" dirty="0" smtClean="0"/>
              <a:t> : </a:t>
            </a:r>
            <a:r>
              <a:rPr lang="pt-PT" sz="1200" dirty="0">
                <a:solidFill>
                  <a:srgbClr val="FF0000"/>
                </a:solidFill>
              </a:rPr>
              <a:t>positive</a:t>
            </a:r>
            <a:r>
              <a:rPr lang="pt-PT" sz="1200" dirty="0"/>
              <a:t> := 1000;  </a:t>
            </a:r>
            <a:r>
              <a:rPr lang="pt-PT" sz="1200" dirty="0">
                <a:solidFill>
                  <a:schemeClr val="accent3">
                    <a:lumMod val="75000"/>
                  </a:schemeClr>
                </a:solidFill>
              </a:rPr>
              <a:t>-- por omissão: temporização de 1s </a:t>
            </a:r>
          </a:p>
          <a:p>
            <a:r>
              <a:rPr lang="pt-PT" sz="1200" dirty="0" smtClean="0"/>
              <a:t>                     </a:t>
            </a:r>
            <a:r>
              <a:rPr lang="pt-PT" sz="1200" dirty="0" err="1" smtClean="0"/>
              <a:t>outPolarity</a:t>
            </a:r>
            <a:r>
              <a:rPr lang="pt-PT" sz="1200" dirty="0" smtClean="0"/>
              <a:t> </a:t>
            </a:r>
            <a:r>
              <a:rPr lang="pt-PT" sz="1200" dirty="0"/>
              <a:t>: </a:t>
            </a:r>
            <a:r>
              <a:rPr lang="pt-PT" sz="1200" dirty="0" err="1">
                <a:solidFill>
                  <a:srgbClr val="FF0000"/>
                </a:solidFill>
              </a:rPr>
              <a:t>std_logic</a:t>
            </a:r>
            <a:r>
              <a:rPr lang="pt-PT" sz="1200" dirty="0"/>
              <a:t> := '1'); </a:t>
            </a:r>
          </a:p>
          <a:p>
            <a:r>
              <a:rPr lang="pt-PT" sz="1200" dirty="0" smtClean="0">
                <a:solidFill>
                  <a:srgbClr val="0070C0"/>
                </a:solidFill>
              </a:rPr>
              <a:t>   </a:t>
            </a:r>
            <a:r>
              <a:rPr lang="pt-PT" sz="1200" dirty="0" err="1" smtClean="0">
                <a:solidFill>
                  <a:srgbClr val="0070C0"/>
                </a:solidFill>
              </a:rPr>
              <a:t>port</a:t>
            </a:r>
            <a:r>
              <a:rPr lang="pt-PT" sz="1200" dirty="0" smtClean="0">
                <a:solidFill>
                  <a:srgbClr val="0070C0"/>
                </a:solidFill>
              </a:rPr>
              <a:t>   </a:t>
            </a:r>
            <a:r>
              <a:rPr lang="pt-PT" sz="1200" dirty="0" smtClean="0"/>
              <a:t>( </a:t>
            </a:r>
            <a:r>
              <a:rPr lang="pt-PT" sz="1200" dirty="0" err="1" smtClean="0"/>
              <a:t>clk</a:t>
            </a:r>
            <a:r>
              <a:rPr lang="pt-PT" sz="1200" dirty="0"/>
              <a:t>	</a:t>
            </a:r>
            <a:r>
              <a:rPr lang="pt-PT" sz="1200" dirty="0" smtClean="0"/>
              <a:t>   : </a:t>
            </a:r>
            <a:r>
              <a:rPr lang="pt-PT" sz="1200" dirty="0">
                <a:solidFill>
                  <a:srgbClr val="0070C0"/>
                </a:solidFill>
              </a:rPr>
              <a:t>in</a:t>
            </a:r>
            <a:r>
              <a:rPr lang="pt-PT" sz="1200" dirty="0"/>
              <a:t> </a:t>
            </a:r>
            <a:r>
              <a:rPr lang="pt-PT" sz="1200" dirty="0" err="1">
                <a:solidFill>
                  <a:srgbClr val="FF0000"/>
                </a:solidFill>
              </a:rPr>
              <a:t>std_logic</a:t>
            </a:r>
            <a:r>
              <a:rPr lang="pt-PT" sz="1200" dirty="0"/>
              <a:t>;</a:t>
            </a:r>
          </a:p>
          <a:p>
            <a:r>
              <a:rPr lang="pt-PT" sz="1200" dirty="0" smtClean="0"/>
              <a:t>                </a:t>
            </a:r>
            <a:r>
              <a:rPr lang="pt-PT" sz="1200" dirty="0" err="1" smtClean="0"/>
              <a:t>reset</a:t>
            </a:r>
            <a:r>
              <a:rPr lang="pt-PT" sz="1200" dirty="0"/>
              <a:t>	</a:t>
            </a:r>
            <a:r>
              <a:rPr lang="pt-PT" sz="1200" dirty="0" smtClean="0"/>
              <a:t>   : </a:t>
            </a:r>
            <a:r>
              <a:rPr lang="pt-PT" sz="1200" dirty="0">
                <a:solidFill>
                  <a:srgbClr val="0070C0"/>
                </a:solidFill>
              </a:rPr>
              <a:t>in</a:t>
            </a:r>
            <a:r>
              <a:rPr lang="pt-PT" sz="1200" dirty="0"/>
              <a:t> </a:t>
            </a:r>
            <a:r>
              <a:rPr lang="pt-PT" sz="1200" dirty="0" err="1">
                <a:solidFill>
                  <a:srgbClr val="FF0000"/>
                </a:solidFill>
              </a:rPr>
              <a:t>std_logic</a:t>
            </a:r>
            <a:r>
              <a:rPr lang="pt-PT" sz="1200" dirty="0"/>
              <a:t>;	</a:t>
            </a:r>
          </a:p>
          <a:p>
            <a:r>
              <a:rPr lang="pt-PT" sz="1200" dirty="0" smtClean="0"/>
              <a:t>                </a:t>
            </a:r>
            <a:r>
              <a:rPr lang="pt-PT" sz="1200" dirty="0" err="1" smtClean="0"/>
              <a:t>start</a:t>
            </a:r>
            <a:r>
              <a:rPr lang="pt-PT" sz="1200" dirty="0" smtClean="0"/>
              <a:t>	   : </a:t>
            </a:r>
            <a:r>
              <a:rPr lang="pt-PT" sz="1200" dirty="0" smtClean="0">
                <a:solidFill>
                  <a:srgbClr val="0070C0"/>
                </a:solidFill>
              </a:rPr>
              <a:t>in</a:t>
            </a:r>
            <a:r>
              <a:rPr lang="pt-PT" sz="1200" dirty="0" smtClean="0"/>
              <a:t> </a:t>
            </a:r>
            <a:r>
              <a:rPr lang="pt-PT" sz="1200" dirty="0" err="1" smtClean="0">
                <a:solidFill>
                  <a:srgbClr val="FF0000"/>
                </a:solidFill>
              </a:rPr>
              <a:t>std_logic</a:t>
            </a:r>
            <a:r>
              <a:rPr lang="pt-PT" sz="1200" dirty="0"/>
              <a:t>; </a:t>
            </a:r>
          </a:p>
          <a:p>
            <a:r>
              <a:rPr lang="pt-PT" sz="1200" dirty="0" smtClean="0"/>
              <a:t>                </a:t>
            </a:r>
            <a:r>
              <a:rPr lang="pt-PT" sz="1200" dirty="0" err="1" smtClean="0"/>
              <a:t>enable</a:t>
            </a:r>
            <a:r>
              <a:rPr lang="pt-PT" sz="1200" dirty="0"/>
              <a:t> </a:t>
            </a:r>
            <a:r>
              <a:rPr lang="pt-PT" sz="1200" dirty="0" smtClean="0"/>
              <a:t>: </a:t>
            </a:r>
            <a:r>
              <a:rPr lang="pt-PT" sz="1200" dirty="0" smtClean="0">
                <a:solidFill>
                  <a:srgbClr val="0070C0"/>
                </a:solidFill>
              </a:rPr>
              <a:t>in </a:t>
            </a:r>
            <a:r>
              <a:rPr lang="pt-PT" sz="1200" dirty="0" err="1" smtClean="0">
                <a:solidFill>
                  <a:srgbClr val="FF0000"/>
                </a:solidFill>
              </a:rPr>
              <a:t>std_logic</a:t>
            </a:r>
            <a:r>
              <a:rPr lang="pt-PT" sz="1200" dirty="0"/>
              <a:t>;</a:t>
            </a:r>
          </a:p>
          <a:p>
            <a:r>
              <a:rPr lang="pt-PT" sz="1200" dirty="0" smtClean="0"/>
              <a:t>                decorre : </a:t>
            </a:r>
            <a:r>
              <a:rPr lang="pt-PT" sz="1200" dirty="0">
                <a:solidFill>
                  <a:srgbClr val="0070C0"/>
                </a:solidFill>
              </a:rPr>
              <a:t>out</a:t>
            </a:r>
            <a:r>
              <a:rPr lang="pt-PT" sz="1200" dirty="0"/>
              <a:t> </a:t>
            </a:r>
            <a:r>
              <a:rPr lang="pt-PT" sz="1200" dirty="0" err="1">
                <a:solidFill>
                  <a:srgbClr val="FF0000"/>
                </a:solidFill>
              </a:rPr>
              <a:t>std_logic</a:t>
            </a:r>
            <a:r>
              <a:rPr lang="pt-PT" sz="1200" dirty="0"/>
              <a:t>; </a:t>
            </a:r>
            <a:r>
              <a:rPr lang="pt-PT" sz="1200" dirty="0" smtClean="0"/>
              <a:t>  </a:t>
            </a:r>
            <a:r>
              <a:rPr lang="pt-PT" sz="1200" dirty="0" smtClean="0">
                <a:solidFill>
                  <a:schemeClr val="accent3">
                    <a:lumMod val="75000"/>
                  </a:schemeClr>
                </a:solidFill>
              </a:rPr>
              <a:t>-- </a:t>
            </a:r>
            <a:r>
              <a:rPr lang="pt-PT" sz="1200" dirty="0">
                <a:solidFill>
                  <a:schemeClr val="accent3">
                    <a:lumMod val="75000"/>
                  </a:schemeClr>
                </a:solidFill>
              </a:rPr>
              <a:t>atraso à </a:t>
            </a:r>
            <a:r>
              <a:rPr lang="pt-PT" sz="1200" dirty="0" err="1">
                <a:solidFill>
                  <a:schemeClr val="accent3">
                    <a:lumMod val="75000"/>
                  </a:schemeClr>
                </a:solidFill>
              </a:rPr>
              <a:t>desoperação</a:t>
            </a:r>
            <a:endParaRPr lang="pt-PT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PT" sz="1200" dirty="0" smtClean="0"/>
              <a:t>                expirou : </a:t>
            </a:r>
            <a:r>
              <a:rPr lang="pt-PT" sz="1200" dirty="0">
                <a:solidFill>
                  <a:srgbClr val="0070C0"/>
                </a:solidFill>
              </a:rPr>
              <a:t>out</a:t>
            </a:r>
            <a:r>
              <a:rPr lang="pt-PT" sz="1200" dirty="0"/>
              <a:t> </a:t>
            </a:r>
            <a:r>
              <a:rPr lang="pt-PT" sz="1200" dirty="0" err="1" smtClean="0">
                <a:solidFill>
                  <a:srgbClr val="FF0000"/>
                </a:solidFill>
              </a:rPr>
              <a:t>std_logic</a:t>
            </a:r>
            <a:r>
              <a:rPr lang="pt-PT" sz="1200" dirty="0">
                <a:solidFill>
                  <a:srgbClr val="FF0000"/>
                </a:solidFill>
              </a:rPr>
              <a:t> </a:t>
            </a:r>
            <a:r>
              <a:rPr lang="pt-PT" sz="1200" dirty="0" smtClean="0"/>
              <a:t>); </a:t>
            </a:r>
            <a:r>
              <a:rPr lang="pt-PT" sz="1200" dirty="0" smtClean="0">
                <a:solidFill>
                  <a:schemeClr val="accent3">
                    <a:lumMod val="75000"/>
                  </a:schemeClr>
                </a:solidFill>
              </a:rPr>
              <a:t>-- </a:t>
            </a:r>
            <a:r>
              <a:rPr lang="pt-PT" sz="1200" dirty="0">
                <a:solidFill>
                  <a:schemeClr val="accent3">
                    <a:lumMod val="75000"/>
                  </a:schemeClr>
                </a:solidFill>
              </a:rPr>
              <a:t>atraso à operação (pulso)</a:t>
            </a:r>
          </a:p>
          <a:p>
            <a:r>
              <a:rPr lang="pt-PT" sz="1200" dirty="0" smtClean="0">
                <a:solidFill>
                  <a:srgbClr val="0070C0"/>
                </a:solidFill>
              </a:rPr>
              <a:t>   </a:t>
            </a:r>
            <a:r>
              <a:rPr lang="pt-PT" sz="1200" dirty="0" err="1" smtClean="0">
                <a:solidFill>
                  <a:srgbClr val="0070C0"/>
                </a:solidFill>
              </a:rPr>
              <a:t>end</a:t>
            </a:r>
            <a:r>
              <a:rPr lang="pt-PT" sz="1200" dirty="0" smtClean="0"/>
              <a:t> </a:t>
            </a:r>
            <a:r>
              <a:rPr lang="pt-PT" sz="1200" dirty="0" err="1"/>
              <a:t>TimerUnit</a:t>
            </a:r>
            <a:r>
              <a:rPr lang="pt-PT" sz="1200" dirty="0"/>
              <a:t>;</a:t>
            </a:r>
          </a:p>
          <a:p>
            <a:endParaRPr lang="pt-PT" sz="1200" dirty="0"/>
          </a:p>
          <a:p>
            <a:r>
              <a:rPr lang="pt-PT" sz="1200" dirty="0" err="1">
                <a:solidFill>
                  <a:srgbClr val="0070C0"/>
                </a:solidFill>
              </a:rPr>
              <a:t>architecture</a:t>
            </a:r>
            <a:r>
              <a:rPr lang="pt-PT" sz="1200" dirty="0"/>
              <a:t> </a:t>
            </a:r>
            <a:r>
              <a:rPr lang="pt-PT" sz="1200" dirty="0" err="1"/>
              <a:t>Behavioral</a:t>
            </a:r>
            <a:r>
              <a:rPr lang="pt-PT" sz="1200" dirty="0"/>
              <a:t> </a:t>
            </a:r>
            <a:r>
              <a:rPr lang="pt-PT" sz="1200" dirty="0" err="1">
                <a:solidFill>
                  <a:srgbClr val="0070C0"/>
                </a:solidFill>
              </a:rPr>
              <a:t>of</a:t>
            </a:r>
            <a:r>
              <a:rPr lang="pt-PT" sz="1200" dirty="0"/>
              <a:t> </a:t>
            </a:r>
            <a:r>
              <a:rPr lang="pt-PT" sz="1200" dirty="0" err="1"/>
              <a:t>TimerUnit</a:t>
            </a:r>
            <a:r>
              <a:rPr lang="pt-PT" sz="1200" dirty="0"/>
              <a:t> </a:t>
            </a:r>
            <a:r>
              <a:rPr lang="pt-PT" sz="1200" dirty="0" err="1">
                <a:solidFill>
                  <a:srgbClr val="0070C0"/>
                </a:solidFill>
              </a:rPr>
              <a:t>is</a:t>
            </a:r>
            <a:r>
              <a:rPr lang="pt-PT" sz="1200" dirty="0"/>
              <a:t> </a:t>
            </a:r>
          </a:p>
          <a:p>
            <a:r>
              <a:rPr lang="pt-PT" sz="1200" dirty="0">
                <a:solidFill>
                  <a:schemeClr val="accent3">
                    <a:lumMod val="75000"/>
                  </a:schemeClr>
                </a:solidFill>
              </a:rPr>
              <a:t>-- </a:t>
            </a:r>
            <a:r>
              <a:rPr lang="pt-PT" sz="1200" dirty="0" smtClean="0">
                <a:solidFill>
                  <a:schemeClr val="accent3">
                    <a:lumMod val="75000"/>
                  </a:schemeClr>
                </a:solidFill>
              </a:rPr>
              <a:t>tradução do intervalo de tempo em número de ciclos </a:t>
            </a:r>
            <a:r>
              <a:rPr lang="pt-PT" sz="1200" dirty="0">
                <a:solidFill>
                  <a:schemeClr val="accent3">
                    <a:lumMod val="75000"/>
                  </a:schemeClr>
                </a:solidFill>
              </a:rPr>
              <a:t>de </a:t>
            </a:r>
            <a:r>
              <a:rPr lang="pt-PT" sz="1200" dirty="0" smtClean="0">
                <a:solidFill>
                  <a:schemeClr val="accent3">
                    <a:lumMod val="75000"/>
                  </a:schemeClr>
                </a:solidFill>
              </a:rPr>
              <a:t>relógio</a:t>
            </a:r>
            <a:endParaRPr lang="pt-PT" sz="1200" dirty="0"/>
          </a:p>
          <a:p>
            <a:r>
              <a:rPr lang="pt-PT" sz="1200" dirty="0" err="1">
                <a:solidFill>
                  <a:srgbClr val="0070C0"/>
                </a:solidFill>
              </a:rPr>
              <a:t>constant</a:t>
            </a:r>
            <a:r>
              <a:rPr lang="pt-PT" sz="1200" dirty="0"/>
              <a:t> </a:t>
            </a:r>
            <a:r>
              <a:rPr lang="pt-PT" sz="1200" dirty="0" err="1"/>
              <a:t>TICK_COUNT</a:t>
            </a:r>
            <a:r>
              <a:rPr lang="pt-PT" sz="1200" dirty="0"/>
              <a:t> : </a:t>
            </a:r>
            <a:r>
              <a:rPr lang="pt-PT" sz="1200" dirty="0">
                <a:solidFill>
                  <a:srgbClr val="FF0000"/>
                </a:solidFill>
              </a:rPr>
              <a:t>positive</a:t>
            </a:r>
            <a:r>
              <a:rPr lang="pt-PT" sz="1200" dirty="0"/>
              <a:t> := </a:t>
            </a:r>
            <a:r>
              <a:rPr lang="pt-PT" sz="1200" dirty="0" err="1"/>
              <a:t>mSecLength</a:t>
            </a:r>
            <a:r>
              <a:rPr lang="pt-PT" sz="1200" dirty="0"/>
              <a:t> * </a:t>
            </a:r>
            <a:r>
              <a:rPr lang="pt-PT" sz="1200" dirty="0" err="1"/>
              <a:t>kHzClkFreq</a:t>
            </a:r>
            <a:r>
              <a:rPr lang="pt-PT" sz="1200" dirty="0"/>
              <a:t>; </a:t>
            </a:r>
          </a:p>
          <a:p>
            <a:r>
              <a:rPr lang="pt-PT" sz="1200" dirty="0" err="1">
                <a:solidFill>
                  <a:srgbClr val="0070C0"/>
                </a:solidFill>
              </a:rPr>
              <a:t>subtype</a:t>
            </a:r>
            <a:r>
              <a:rPr lang="pt-PT" sz="1200" dirty="0"/>
              <a:t> </a:t>
            </a:r>
            <a:r>
              <a:rPr lang="pt-PT" sz="1200" dirty="0" err="1"/>
              <a:t>TCounter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</a:t>
            </a:r>
            <a:r>
              <a:rPr lang="pt-PT" sz="1200" dirty="0">
                <a:solidFill>
                  <a:srgbClr val="FF0000"/>
                </a:solidFill>
              </a:rPr>
              <a:t>natural</a:t>
            </a:r>
            <a:r>
              <a:rPr lang="pt-PT" sz="1200" dirty="0">
                <a:solidFill>
                  <a:srgbClr val="0070C0"/>
                </a:solidFill>
              </a:rPr>
              <a:t> range</a:t>
            </a:r>
            <a:r>
              <a:rPr lang="pt-PT" sz="1200" dirty="0"/>
              <a:t> 0 </a:t>
            </a:r>
            <a:r>
              <a:rPr lang="pt-PT" sz="1200" dirty="0">
                <a:solidFill>
                  <a:srgbClr val="0070C0"/>
                </a:solidFill>
              </a:rPr>
              <a:t>to</a:t>
            </a:r>
            <a:r>
              <a:rPr lang="pt-PT" sz="1200" dirty="0"/>
              <a:t> </a:t>
            </a:r>
            <a:r>
              <a:rPr lang="pt-PT" sz="1200" dirty="0" err="1"/>
              <a:t>TICK_COUNT</a:t>
            </a:r>
            <a:r>
              <a:rPr lang="pt-PT" sz="1200" dirty="0" smtClean="0"/>
              <a:t>; </a:t>
            </a:r>
            <a:r>
              <a:rPr lang="pt-PT" sz="1200" dirty="0" smtClean="0">
                <a:solidFill>
                  <a:schemeClr val="accent3">
                    <a:lumMod val="75000"/>
                  </a:schemeClr>
                </a:solidFill>
              </a:rPr>
              <a:t>-- gama de contagem interna</a:t>
            </a:r>
          </a:p>
          <a:p>
            <a:r>
              <a:rPr lang="pt-PT" sz="1200" b="1" dirty="0" smtClean="0">
                <a:solidFill>
                  <a:schemeClr val="accent3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743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1A8583376E9B4AB96B50335079A576" ma:contentTypeVersion="2" ma:contentTypeDescription="Create a new document." ma:contentTypeScope="" ma:versionID="b5b7e9258e20ccb3719c2b19a69d35fb">
  <xsd:schema xmlns:xsd="http://www.w3.org/2001/XMLSchema" xmlns:xs="http://www.w3.org/2001/XMLSchema" xmlns:p="http://schemas.microsoft.com/office/2006/metadata/properties" xmlns:ns2="b4812765-827d-4108-98e8-daed3293d504" targetNamespace="http://schemas.microsoft.com/office/2006/metadata/properties" ma:root="true" ma:fieldsID="bf1eeb8611fddda8d5ec92569c3a1e9b" ns2:_="">
    <xsd:import namespace="b4812765-827d-4108-98e8-daed3293d5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12765-827d-4108-98e8-daed3293d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AF6826-FE5F-4A2E-980D-DE5F976567E1}">
  <ds:schemaRefs>
    <ds:schemaRef ds:uri="b4812765-827d-4108-98e8-daed3293d504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F8817FC-E664-4C10-8AC0-6980624013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12765-827d-4108-98e8-daed3293d5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AD1165-FA55-4F6C-AC36-B538A218CF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17633</TotalTime>
  <Words>5891</Words>
  <Application>Microsoft Office PowerPoint</Application>
  <PresentationFormat>Apresentação no Ecrã (4:3)</PresentationFormat>
  <Paragraphs>829</Paragraphs>
  <Slides>31</Slides>
  <Notes>31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8" baseType="lpstr">
      <vt:lpstr>Arial</vt:lpstr>
      <vt:lpstr>Body Font</vt:lpstr>
      <vt:lpstr>Calibri</vt:lpstr>
      <vt:lpstr>Times New Roman</vt:lpstr>
      <vt:lpstr>Wingdings</vt:lpstr>
      <vt:lpstr>Office Theme</vt:lpstr>
      <vt:lpstr>Microsoft Visio 2003-2010 Drawing</vt:lpstr>
      <vt:lpstr>Laboratório de Sistemas Digitais Aula Teórico-Prática 7 Ano Lectivo 2020/21</vt:lpstr>
      <vt:lpstr>Conteúdo</vt:lpstr>
      <vt:lpstr>Decomposição hierárquica</vt:lpstr>
      <vt:lpstr>A ‘curva de projecto’</vt:lpstr>
      <vt:lpstr>Vantagens</vt:lpstr>
      <vt:lpstr>Estudo de caso</vt:lpstr>
      <vt:lpstr>Interfaces em Sistemas de Automação</vt:lpstr>
      <vt:lpstr>FASE 1</vt:lpstr>
      <vt:lpstr>FASE 1 - Diagrama de estados</vt:lpstr>
      <vt:lpstr>FASE 1</vt:lpstr>
      <vt:lpstr>Tratamento de entradas (breve nota) </vt:lpstr>
      <vt:lpstr>FASE 2</vt:lpstr>
      <vt:lpstr>FASE 2 - Diagrama de estados</vt:lpstr>
      <vt:lpstr>Apresentação do PowerPoint</vt:lpstr>
      <vt:lpstr>FASE 2 Diagrama geral</vt:lpstr>
      <vt:lpstr>FASE 2 - Simulação</vt:lpstr>
      <vt:lpstr>FASE 3</vt:lpstr>
      <vt:lpstr>FASE 3 - Diagrama de estados</vt:lpstr>
      <vt:lpstr>FASE 3</vt:lpstr>
      <vt:lpstr>FASE 3</vt:lpstr>
      <vt:lpstr>FASE 3 - Simulação</vt:lpstr>
      <vt:lpstr>FASE 3 Diagrama geral</vt:lpstr>
      <vt:lpstr>FASE 4</vt:lpstr>
      <vt:lpstr>FASE 4 – Articulação com anterior</vt:lpstr>
      <vt:lpstr>FASE 4 – Concepção geral</vt:lpstr>
      <vt:lpstr>Fase 4 – Módulo de Contagem</vt:lpstr>
      <vt:lpstr>Fase 4 - Tratamento das entradas</vt:lpstr>
      <vt:lpstr>Fase 4 – Painel informativo</vt:lpstr>
      <vt:lpstr>Simulação:</vt:lpstr>
      <vt:lpstr>Diagrama global do sistema</vt:lpstr>
      <vt:lpstr>Estrutura de decomposição</vt:lpstr>
    </vt:vector>
  </TitlesOfParts>
  <Company>UA-DETI/IT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Sistemas Digitais Aula Teórica 6 Ano Letivo 2015/16</dc:title>
  <dc:creator>Arnaldo Oliveira</dc:creator>
  <cp:lastModifiedBy>Conta Microsoft</cp:lastModifiedBy>
  <cp:revision>748</cp:revision>
  <cp:lastPrinted>2020-04-15T02:17:33Z</cp:lastPrinted>
  <dcterms:created xsi:type="dcterms:W3CDTF">2011-02-11T12:30:10Z</dcterms:created>
  <dcterms:modified xsi:type="dcterms:W3CDTF">2021-04-27T14:04:01Z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0x010100E91A8583376E9B4AB96B50335079A576</vt:lpwstr>
  </property>
</Properties>
</file>