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76" r:id="rId14"/>
    <p:sldId id="277" r:id="rId15"/>
    <p:sldId id="278" r:id="rId16"/>
    <p:sldId id="279" r:id="rId17"/>
    <p:sldId id="280" r:id="rId18"/>
    <p:sldId id="268" r:id="rId19"/>
    <p:sldId id="269" r:id="rId20"/>
    <p:sldId id="274" r:id="rId21"/>
    <p:sldId id="275" r:id="rId22"/>
    <p:sldId id="270" r:id="rId23"/>
    <p:sldId id="271" r:id="rId24"/>
    <p:sldId id="272" r:id="rId25"/>
    <p:sldId id="284" r:id="rId26"/>
    <p:sldId id="273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7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89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5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3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7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7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4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8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7B3C-4979-4C52-A105-C1BB5DD7BC2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B508-536B-482F-8666-CC54EB6D3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6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DFA64B2A-3DBC-12C9-617E-28B511A3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73" y="998876"/>
            <a:ext cx="3333054" cy="3831096"/>
          </a:xfrm>
          <a:prstGeom prst="rect">
            <a:avLst/>
          </a:prstGeom>
          <a:ln>
            <a:noFill/>
          </a:ln>
        </p:spPr>
      </p:pic>
      <p:sp>
        <p:nvSpPr>
          <p:cNvPr id="18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A22D59-812A-0D09-4BE1-D57BFEEC65F7}"/>
              </a:ext>
            </a:extLst>
          </p:cNvPr>
          <p:cNvSpPr txBox="1"/>
          <p:nvPr/>
        </p:nvSpPr>
        <p:spPr>
          <a:xfrm flipH="1">
            <a:off x="3319944" y="39327"/>
            <a:ext cx="5576773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Pontifícia</a:t>
            </a:r>
            <a:r>
              <a:rPr lang="pt-BR" b="1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U</a:t>
            </a:r>
            <a:r>
              <a:rPr lang="pt-BR" b="1" dirty="0"/>
              <a:t>niversidade Católica de Minas </a:t>
            </a:r>
            <a:r>
              <a:rPr lang="pt-BR" b="1" dirty="0">
                <a:cs typeface="Times New Roman" panose="02020603050405020304" pitchFamily="18" charset="0"/>
              </a:rPr>
              <a:t>G</a:t>
            </a:r>
            <a:r>
              <a:rPr lang="pt-BR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erais</a:t>
            </a:r>
            <a:endParaRPr lang="pt-BR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03DAA1F-1792-0396-9DD7-231D787BA35D}"/>
              </a:ext>
            </a:extLst>
          </p:cNvPr>
          <p:cNvSpPr txBox="1"/>
          <p:nvPr/>
        </p:nvSpPr>
        <p:spPr>
          <a:xfrm flipH="1">
            <a:off x="3313854" y="5326641"/>
            <a:ext cx="55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Carapicuíba Conecta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4CA3CD1-A09F-809E-2076-3F40912DAAFC}"/>
              </a:ext>
            </a:extLst>
          </p:cNvPr>
          <p:cNvSpPr txBox="1"/>
          <p:nvPr/>
        </p:nvSpPr>
        <p:spPr>
          <a:xfrm flipH="1">
            <a:off x="3316045" y="5792062"/>
            <a:ext cx="55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Adalberto Barros Gomes Junior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F98203-8B3D-7B9E-1459-A39252E553A0}"/>
              </a:ext>
            </a:extLst>
          </p:cNvPr>
          <p:cNvSpPr txBox="1"/>
          <p:nvPr/>
        </p:nvSpPr>
        <p:spPr>
          <a:xfrm flipH="1">
            <a:off x="3322603" y="6290134"/>
            <a:ext cx="557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Belo Horizonte, 24 de Maio de 2022.</a:t>
            </a:r>
          </a:p>
        </p:txBody>
      </p:sp>
    </p:spTree>
    <p:extLst>
      <p:ext uri="{BB962C8B-B14F-4D97-AF65-F5344CB8AC3E}">
        <p14:creationId xmlns:p14="http://schemas.microsoft.com/office/powerpoint/2010/main" val="291497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/>
              <a:t>2 – Diagrama de casos de uso</a:t>
            </a:r>
            <a:endParaRPr lang="pt-BR" sz="36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2BA864-3637-C52F-0AED-05FB77BCBF24}"/>
              </a:ext>
            </a:extLst>
          </p:cNvPr>
          <p:cNvSpPr txBox="1"/>
          <p:nvPr/>
        </p:nvSpPr>
        <p:spPr>
          <a:xfrm>
            <a:off x="360342" y="147783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/>
              <a:t>Escopo - Sistema de Prestação de Serviços ao Cidadão</a:t>
            </a:r>
            <a:endParaRPr lang="pt-BR" sz="1200" b="1" dirty="0"/>
          </a:p>
          <a:p>
            <a:pPr algn="l"/>
            <a:endParaRPr lang="pt-BR" sz="12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F88CF5-4E13-3701-5EBA-D8E67D65CD69}"/>
              </a:ext>
            </a:extLst>
          </p:cNvPr>
          <p:cNvSpPr txBox="1"/>
          <p:nvPr/>
        </p:nvSpPr>
        <p:spPr>
          <a:xfrm flipH="1">
            <a:off x="338801" y="1901152"/>
            <a:ext cx="559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Registrar Demanda: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b) O sistema deve permitir que a central de atendimento telefônico registre as demandas recebidas da população.</a:t>
            </a:r>
            <a:endParaRPr lang="pt-BR" sz="1200" b="1" dirty="0"/>
          </a:p>
        </p:txBody>
      </p:sp>
      <p:pic>
        <p:nvPicPr>
          <p:cNvPr id="19" name="Imagem 18" descr="Diagrama&#10;&#10;Descrição gerada automaticamente">
            <a:extLst>
              <a:ext uri="{FF2B5EF4-FFF2-40B4-BE49-F238E27FC236}">
                <a16:creationId xmlns:a16="http://schemas.microsoft.com/office/drawing/2014/main" id="{E59807BE-3460-116E-45BA-BD0A9373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CF2846-AF7E-2BBE-6A39-B2465EE5ADFC}"/>
              </a:ext>
            </a:extLst>
          </p:cNvPr>
          <p:cNvCxnSpPr>
            <a:cxnSpLocks/>
          </p:cNvCxnSpPr>
          <p:nvPr/>
        </p:nvCxnSpPr>
        <p:spPr>
          <a:xfrm>
            <a:off x="6746875" y="5556287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8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3 – Requisitos não-funcionais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D6FD21-6E55-D830-27A4-309105EAEEF4}"/>
              </a:ext>
            </a:extLst>
          </p:cNvPr>
          <p:cNvSpPr txBox="1"/>
          <p:nvPr/>
        </p:nvSpPr>
        <p:spPr>
          <a:xfrm>
            <a:off x="360342" y="147783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/>
              <a:t>Escopo - Sistema de Prestação de Serviços ao Cidadão</a:t>
            </a:r>
            <a:endParaRPr lang="pt-BR" sz="1200" b="1" dirty="0"/>
          </a:p>
          <a:p>
            <a:pPr algn="l"/>
            <a:endParaRPr lang="pt-BR" sz="12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9C7AE0-E24C-832E-E034-9A71830A9DFE}"/>
              </a:ext>
            </a:extLst>
          </p:cNvPr>
          <p:cNvSpPr txBox="1"/>
          <p:nvPr/>
        </p:nvSpPr>
        <p:spPr>
          <a:xfrm flipH="1">
            <a:off x="338801" y="1901152"/>
            <a:ext cx="5597614" cy="997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effectLst/>
                <a:ea typeface="Calibri" panose="020F0502020204030204" pitchFamily="34" charset="0"/>
                <a:cs typeface="TimesNewRomanPSMT"/>
              </a:rPr>
              <a:t>u</a:t>
            </a:r>
            <a:r>
              <a:rPr lang="pt-BR" sz="1200" dirty="0">
                <a:effectLst/>
                <a:ea typeface="Calibri" panose="020F0502020204030204" pitchFamily="34" charset="0"/>
                <a:cs typeface="TimesNewRomanPS-ItalicMT"/>
              </a:rPr>
              <a:t>) Os cidadãos devem poder acessar o sistema por meio da Web e aplicativos para tablets e</a:t>
            </a:r>
            <a:r>
              <a:rPr lang="pt-BR" sz="1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effectLst/>
                <a:ea typeface="Calibri" panose="020F0502020204030204" pitchFamily="34" charset="0"/>
                <a:cs typeface="TimesNewRomanPS-ItalicMT"/>
              </a:rPr>
              <a:t>smartphones.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effectLst/>
                <a:ea typeface="Calibri" panose="020F0502020204030204" pitchFamily="34" charset="0"/>
                <a:cs typeface="TimesNewRomanPS-ItalicMT"/>
              </a:rPr>
              <a:t>v) O sistema deve ter um controle de segurança baseado em perfis de acesso.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7F468F-B80D-27B9-1B26-7D4D2595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39" y="1462726"/>
            <a:ext cx="49733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4.1 -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Consultar Eventos e Serviços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D120C75-68D1-8E6D-978E-A2E1E570E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7" t="6974" r="37257" b="7284"/>
          <a:stretch/>
        </p:blipFill>
        <p:spPr bwMode="auto">
          <a:xfrm>
            <a:off x="1617537" y="1906994"/>
            <a:ext cx="2438967" cy="4672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E77B206-9D6A-0DCD-854F-9AA01402E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2" t="6417" r="37582" b="6952"/>
          <a:stretch/>
        </p:blipFill>
        <p:spPr bwMode="auto">
          <a:xfrm>
            <a:off x="4884591" y="1906736"/>
            <a:ext cx="2422817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E16D2F2F-F49C-9336-9DE9-52D2479F7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42" t="6417" r="37403" b="7273"/>
          <a:stretch/>
        </p:blipFill>
        <p:spPr bwMode="auto">
          <a:xfrm>
            <a:off x="8126879" y="1906736"/>
            <a:ext cx="2431747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403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4.2 -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Registrar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9" name="Imagem 1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391EC17-F7FC-6A98-D85D-BF40FB381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2" t="6417" r="37763" b="7273"/>
          <a:stretch/>
        </p:blipFill>
        <p:spPr bwMode="auto">
          <a:xfrm>
            <a:off x="1468858" y="1906736"/>
            <a:ext cx="2397075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7C532F7-36E6-17C1-C289-379C773BE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2" t="6737" r="37582" b="6632"/>
          <a:stretch/>
        </p:blipFill>
        <p:spPr bwMode="auto">
          <a:xfrm>
            <a:off x="4889146" y="1906736"/>
            <a:ext cx="2422817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171B7DA-7EB8-73FC-C4C8-2394F166A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42" t="6417" r="37763" b="7273"/>
          <a:stretch/>
        </p:blipFill>
        <p:spPr bwMode="auto">
          <a:xfrm>
            <a:off x="8166636" y="1840000"/>
            <a:ext cx="2397075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226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4.2 -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Registrar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3F30B55-60D2-E910-1708-65DF4DF3E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62" t="6096" r="37402" b="7273"/>
          <a:stretch/>
        </p:blipFill>
        <p:spPr bwMode="auto">
          <a:xfrm>
            <a:off x="3253486" y="1973397"/>
            <a:ext cx="2440152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m 1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8214EC0C-2709-EAE2-208B-59FA589D4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42" t="5776" r="37583" b="7594"/>
          <a:stretch/>
        </p:blipFill>
        <p:spPr bwMode="auto">
          <a:xfrm>
            <a:off x="6730322" y="1931763"/>
            <a:ext cx="2405481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636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4.3 -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Gerenciar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0327CA1-649A-5364-31F7-55DB2417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2" t="6738" r="37403" b="7273"/>
          <a:stretch/>
        </p:blipFill>
        <p:spPr bwMode="auto">
          <a:xfrm>
            <a:off x="1584687" y="1893611"/>
            <a:ext cx="2440678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m 16" descr="Celular com tela ligada&#10;&#10;Descrição gerada automaticamente">
            <a:extLst>
              <a:ext uri="{FF2B5EF4-FFF2-40B4-BE49-F238E27FC236}">
                <a16:creationId xmlns:a16="http://schemas.microsoft.com/office/drawing/2014/main" id="{B9334E91-3621-7D83-5729-C56536537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62" t="6417" r="37582" b="7273"/>
          <a:stretch/>
        </p:blipFill>
        <p:spPr bwMode="auto">
          <a:xfrm>
            <a:off x="4880127" y="1906994"/>
            <a:ext cx="2431747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937203A-6DD7-AD87-010B-0611F78966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82" t="6096" r="37402" b="7273"/>
          <a:stretch/>
        </p:blipFill>
        <p:spPr bwMode="auto">
          <a:xfrm>
            <a:off x="8171204" y="1893611"/>
            <a:ext cx="2457488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037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4.3 -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Gerenciar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9" name="Imagem 18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6A3AEC6D-54A7-D548-3F17-6B29E6AD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23" t="6738" r="37582" b="7273"/>
          <a:stretch/>
        </p:blipFill>
        <p:spPr bwMode="auto">
          <a:xfrm>
            <a:off x="1731169" y="1946277"/>
            <a:ext cx="2406006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BE66B94-5573-4C42-2D23-A59CECDD8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66" t="6102" r="37590" b="6417"/>
          <a:stretch/>
        </p:blipFill>
        <p:spPr bwMode="auto">
          <a:xfrm>
            <a:off x="4891311" y="1979564"/>
            <a:ext cx="2435949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222DEFF-8004-8BDE-71BB-BAD11ED9C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50" t="6394" r="37587" b="6130"/>
          <a:stretch/>
        </p:blipFill>
        <p:spPr bwMode="auto">
          <a:xfrm>
            <a:off x="8081396" y="1946277"/>
            <a:ext cx="2390246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330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4 – Protótipo do sistema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775BF03-E4F0-DD08-1339-6284B7DB66DD}"/>
              </a:ext>
            </a:extLst>
          </p:cNvPr>
          <p:cNvSpPr txBox="1"/>
          <p:nvPr/>
        </p:nvSpPr>
        <p:spPr>
          <a:xfrm>
            <a:off x="507029" y="1445329"/>
            <a:ext cx="84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4.3 - </a:t>
            </a:r>
            <a:r>
              <a:rPr lang="pt-BR" sz="2400" b="1" dirty="0">
                <a:solidFill>
                  <a:srgbClr val="6699C0"/>
                </a:solidFill>
                <a:effectLst/>
                <a:ea typeface="Times New Roman" panose="02020603050405020304" pitchFamily="18" charset="0"/>
              </a:rPr>
              <a:t>Protótipo: Caso de Uso - Gerenciar Demanda</a:t>
            </a:r>
            <a:endParaRPr lang="pt-BR" sz="2400" b="1" kern="1400" dirty="0">
              <a:solidFill>
                <a:srgbClr val="6699C0"/>
              </a:solidFill>
              <a:effectLst/>
            </a:endParaRP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F90740A-66E0-8B4A-03A0-25EC82499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4" t="6394" r="37423" b="6713"/>
          <a:stretch/>
        </p:blipFill>
        <p:spPr bwMode="auto">
          <a:xfrm>
            <a:off x="3272908" y="1889649"/>
            <a:ext cx="2453286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m 1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202FC6CB-3D4E-FC5D-1D53-29B844C27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7" t="5811" r="37590" b="6424"/>
          <a:stretch/>
        </p:blipFill>
        <p:spPr bwMode="auto">
          <a:xfrm>
            <a:off x="6592491" y="1889649"/>
            <a:ext cx="2366606" cy="467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788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5 – Diagrama de classes </a:t>
            </a:r>
          </a:p>
          <a:p>
            <a:pPr lvl="1"/>
            <a:r>
              <a:rPr lang="pt-BR" sz="3600" b="1" dirty="0"/>
              <a:t>de domínio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4A05F12-30B6-3DC3-33BD-490967F24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74" y="123195"/>
            <a:ext cx="5422610" cy="66114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022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6 – Modelo de componentes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71A035-6B65-A213-8DA1-54E720E51D78}"/>
              </a:ext>
            </a:extLst>
          </p:cNvPr>
          <p:cNvSpPr txBox="1"/>
          <p:nvPr/>
        </p:nvSpPr>
        <p:spPr>
          <a:xfrm flipH="1">
            <a:off x="739256" y="2175047"/>
            <a:ext cx="10714800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spcBef>
                <a:spcPts val="400"/>
              </a:spcBef>
              <a:spcAft>
                <a:spcPts val="400"/>
              </a:spcAft>
            </a:pPr>
            <a:r>
              <a:rPr lang="pt-BR" sz="1200" dirty="0">
                <a:effectLst/>
                <a:ea typeface="Times New Roman" panose="02020603050405020304" pitchFamily="18" charset="0"/>
              </a:rPr>
              <a:t>O padrão arquitetural escolhido para o sistema foi o MVC (Model-</a:t>
            </a:r>
            <a:r>
              <a:rPr lang="pt-BR" sz="1200" dirty="0" err="1">
                <a:effectLst/>
                <a:ea typeface="Times New Roman" panose="02020603050405020304" pitchFamily="18" charset="0"/>
              </a:rPr>
              <a:t>View</a:t>
            </a:r>
            <a:r>
              <a:rPr lang="pt-BR" sz="1200" dirty="0">
                <a:effectLst/>
                <a:ea typeface="Times New Roman" panose="02020603050405020304" pitchFamily="18" charset="0"/>
              </a:rPr>
              <a:t>-</a:t>
            </a:r>
            <a:r>
              <a:rPr lang="pt-BR" sz="1200" dirty="0" err="1">
                <a:effectLst/>
                <a:ea typeface="Times New Roman" panose="02020603050405020304" pitchFamily="18" charset="0"/>
              </a:rPr>
              <a:t>Controller</a:t>
            </a:r>
            <a:r>
              <a:rPr lang="pt-BR" sz="1200" dirty="0">
                <a:effectLst/>
                <a:ea typeface="Times New Roman" panose="02020603050405020304" pitchFamily="18" charset="0"/>
              </a:rPr>
              <a:t>).</a:t>
            </a:r>
          </a:p>
          <a:p>
            <a:pPr marL="228600">
              <a:spcBef>
                <a:spcPts val="400"/>
              </a:spcBef>
              <a:spcAft>
                <a:spcPts val="400"/>
              </a:spcAft>
            </a:pPr>
            <a:r>
              <a:rPr lang="pt-BR" sz="1200" dirty="0">
                <a:effectLst/>
                <a:ea typeface="Times New Roman" panose="02020603050405020304" pitchFamily="18" charset="0"/>
              </a:rPr>
              <a:t>E as tecnologias que serão utilizadas na implementação são:</a:t>
            </a: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US" sz="1200" i="1" dirty="0" err="1">
                <a:effectLst/>
                <a:ea typeface="Times New Roman" panose="02020603050405020304" pitchFamily="18" charset="0"/>
              </a:rPr>
              <a:t>Tecnologias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front-end: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Angular, HTML, TypeScript, CSS</a:t>
            </a:r>
            <a:endParaRPr lang="pt-BR" sz="1200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US" sz="1200" i="1" dirty="0" err="1">
                <a:effectLst/>
                <a:ea typeface="Times New Roman" panose="02020603050405020304" pitchFamily="18" charset="0"/>
              </a:rPr>
              <a:t>Tecnologias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back-end: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C# (.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netCore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)</a:t>
            </a:r>
            <a:endParaRPr lang="pt-BR" sz="1200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US" sz="1200" i="1" dirty="0">
                <a:effectLst/>
                <a:ea typeface="Times New Roman" panose="02020603050405020304" pitchFamily="18" charset="0"/>
              </a:rPr>
              <a:t>Banco de Dados: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SQL</a:t>
            </a:r>
            <a:endParaRPr lang="pt-BR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8DF4A-70CD-0F23-A4A5-B7B7679462D6}"/>
              </a:ext>
            </a:extLst>
          </p:cNvPr>
          <p:cNvSpPr txBox="1"/>
          <p:nvPr/>
        </p:nvSpPr>
        <p:spPr>
          <a:xfrm>
            <a:off x="507030" y="1445329"/>
            <a:ext cx="558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6.1 - </a:t>
            </a:r>
            <a:r>
              <a:rPr lang="pt-BR" sz="2400" b="1" kern="1400" dirty="0">
                <a:solidFill>
                  <a:srgbClr val="6699C0"/>
                </a:solidFill>
                <a:effectLst/>
              </a:rPr>
              <a:t>Padrão arquitetural</a:t>
            </a:r>
          </a:p>
        </p:txBody>
      </p:sp>
    </p:spTree>
    <p:extLst>
      <p:ext uri="{BB962C8B-B14F-4D97-AF65-F5344CB8AC3E}">
        <p14:creationId xmlns:p14="http://schemas.microsoft.com/office/powerpoint/2010/main" val="309322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269C4550-39F6-4F7B-9BC0-7426035C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96" y="773691"/>
            <a:ext cx="3713285" cy="4268143"/>
          </a:xfrm>
          <a:prstGeom prst="rect">
            <a:avLst/>
          </a:prstGeom>
          <a:ln>
            <a:noFill/>
          </a:ln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3F6764-C4AF-CDA1-9119-D67800EC1D6D}"/>
              </a:ext>
            </a:extLst>
          </p:cNvPr>
          <p:cNvSpPr txBox="1"/>
          <p:nvPr/>
        </p:nvSpPr>
        <p:spPr>
          <a:xfrm flipH="1">
            <a:off x="2904643" y="140477"/>
            <a:ext cx="640462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Pontifícia</a:t>
            </a: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U</a:t>
            </a: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niversidade Católica de Minas </a:t>
            </a: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pt-BR" sz="2400" b="1" dirty="0">
                <a:solidFill>
                  <a:schemeClr val="accent4">
                    <a:lumMod val="50000"/>
                  </a:schemeClr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erais</a:t>
            </a:r>
            <a:endParaRPr lang="pt-BR" sz="2400" dirty="0">
              <a:solidFill>
                <a:schemeClr val="accent4">
                  <a:lumMod val="5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CEEB3D-0CB1-698A-37B7-17C7571A21C6}"/>
              </a:ext>
            </a:extLst>
          </p:cNvPr>
          <p:cNvSpPr txBox="1"/>
          <p:nvPr/>
        </p:nvSpPr>
        <p:spPr>
          <a:xfrm flipH="1">
            <a:off x="3313854" y="5210529"/>
            <a:ext cx="557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Carapicuíba Conecta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216EF70-7D55-A532-A865-ABD73657F8D3}"/>
              </a:ext>
            </a:extLst>
          </p:cNvPr>
          <p:cNvSpPr txBox="1"/>
          <p:nvPr/>
        </p:nvSpPr>
        <p:spPr>
          <a:xfrm flipH="1">
            <a:off x="3316045" y="5675950"/>
            <a:ext cx="557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Adalberto Barros Gomes Junior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7F7AFAD-5052-B84A-300A-7F7ED25D74A0}"/>
              </a:ext>
            </a:extLst>
          </p:cNvPr>
          <p:cNvSpPr txBox="1"/>
          <p:nvPr/>
        </p:nvSpPr>
        <p:spPr>
          <a:xfrm flipH="1">
            <a:off x="3322603" y="6174022"/>
            <a:ext cx="557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50000"/>
                  </a:schemeClr>
                </a:solidFill>
              </a:rPr>
              <a:t>Belo Horizonte, 24 de Maio de 2022.</a:t>
            </a:r>
          </a:p>
        </p:txBody>
      </p:sp>
    </p:spTree>
    <p:extLst>
      <p:ext uri="{BB962C8B-B14F-4D97-AF65-F5344CB8AC3E}">
        <p14:creationId xmlns:p14="http://schemas.microsoft.com/office/powerpoint/2010/main" val="68057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6 – Modelo de componentes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8DF4A-70CD-0F23-A4A5-B7B7679462D6}"/>
              </a:ext>
            </a:extLst>
          </p:cNvPr>
          <p:cNvSpPr txBox="1"/>
          <p:nvPr/>
        </p:nvSpPr>
        <p:spPr>
          <a:xfrm>
            <a:off x="507030" y="1445329"/>
            <a:ext cx="558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6.2 - </a:t>
            </a:r>
            <a:r>
              <a:rPr lang="pt-BR" sz="2400" b="1" kern="1400" dirty="0">
                <a:solidFill>
                  <a:srgbClr val="6699C0"/>
                </a:solidFill>
                <a:effectLst/>
              </a:rPr>
              <a:t>Diagrama de componentes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B7685A9-BE7E-2391-74D8-E08C6E22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87" y="68435"/>
            <a:ext cx="4021427" cy="66856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6195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/>
              <a:t>6 – Modelo de componentes</a:t>
            </a:r>
            <a:endParaRPr lang="pt-BR" sz="36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8DF4A-70CD-0F23-A4A5-B7B7679462D6}"/>
              </a:ext>
            </a:extLst>
          </p:cNvPr>
          <p:cNvSpPr txBox="1"/>
          <p:nvPr/>
        </p:nvSpPr>
        <p:spPr>
          <a:xfrm>
            <a:off x="507030" y="1445329"/>
            <a:ext cx="558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6699C0"/>
                </a:solidFill>
              </a:rPr>
              <a:t>6.3 - </a:t>
            </a:r>
            <a:r>
              <a:rPr lang="pt-BR" sz="2400" b="1" kern="1400" dirty="0">
                <a:solidFill>
                  <a:srgbClr val="6699C0"/>
                </a:solidFill>
                <a:effectLst/>
              </a:rPr>
              <a:t>Descrição dos componentes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B85E07-2DA1-C6B4-B399-DF0D1FBF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88" y="1979543"/>
            <a:ext cx="106013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5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7 – Diagrama de </a:t>
            </a:r>
          </a:p>
          <a:p>
            <a:pPr lvl="1"/>
            <a:r>
              <a:rPr lang="pt-BR" sz="3600" b="1" dirty="0"/>
              <a:t>implantação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A149F24-4C4B-5B1C-ED9B-BFE6F8C8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79" y="294323"/>
            <a:ext cx="8007637" cy="62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8 – Plano de testes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0E54D0-11FA-5967-0000-C7E02E6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509712"/>
            <a:ext cx="116300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8 – Plano de testes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1FBB15E-2F11-C89A-5198-B0E33A0C0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 t="1515"/>
          <a:stretch/>
        </p:blipFill>
        <p:spPr>
          <a:xfrm>
            <a:off x="360342" y="1346200"/>
            <a:ext cx="10503379" cy="38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7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8 – Plano de testes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F96300-68B9-F061-7658-8FC7F7D0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576387"/>
            <a:ext cx="116395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9 – Estimativa de pontos de função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2FAA0C9-C54F-21DD-61C8-62001C4F4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"/>
          <a:stretch/>
        </p:blipFill>
        <p:spPr>
          <a:xfrm>
            <a:off x="1341409" y="1001486"/>
            <a:ext cx="10139391" cy="56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5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F98203-8B3D-7B9E-1459-A39252E553A0}"/>
              </a:ext>
            </a:extLst>
          </p:cNvPr>
          <p:cNvSpPr txBox="1"/>
          <p:nvPr/>
        </p:nvSpPr>
        <p:spPr>
          <a:xfrm flipH="1">
            <a:off x="3024861" y="2725614"/>
            <a:ext cx="557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6699C0"/>
                </a:solidFill>
              </a:rPr>
              <a:t>Dúvidas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D651090-7F9F-2BB1-CA58-D768EEA546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7274149" y="3004457"/>
            <a:ext cx="407765" cy="6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F98203-8B3D-7B9E-1459-A39252E553A0}"/>
              </a:ext>
            </a:extLst>
          </p:cNvPr>
          <p:cNvSpPr txBox="1"/>
          <p:nvPr/>
        </p:nvSpPr>
        <p:spPr>
          <a:xfrm flipH="1">
            <a:off x="3307613" y="2672867"/>
            <a:ext cx="557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6699C0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16914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/>
              <a:t>1 – Cronograma de trabalho</a:t>
            </a:r>
            <a:endParaRPr lang="pt-BR" sz="36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B12E4C5-5F17-1038-4AE2-D9926047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94" y="1313295"/>
            <a:ext cx="4817189" cy="51264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ED4034-D05B-3D02-83C2-0D4D8343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00" y="1313295"/>
            <a:ext cx="5152600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/>
              <a:t>2 – Diagrama de casos de uso</a:t>
            </a:r>
            <a:endParaRPr lang="pt-BR" sz="3600" b="1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BBC70D7-4A5A-7E97-9637-0F4517CB3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7" y="906234"/>
            <a:ext cx="3324225" cy="521970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35FE3E8C-43FF-A6E5-EC90-046C8D2BCE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34" y="1553504"/>
            <a:ext cx="3352800" cy="5162550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85080AB-EE36-7309-F2EC-CF498C641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63" y="1143587"/>
            <a:ext cx="5574181" cy="55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6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/>
              <a:t>2 – Diagrama de casos de uso</a:t>
            </a:r>
            <a:endParaRPr lang="pt-BR" sz="3600" b="1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785080AB-EE36-7309-F2EC-CF498C641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4133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 dirty="0"/>
              <a:t>2 – Diagrama de casos de uso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2BA864-3637-C52F-0AED-05FB77BCBF24}"/>
              </a:ext>
            </a:extLst>
          </p:cNvPr>
          <p:cNvSpPr txBox="1"/>
          <p:nvPr/>
        </p:nvSpPr>
        <p:spPr>
          <a:xfrm>
            <a:off x="360342" y="147783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/>
              <a:t>Escopo - Sistema de Prestação de Serviços ao Cidadão</a:t>
            </a:r>
            <a:endParaRPr lang="pt-BR" sz="1200" b="1" dirty="0"/>
          </a:p>
          <a:p>
            <a:pPr algn="l"/>
            <a:endParaRPr lang="pt-BR" sz="12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D295-4347-E91E-D3D1-999A542F9DF8}"/>
              </a:ext>
            </a:extLst>
          </p:cNvPr>
          <p:cNvSpPr txBox="1"/>
          <p:nvPr/>
        </p:nvSpPr>
        <p:spPr>
          <a:xfrm flipH="1">
            <a:off x="360342" y="1829009"/>
            <a:ext cx="54092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Emitir Relatórios: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s) A administração municipal deve ser capaz de monitorar o índice de satisfação da população em relação aos serviços públicos prestados.</a:t>
            </a:r>
          </a:p>
          <a:p>
            <a:pPr algn="l"/>
            <a:endParaRPr lang="pt-BR" sz="1200" b="0" i="0" u="none" strike="noStrike" baseline="0" dirty="0"/>
          </a:p>
          <a:p>
            <a:pPr algn="l"/>
            <a:r>
              <a:rPr lang="pt-BR" sz="1200" b="0" i="0" u="none" strike="noStrike" baseline="0" dirty="0"/>
              <a:t>t) O sistema deve fornecer à administração municipal relatórios diversos que permitam monitorar, por meio de indicadores de desempenho, as demandas da população.</a:t>
            </a:r>
            <a:endParaRPr lang="pt-BR" sz="1200" b="1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023B3B-4338-238D-C514-A4E91731A48B}"/>
              </a:ext>
            </a:extLst>
          </p:cNvPr>
          <p:cNvSpPr txBox="1"/>
          <p:nvPr/>
        </p:nvSpPr>
        <p:spPr>
          <a:xfrm flipH="1">
            <a:off x="360342" y="3452941"/>
            <a:ext cx="540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Gerenciar Evento:</a:t>
            </a:r>
          </a:p>
          <a:p>
            <a:pPr algn="l"/>
            <a:endParaRPr lang="pt-BR" sz="1200" b="1" dirty="0"/>
          </a:p>
          <a:p>
            <a:r>
              <a:rPr lang="pt-BR" sz="1200" dirty="0"/>
              <a:t>r) O sistema deve manter a agenda de eventos da cidade, de forma que possa ser consultada pelos munícipes.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1D4555-0E7E-E40D-F404-2ADB9543D933}"/>
              </a:ext>
            </a:extLst>
          </p:cNvPr>
          <p:cNvSpPr txBox="1"/>
          <p:nvPr/>
        </p:nvSpPr>
        <p:spPr>
          <a:xfrm flipH="1">
            <a:off x="327349" y="4261173"/>
            <a:ext cx="540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Gerenciar Espaço Público: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dirty="0"/>
              <a:t>q) O sistema deve permitir o cadastro de um guia de espaços públicos, que deve poder ser consultado pela população em geral.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5A2156-D050-FB54-1B5F-59AF91AB1A4D}"/>
              </a:ext>
            </a:extLst>
          </p:cNvPr>
          <p:cNvSpPr txBox="1"/>
          <p:nvPr/>
        </p:nvSpPr>
        <p:spPr>
          <a:xfrm flipH="1">
            <a:off x="327349" y="5166603"/>
            <a:ext cx="559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Cadastrar Usuário: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v) O sistema deve ter um controle de segurança baseado em perfis de acesso.</a:t>
            </a:r>
            <a:endParaRPr lang="pt-BR" sz="12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FAB6F0-79BA-F9B0-E4A2-12340D936F32}"/>
              </a:ext>
            </a:extLst>
          </p:cNvPr>
          <p:cNvSpPr txBox="1"/>
          <p:nvPr/>
        </p:nvSpPr>
        <p:spPr>
          <a:xfrm flipH="1">
            <a:off x="360976" y="5868591"/>
            <a:ext cx="559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Fazer Login: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n) A autenticação dos usuários no sistema deverá ocorrer por meio de CPF e senha.</a:t>
            </a:r>
            <a:endParaRPr lang="pt-BR" sz="1200" dirty="0"/>
          </a:p>
        </p:txBody>
      </p:sp>
      <p:pic>
        <p:nvPicPr>
          <p:cNvPr id="27" name="Imagem 26" descr="Diagrama&#10;&#10;Descrição gerada automaticamente">
            <a:extLst>
              <a:ext uri="{FF2B5EF4-FFF2-40B4-BE49-F238E27FC236}">
                <a16:creationId xmlns:a16="http://schemas.microsoft.com/office/drawing/2014/main" id="{DA091F2A-E4A5-B739-600B-3AA94307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A4F0514-C709-801C-DF78-2A59AE5EE0EC}"/>
              </a:ext>
            </a:extLst>
          </p:cNvPr>
          <p:cNvCxnSpPr>
            <a:cxnSpLocks/>
          </p:cNvCxnSpPr>
          <p:nvPr/>
        </p:nvCxnSpPr>
        <p:spPr>
          <a:xfrm flipH="1">
            <a:off x="8449333" y="847547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5D2CF75-A577-9372-6801-08BC0CB21288}"/>
              </a:ext>
            </a:extLst>
          </p:cNvPr>
          <p:cNvCxnSpPr>
            <a:cxnSpLocks/>
          </p:cNvCxnSpPr>
          <p:nvPr/>
        </p:nvCxnSpPr>
        <p:spPr>
          <a:xfrm flipH="1">
            <a:off x="8449333" y="1330147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439F8EA-E1DA-53CC-FC4F-F7A083F2A69C}"/>
              </a:ext>
            </a:extLst>
          </p:cNvPr>
          <p:cNvCxnSpPr>
            <a:cxnSpLocks/>
          </p:cNvCxnSpPr>
          <p:nvPr/>
        </p:nvCxnSpPr>
        <p:spPr>
          <a:xfrm flipH="1">
            <a:off x="8459516" y="1901686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B528267-1585-21DC-08EB-E374B0354F99}"/>
              </a:ext>
            </a:extLst>
          </p:cNvPr>
          <p:cNvCxnSpPr>
            <a:cxnSpLocks/>
          </p:cNvCxnSpPr>
          <p:nvPr/>
        </p:nvCxnSpPr>
        <p:spPr>
          <a:xfrm>
            <a:off x="6699908" y="2518497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01446C7-DA33-291C-4E84-CB28208500A4}"/>
              </a:ext>
            </a:extLst>
          </p:cNvPr>
          <p:cNvCxnSpPr>
            <a:cxnSpLocks/>
          </p:cNvCxnSpPr>
          <p:nvPr/>
        </p:nvCxnSpPr>
        <p:spPr>
          <a:xfrm>
            <a:off x="6699908" y="3200013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8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/>
              <a:t>2 – Diagrama de casos de uso</a:t>
            </a:r>
            <a:endParaRPr lang="pt-BR" sz="36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2BA864-3637-C52F-0AED-05FB77BCBF24}"/>
              </a:ext>
            </a:extLst>
          </p:cNvPr>
          <p:cNvSpPr txBox="1"/>
          <p:nvPr/>
        </p:nvSpPr>
        <p:spPr>
          <a:xfrm>
            <a:off x="360342" y="147783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/>
              <a:t>Escopo - Sistema de Prestação de Serviços ao Cidadão</a:t>
            </a:r>
            <a:endParaRPr lang="pt-BR" sz="1200" b="1" dirty="0"/>
          </a:p>
          <a:p>
            <a:pPr algn="l"/>
            <a:endParaRPr lang="pt-BR" sz="12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D295-4347-E91E-D3D1-999A542F9DF8}"/>
              </a:ext>
            </a:extLst>
          </p:cNvPr>
          <p:cNvSpPr txBox="1"/>
          <p:nvPr/>
        </p:nvSpPr>
        <p:spPr>
          <a:xfrm flipH="1">
            <a:off x="360342" y="1829009"/>
            <a:ext cx="54092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Cadastrar Usuário: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d) O sistema também deve possibilitar que o próprio cidadão registre e acompanhamento suas solicitações à prefeitura do município.</a:t>
            </a:r>
          </a:p>
          <a:p>
            <a:pPr algn="l"/>
            <a:endParaRPr lang="pt-BR" sz="1200" dirty="0"/>
          </a:p>
          <a:p>
            <a:r>
              <a:rPr lang="pt-BR" sz="1200" b="0" i="0" u="none" strike="noStrike" baseline="0" dirty="0"/>
              <a:t>v) O sistema deve ter um controle de segurança baseado em perfis de acesso.</a:t>
            </a:r>
            <a:endParaRPr lang="pt-BR" sz="1200" dirty="0"/>
          </a:p>
          <a:p>
            <a:pPr algn="l"/>
            <a:endParaRPr lang="pt-BR" sz="1200" b="1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1D4555-0E7E-E40D-F404-2ADB9543D933}"/>
              </a:ext>
            </a:extLst>
          </p:cNvPr>
          <p:cNvSpPr txBox="1"/>
          <p:nvPr/>
        </p:nvSpPr>
        <p:spPr>
          <a:xfrm flipH="1">
            <a:off x="368470" y="3913568"/>
            <a:ext cx="540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Consultar Eventos e Serviços: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a) Deve ser permitido ao cidadão obter informações sobre os serviços públicos da cidade previamente cadastrados no sistema.</a:t>
            </a:r>
            <a:endParaRPr lang="pt-BR" sz="1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3961BD-B66F-562C-3015-1FD32794A3DA}"/>
              </a:ext>
            </a:extLst>
          </p:cNvPr>
          <p:cNvSpPr txBox="1"/>
          <p:nvPr/>
        </p:nvSpPr>
        <p:spPr>
          <a:xfrm flipH="1">
            <a:off x="360342" y="3146381"/>
            <a:ext cx="559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Fazer Login: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n) A autenticação dos usuários no sistema deverá ocorrer por meio de CPF e senha.</a:t>
            </a:r>
            <a:endParaRPr lang="pt-BR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6AF2FC2-4498-3A24-19B6-11675A9796D3}"/>
              </a:ext>
            </a:extLst>
          </p:cNvPr>
          <p:cNvSpPr txBox="1"/>
          <p:nvPr/>
        </p:nvSpPr>
        <p:spPr>
          <a:xfrm flipH="1">
            <a:off x="368470" y="4863188"/>
            <a:ext cx="5409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Gerenciar Impostos: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k) O sistema deve permitir ao cidadão consultar e emitir segunda via do Imposto Predial e Territorial Urbano (IPTU).</a:t>
            </a:r>
          </a:p>
          <a:p>
            <a:pPr algn="l"/>
            <a:endParaRPr lang="pt-BR" sz="1200" b="0" i="0" u="none" strike="noStrike" baseline="0" dirty="0"/>
          </a:p>
          <a:p>
            <a:pPr algn="l"/>
            <a:r>
              <a:rPr lang="pt-BR" sz="1200" b="0" i="0" u="none" strike="noStrike" baseline="0" dirty="0"/>
              <a:t>l) O sistema deve permitir ao cidadão consultar e emitir segunda via do Imposto</a:t>
            </a:r>
          </a:p>
          <a:p>
            <a:pPr algn="l"/>
            <a:r>
              <a:rPr lang="pt-BR" sz="1200" b="0" i="0" u="none" strike="noStrike" baseline="0" dirty="0"/>
              <a:t>Territorial Rural (ITR).</a:t>
            </a:r>
            <a:endParaRPr lang="pt-BR" sz="1200" dirty="0"/>
          </a:p>
        </p:txBody>
      </p:sp>
      <p:pic>
        <p:nvPicPr>
          <p:cNvPr id="25" name="Imagem 24" descr="Diagrama&#10;&#10;Descrição gerada automaticamente">
            <a:extLst>
              <a:ext uri="{FF2B5EF4-FFF2-40B4-BE49-F238E27FC236}">
                <a16:creationId xmlns:a16="http://schemas.microsoft.com/office/drawing/2014/main" id="{17969CB5-1072-94E7-15F2-9AEE9D5BE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3B7D07-82F1-DDFE-F878-0DF03CFD8D31}"/>
              </a:ext>
            </a:extLst>
          </p:cNvPr>
          <p:cNvCxnSpPr>
            <a:cxnSpLocks/>
          </p:cNvCxnSpPr>
          <p:nvPr/>
        </p:nvCxnSpPr>
        <p:spPr>
          <a:xfrm>
            <a:off x="6746874" y="2544240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40676F-98A6-ED8F-3FB7-DF15CCC4AA47}"/>
              </a:ext>
            </a:extLst>
          </p:cNvPr>
          <p:cNvCxnSpPr>
            <a:cxnSpLocks/>
          </p:cNvCxnSpPr>
          <p:nvPr/>
        </p:nvCxnSpPr>
        <p:spPr>
          <a:xfrm>
            <a:off x="6746874" y="3165171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9A467B2-1A0C-E122-B472-2CE015EBAAAC}"/>
              </a:ext>
            </a:extLst>
          </p:cNvPr>
          <p:cNvCxnSpPr>
            <a:cxnSpLocks/>
          </p:cNvCxnSpPr>
          <p:nvPr/>
        </p:nvCxnSpPr>
        <p:spPr>
          <a:xfrm flipH="1">
            <a:off x="8356600" y="3821275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146DE06-FAF8-7F43-3242-C643DE0FEF95}"/>
              </a:ext>
            </a:extLst>
          </p:cNvPr>
          <p:cNvCxnSpPr>
            <a:cxnSpLocks/>
          </p:cNvCxnSpPr>
          <p:nvPr/>
        </p:nvCxnSpPr>
        <p:spPr>
          <a:xfrm>
            <a:off x="6746874" y="4391836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5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/>
              <a:t>2 – Diagrama de casos de uso</a:t>
            </a:r>
            <a:endParaRPr lang="pt-BR" sz="36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2BA864-3637-C52F-0AED-05FB77BCBF24}"/>
              </a:ext>
            </a:extLst>
          </p:cNvPr>
          <p:cNvSpPr txBox="1"/>
          <p:nvPr/>
        </p:nvSpPr>
        <p:spPr>
          <a:xfrm>
            <a:off x="360342" y="147783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/>
              <a:t>Escopo - Sistema de Prestação de Serviços ao Cidadão</a:t>
            </a:r>
            <a:endParaRPr lang="pt-BR" sz="1200" b="1" dirty="0"/>
          </a:p>
          <a:p>
            <a:pPr algn="l"/>
            <a:endParaRPr lang="pt-BR" sz="12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E7D295-4347-E91E-D3D1-999A542F9DF8}"/>
              </a:ext>
            </a:extLst>
          </p:cNvPr>
          <p:cNvSpPr txBox="1"/>
          <p:nvPr/>
        </p:nvSpPr>
        <p:spPr>
          <a:xfrm flipH="1">
            <a:off x="360342" y="1829009"/>
            <a:ext cx="540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Gerenciar Demanda: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d) O sistema também deve possibilitar que o próprio cidadão registre e acompanhamento suas solicitações à prefeitura do município.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1D4555-0E7E-E40D-F404-2ADB9543D933}"/>
              </a:ext>
            </a:extLst>
          </p:cNvPr>
          <p:cNvSpPr txBox="1"/>
          <p:nvPr/>
        </p:nvSpPr>
        <p:spPr>
          <a:xfrm flipH="1">
            <a:off x="368470" y="3743264"/>
            <a:ext cx="540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Avaliar Demanda: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j) O cidadão deve poder avaliar os serviços prestados pelos órgãos municipais.</a:t>
            </a:r>
            <a:endParaRPr lang="pt-BR" sz="1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3961BD-B66F-562C-3015-1FD32794A3DA}"/>
              </a:ext>
            </a:extLst>
          </p:cNvPr>
          <p:cNvSpPr txBox="1"/>
          <p:nvPr/>
        </p:nvSpPr>
        <p:spPr>
          <a:xfrm flipH="1">
            <a:off x="360342" y="2814657"/>
            <a:ext cx="5597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Registrar Demanda:</a:t>
            </a:r>
          </a:p>
          <a:p>
            <a:pPr algn="l"/>
            <a:endParaRPr lang="pt-BR" sz="1200" b="1" dirty="0"/>
          </a:p>
          <a:p>
            <a:r>
              <a:rPr lang="pt-BR" sz="1200" b="0" i="0" u="none" strike="noStrike" baseline="0" dirty="0"/>
              <a:t>d) O sistema também deve possibilitar que o próprio cidadão registre e acompanhamento suas solicitações à prefeitura do município.</a:t>
            </a:r>
          </a:p>
          <a:p>
            <a:pPr algn="l"/>
            <a:endParaRPr lang="pt-BR" sz="1200" dirty="0"/>
          </a:p>
        </p:txBody>
      </p:sp>
      <p:pic>
        <p:nvPicPr>
          <p:cNvPr id="21" name="Imagem 20" descr="Diagrama&#10;&#10;Descrição gerada automaticamente">
            <a:extLst>
              <a:ext uri="{FF2B5EF4-FFF2-40B4-BE49-F238E27FC236}">
                <a16:creationId xmlns:a16="http://schemas.microsoft.com/office/drawing/2014/main" id="{1507AB21-3BFA-8554-5B8D-74D9C739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EDD803-0C83-E0CF-6DA9-A29FCF5EE85A}"/>
              </a:ext>
            </a:extLst>
          </p:cNvPr>
          <p:cNvCxnSpPr>
            <a:cxnSpLocks/>
          </p:cNvCxnSpPr>
          <p:nvPr/>
        </p:nvCxnSpPr>
        <p:spPr>
          <a:xfrm flipH="1">
            <a:off x="8369300" y="4979016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C8AB1DF-83AA-88DE-7414-C7FEFAD12FB0}"/>
              </a:ext>
            </a:extLst>
          </p:cNvPr>
          <p:cNvCxnSpPr>
            <a:cxnSpLocks/>
          </p:cNvCxnSpPr>
          <p:nvPr/>
        </p:nvCxnSpPr>
        <p:spPr>
          <a:xfrm flipH="1">
            <a:off x="8369300" y="5553982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8B7C19-1B51-2E55-3F01-B361F4CC59E8}"/>
              </a:ext>
            </a:extLst>
          </p:cNvPr>
          <p:cNvCxnSpPr>
            <a:cxnSpLocks/>
          </p:cNvCxnSpPr>
          <p:nvPr/>
        </p:nvCxnSpPr>
        <p:spPr>
          <a:xfrm flipH="1">
            <a:off x="8369300" y="6083916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589F96-2515-F4D4-C4DB-7907103D19E5}"/>
              </a:ext>
            </a:extLst>
          </p:cNvPr>
          <p:cNvSpPr/>
          <p:nvPr/>
        </p:nvSpPr>
        <p:spPr>
          <a:xfrm>
            <a:off x="-14990" y="0"/>
            <a:ext cx="12206990" cy="1175975"/>
          </a:xfrm>
          <a:prstGeom prst="rect">
            <a:avLst/>
          </a:prstGeom>
          <a:solidFill>
            <a:srgbClr val="6699C0"/>
          </a:solidFill>
          <a:ln>
            <a:solidFill>
              <a:srgbClr val="6699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600" b="1"/>
              <a:t>2 – Diagrama de casos de uso</a:t>
            </a:r>
            <a:endParaRPr lang="pt-BR" sz="36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2BA864-3637-C52F-0AED-05FB77BCBF24}"/>
              </a:ext>
            </a:extLst>
          </p:cNvPr>
          <p:cNvSpPr txBox="1"/>
          <p:nvPr/>
        </p:nvSpPr>
        <p:spPr>
          <a:xfrm>
            <a:off x="360342" y="1477831"/>
            <a:ext cx="475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dirty="0"/>
              <a:t>Escopo - Sistema de Prestação de Serviços ao Cidadão</a:t>
            </a:r>
            <a:endParaRPr lang="pt-BR" sz="1200" b="1" dirty="0"/>
          </a:p>
          <a:p>
            <a:pPr algn="l"/>
            <a:endParaRPr lang="pt-BR" sz="12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3961BD-B66F-562C-3015-1FD32794A3DA}"/>
              </a:ext>
            </a:extLst>
          </p:cNvPr>
          <p:cNvSpPr txBox="1"/>
          <p:nvPr/>
        </p:nvSpPr>
        <p:spPr>
          <a:xfrm flipH="1">
            <a:off x="327349" y="2704529"/>
            <a:ext cx="5597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Gerenciar Demanda: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c) O sistema deve permitir que a central de atendimento telefônico responda os cidadãos a respeito do andamento de suas demandas.</a:t>
            </a:r>
          </a:p>
          <a:p>
            <a:pPr algn="l"/>
            <a:endParaRPr lang="pt-BR" sz="1200" dirty="0"/>
          </a:p>
          <a:p>
            <a:pPr algn="l"/>
            <a:r>
              <a:rPr lang="pt-BR" sz="1200" b="0" i="0" u="none" strike="noStrike" baseline="0" dirty="0"/>
              <a:t>e) O sistema deve permitir a gestão do atendimento às demandas apresentadas pela população às secretarias e órgãos municipais.</a:t>
            </a:r>
          </a:p>
          <a:p>
            <a:pPr algn="l"/>
            <a:endParaRPr lang="pt-BR" sz="1200" dirty="0"/>
          </a:p>
          <a:p>
            <a:pPr algn="l"/>
            <a:r>
              <a:rPr lang="pt-BR" sz="1200" b="0" i="0" u="none" strike="noStrike" baseline="0" dirty="0"/>
              <a:t>f) O sistema deve permitir o envio das demandas às equipes de campo para atendimento.</a:t>
            </a:r>
          </a:p>
          <a:p>
            <a:pPr algn="l"/>
            <a:r>
              <a:rPr lang="pt-BR" sz="1200" b="0" i="0" u="none" strike="noStrike" baseline="0" dirty="0"/>
              <a:t>As demandas são enviadas pelo responsável pelo serviço no órgão que a recebeu.</a:t>
            </a:r>
          </a:p>
          <a:p>
            <a:pPr algn="l"/>
            <a:endParaRPr lang="pt-BR" sz="1200" dirty="0"/>
          </a:p>
          <a:p>
            <a:pPr algn="l"/>
            <a:r>
              <a:rPr lang="pt-BR" sz="1200" b="0" i="0" u="none" strike="noStrike" baseline="0" dirty="0"/>
              <a:t>g) Por meio do sistema, a equipe de campo deve ser capaz de consultar seus chamados em aberto.</a:t>
            </a:r>
          </a:p>
          <a:p>
            <a:pPr algn="l"/>
            <a:endParaRPr lang="pt-BR" sz="1200" dirty="0"/>
          </a:p>
          <a:p>
            <a:pPr algn="l"/>
            <a:r>
              <a:rPr lang="pt-BR" sz="1200" b="0" i="0" u="none" strike="noStrike" baseline="0" dirty="0"/>
              <a:t>h) A equipe de campo deve visualizar as solicitações para atendimento no mapa do município de forma a estabelecer uma melhor rota para atendimento aos chamados.</a:t>
            </a:r>
          </a:p>
          <a:p>
            <a:pPr algn="l"/>
            <a:endParaRPr lang="pt-BR" sz="1200" dirty="0"/>
          </a:p>
          <a:p>
            <a:pPr algn="l"/>
            <a:r>
              <a:rPr lang="pt-BR" sz="1200" b="0" i="0" u="none" strike="noStrike" baseline="0" dirty="0"/>
              <a:t>i) A equipe de campo deve ser capaz também de atualizar as informações relacionadas aos chamados recebidos, concluindo-os.</a:t>
            </a:r>
            <a:endParaRPr lang="pt-BR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F88CF5-4E13-3701-5EBA-D8E67D65CD69}"/>
              </a:ext>
            </a:extLst>
          </p:cNvPr>
          <p:cNvSpPr txBox="1"/>
          <p:nvPr/>
        </p:nvSpPr>
        <p:spPr>
          <a:xfrm flipH="1">
            <a:off x="338801" y="1901152"/>
            <a:ext cx="559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dirty="0"/>
              <a:t>Fazer Login:</a:t>
            </a:r>
          </a:p>
          <a:p>
            <a:pPr algn="l"/>
            <a:endParaRPr lang="pt-BR" sz="1200" b="1" dirty="0"/>
          </a:p>
          <a:p>
            <a:pPr algn="l"/>
            <a:r>
              <a:rPr lang="pt-BR" sz="1200" b="0" i="0" u="none" strike="noStrike" baseline="0" dirty="0"/>
              <a:t>n) A autenticação dos usuários no sistema deverá ocorrer por meio de CPF e senha.</a:t>
            </a:r>
            <a:endParaRPr lang="pt-BR" sz="1200" dirty="0"/>
          </a:p>
        </p:txBody>
      </p:sp>
      <p:pic>
        <p:nvPicPr>
          <p:cNvPr id="22" name="Imagem 21" descr="Diagrama&#10;&#10;Descrição gerada automaticamente">
            <a:extLst>
              <a:ext uri="{FF2B5EF4-FFF2-40B4-BE49-F238E27FC236}">
                <a16:creationId xmlns:a16="http://schemas.microsoft.com/office/drawing/2014/main" id="{D7FF68EB-B4DC-8335-2EA2-16F4F3C2A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0" y="103264"/>
            <a:ext cx="5897507" cy="65158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3C6E2F2-228A-4A1D-EC1E-89BEE622036E}"/>
              </a:ext>
            </a:extLst>
          </p:cNvPr>
          <p:cNvCxnSpPr>
            <a:cxnSpLocks/>
          </p:cNvCxnSpPr>
          <p:nvPr/>
        </p:nvCxnSpPr>
        <p:spPr>
          <a:xfrm>
            <a:off x="6721475" y="4955218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10D245F-71D3-D168-37A5-31553612CA9D}"/>
              </a:ext>
            </a:extLst>
          </p:cNvPr>
          <p:cNvCxnSpPr>
            <a:cxnSpLocks/>
          </p:cNvCxnSpPr>
          <p:nvPr/>
        </p:nvCxnSpPr>
        <p:spPr>
          <a:xfrm>
            <a:off x="6734175" y="3202618"/>
            <a:ext cx="7905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9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4040</TotalTime>
  <Words>925</Words>
  <Application>Microsoft Office PowerPoint</Application>
  <PresentationFormat>Widescreen</PresentationFormat>
  <Paragraphs>121</Paragraphs>
  <Slides>28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Adalberto Barros Gomes Junior</dc:creator>
  <cp:lastModifiedBy>Adalberto Barros Gomes Junior</cp:lastModifiedBy>
  <cp:revision>45</cp:revision>
  <dcterms:created xsi:type="dcterms:W3CDTF">2022-05-18T23:51:25Z</dcterms:created>
  <dcterms:modified xsi:type="dcterms:W3CDTF">2022-05-21T19:11:34Z</dcterms:modified>
</cp:coreProperties>
</file>