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0" r:id="rId8"/>
    <p:sldId id="267" r:id="rId9"/>
    <p:sldId id="276" r:id="rId10"/>
    <p:sldId id="277" r:id="rId11"/>
    <p:sldId id="278" r:id="rId12"/>
    <p:sldId id="279" r:id="rId13"/>
    <p:sldId id="280" r:id="rId14"/>
    <p:sldId id="268" r:id="rId15"/>
    <p:sldId id="269" r:id="rId16"/>
    <p:sldId id="274" r:id="rId17"/>
    <p:sldId id="275" r:id="rId18"/>
    <p:sldId id="270" r:id="rId19"/>
    <p:sldId id="271" r:id="rId20"/>
    <p:sldId id="272" r:id="rId21"/>
    <p:sldId id="284" r:id="rId22"/>
    <p:sldId id="27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7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89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5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0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03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7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44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7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7B3C-4979-4C52-A105-C1BB5DD7BC21}" type="datetimeFigureOut">
              <a:rPr lang="pt-BR" smtClean="0"/>
              <a:t>23/05/2022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B508-536B-482F-8666-CC54EB6D35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96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269C4550-39F6-4F7B-9BC0-7426035C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24" y="1388586"/>
            <a:ext cx="3178326" cy="3653248"/>
          </a:xfrm>
          <a:prstGeom prst="rect">
            <a:avLst/>
          </a:prstGeom>
          <a:ln>
            <a:noFill/>
          </a:ln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3F6764-C4AF-CDA1-9119-D67800EC1D6D}"/>
              </a:ext>
            </a:extLst>
          </p:cNvPr>
          <p:cNvSpPr txBox="1"/>
          <p:nvPr/>
        </p:nvSpPr>
        <p:spPr>
          <a:xfrm flipH="1">
            <a:off x="2904643" y="140477"/>
            <a:ext cx="640462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Pontifícia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U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niversidade Católica de Minas 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erais</a:t>
            </a:r>
            <a:endParaRPr lang="pt-BR" sz="2400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EEB3D-0CB1-698A-37B7-17C7571A21C6}"/>
              </a:ext>
            </a:extLst>
          </p:cNvPr>
          <p:cNvSpPr txBox="1"/>
          <p:nvPr/>
        </p:nvSpPr>
        <p:spPr>
          <a:xfrm flipH="1">
            <a:off x="3313854" y="5210529"/>
            <a:ext cx="557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Carapicuíba Conecta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16EF70-7D55-A532-A865-ABD73657F8D3}"/>
              </a:ext>
            </a:extLst>
          </p:cNvPr>
          <p:cNvSpPr txBox="1"/>
          <p:nvPr/>
        </p:nvSpPr>
        <p:spPr>
          <a:xfrm flipH="1">
            <a:off x="3316045" y="5675950"/>
            <a:ext cx="557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Adalberto Barros Gomes Junior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7F7AFAD-5052-B84A-300A-7F7ED25D74A0}"/>
              </a:ext>
            </a:extLst>
          </p:cNvPr>
          <p:cNvSpPr txBox="1"/>
          <p:nvPr/>
        </p:nvSpPr>
        <p:spPr>
          <a:xfrm flipH="1">
            <a:off x="3322603" y="6174022"/>
            <a:ext cx="557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Belo Horizonte, 24 de Maio de 2022.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EA9AC8B-34B5-0E46-660E-277D0B907D7D}"/>
              </a:ext>
            </a:extLst>
          </p:cNvPr>
          <p:cNvSpPr txBox="1"/>
          <p:nvPr/>
        </p:nvSpPr>
        <p:spPr>
          <a:xfrm flipH="1">
            <a:off x="2920766" y="678395"/>
            <a:ext cx="640462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Trabalho de Conclusão de Curso</a:t>
            </a:r>
            <a:endParaRPr lang="pt-BR" sz="2400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7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4.2 -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Registrar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F30B55-60D2-E910-1708-65DF4DF3E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62" t="6096" r="37402" b="7273"/>
          <a:stretch/>
        </p:blipFill>
        <p:spPr bwMode="auto">
          <a:xfrm>
            <a:off x="3253486" y="1973397"/>
            <a:ext cx="2440152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214EC0C-2709-EAE2-208B-59FA589D4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42" t="5776" r="37583" b="7594"/>
          <a:stretch/>
        </p:blipFill>
        <p:spPr bwMode="auto">
          <a:xfrm>
            <a:off x="6730322" y="1931763"/>
            <a:ext cx="2405481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3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4.3 -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Gerenciar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0327CA1-649A-5364-31F7-55DB2417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2" t="6738" r="37403" b="7273"/>
          <a:stretch/>
        </p:blipFill>
        <p:spPr bwMode="auto">
          <a:xfrm>
            <a:off x="1584687" y="1893611"/>
            <a:ext cx="2440678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Celular com tela ligada&#10;&#10;Descrição gerada automaticamente">
            <a:extLst>
              <a:ext uri="{FF2B5EF4-FFF2-40B4-BE49-F238E27FC236}">
                <a16:creationId xmlns:a16="http://schemas.microsoft.com/office/drawing/2014/main" id="{B9334E91-3621-7D83-5729-C5653653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2" t="6417" r="37582" b="7273"/>
          <a:stretch/>
        </p:blipFill>
        <p:spPr bwMode="auto">
          <a:xfrm>
            <a:off x="4880127" y="1906994"/>
            <a:ext cx="243174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37203A-6DD7-AD87-010B-0611F7896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82" t="6096" r="37402" b="7273"/>
          <a:stretch/>
        </p:blipFill>
        <p:spPr bwMode="auto">
          <a:xfrm>
            <a:off x="8171204" y="1893611"/>
            <a:ext cx="2457488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0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4.3 -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Gerenciar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9" name="Imagem 1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6A3AEC6D-54A7-D548-3F17-6B29E6AD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23" t="6738" r="37582" b="7273"/>
          <a:stretch/>
        </p:blipFill>
        <p:spPr bwMode="auto">
          <a:xfrm>
            <a:off x="1731169" y="1946277"/>
            <a:ext cx="240600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E66B94-5573-4C42-2D23-A59CECDD8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66" t="6102" r="37590" b="6417"/>
          <a:stretch/>
        </p:blipFill>
        <p:spPr bwMode="auto">
          <a:xfrm>
            <a:off x="4891311" y="1979564"/>
            <a:ext cx="2435949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22DEFF-8004-8BDE-71BB-BAD11ED9C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50" t="6394" r="37587" b="6130"/>
          <a:stretch/>
        </p:blipFill>
        <p:spPr bwMode="auto">
          <a:xfrm>
            <a:off x="8081396" y="1946277"/>
            <a:ext cx="239024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33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4.3 -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Gerenciar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90740A-66E0-8B4A-03A0-25EC82499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4" t="6394" r="37423" b="6713"/>
          <a:stretch/>
        </p:blipFill>
        <p:spPr bwMode="auto">
          <a:xfrm>
            <a:off x="3272908" y="1889649"/>
            <a:ext cx="245328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202FC6CB-3D4E-FC5D-1D53-29B844C27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7" t="5811" r="37590" b="6424"/>
          <a:stretch/>
        </p:blipFill>
        <p:spPr bwMode="auto">
          <a:xfrm>
            <a:off x="6592491" y="1889649"/>
            <a:ext cx="236660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78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5 – Diagrama de classes </a:t>
            </a:r>
          </a:p>
          <a:p>
            <a:pPr lvl="1"/>
            <a:r>
              <a:rPr lang="pt-BR" sz="3600" b="1" dirty="0"/>
              <a:t>de domínio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4A05F12-30B6-3DC3-33BD-490967F24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44" y="123195"/>
            <a:ext cx="5422610" cy="66114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02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6 – Modelo de componentes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71A035-6B65-A213-8DA1-54E720E51D78}"/>
              </a:ext>
            </a:extLst>
          </p:cNvPr>
          <p:cNvSpPr txBox="1"/>
          <p:nvPr/>
        </p:nvSpPr>
        <p:spPr>
          <a:xfrm flipH="1">
            <a:off x="739256" y="2175047"/>
            <a:ext cx="107148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spcBef>
                <a:spcPts val="400"/>
              </a:spcBef>
              <a:spcAft>
                <a:spcPts val="400"/>
              </a:spcAft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O padrão arquitetural escolhido para o sistema foi o MVC (Model-View-Controller).</a:t>
            </a:r>
          </a:p>
          <a:p>
            <a:pPr marL="228600">
              <a:spcBef>
                <a:spcPts val="400"/>
              </a:spcBef>
              <a:spcAft>
                <a:spcPts val="400"/>
              </a:spcAft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 as tecnologias que serão utilizadas na implementação são:</a:t>
            </a: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Tecnologias front-end: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Angular, HTML, TypeScript, CSS</a:t>
            </a:r>
            <a:endParaRPr lang="pt-BR" sz="1200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pt-BR" sz="1200" i="1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Tecnologias</a:t>
            </a: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back-end: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C# (.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netCore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)</a:t>
            </a:r>
            <a:endParaRPr lang="pt-BR" sz="1200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Banco de Dados: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SQL</a:t>
            </a:r>
            <a:endParaRPr lang="pt-BR" sz="1200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8DF4A-70CD-0F23-A4A5-B7B7679462D6}"/>
              </a:ext>
            </a:extLst>
          </p:cNvPr>
          <p:cNvSpPr txBox="1"/>
          <p:nvPr/>
        </p:nvSpPr>
        <p:spPr>
          <a:xfrm>
            <a:off x="507030" y="1445329"/>
            <a:ext cx="55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6.1 - </a:t>
            </a:r>
            <a:r>
              <a:rPr lang="pt-BR" sz="2400" b="1" kern="1400" dirty="0">
                <a:solidFill>
                  <a:srgbClr val="6699C0"/>
                </a:solidFill>
                <a:effectLst/>
              </a:rPr>
              <a:t>Padrão arquitetural</a:t>
            </a:r>
          </a:p>
        </p:txBody>
      </p:sp>
    </p:spTree>
    <p:extLst>
      <p:ext uri="{BB962C8B-B14F-4D97-AF65-F5344CB8AC3E}">
        <p14:creationId xmlns:p14="http://schemas.microsoft.com/office/powerpoint/2010/main" val="30932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6 – Modelo de componentes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8DF4A-70CD-0F23-A4A5-B7B7679462D6}"/>
              </a:ext>
            </a:extLst>
          </p:cNvPr>
          <p:cNvSpPr txBox="1"/>
          <p:nvPr/>
        </p:nvSpPr>
        <p:spPr>
          <a:xfrm>
            <a:off x="507030" y="1430339"/>
            <a:ext cx="55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6.2 - </a:t>
            </a:r>
            <a:r>
              <a:rPr lang="pt-BR" sz="2400" b="1" kern="1400" dirty="0">
                <a:solidFill>
                  <a:srgbClr val="6699C0"/>
                </a:solidFill>
                <a:effectLst/>
              </a:rPr>
              <a:t>Diagrama de componentes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B7685A9-BE7E-2391-74D8-E08C6E22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57" y="68434"/>
            <a:ext cx="4021427" cy="66856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619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6 – Modelo de componentes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8DF4A-70CD-0F23-A4A5-B7B7679462D6}"/>
              </a:ext>
            </a:extLst>
          </p:cNvPr>
          <p:cNvSpPr txBox="1"/>
          <p:nvPr/>
        </p:nvSpPr>
        <p:spPr>
          <a:xfrm>
            <a:off x="507030" y="1445329"/>
            <a:ext cx="55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6.3 - </a:t>
            </a:r>
            <a:r>
              <a:rPr lang="pt-BR" sz="2400" b="1" kern="1400" dirty="0">
                <a:solidFill>
                  <a:srgbClr val="6699C0"/>
                </a:solidFill>
                <a:effectLst/>
              </a:rPr>
              <a:t>Descrição dos componentes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24E426-2B3A-7F2A-06DB-9DDF4052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9543"/>
            <a:ext cx="11125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7 – Diagrama de implantação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A149F24-4C4B-5B1C-ED9B-BFE6F8C8F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7984" y="1577718"/>
            <a:ext cx="6031893" cy="47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8 – Plano de testes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0E54D0-11FA-5967-0000-C7E02E6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509712"/>
            <a:ext cx="11630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1 – Cronograma de trabalho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B12E4C5-5F17-1038-4AE2-D9926047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94" y="1313295"/>
            <a:ext cx="4817189" cy="51264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ED4034-D05B-3D02-83C2-0D4D8343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00" y="1313295"/>
            <a:ext cx="5152600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8 – Plano de testes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FBB15E-2F11-C89A-5198-B0E33A0C0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778" b="2568"/>
          <a:stretch/>
        </p:blipFill>
        <p:spPr>
          <a:xfrm>
            <a:off x="360341" y="1364104"/>
            <a:ext cx="10771859" cy="381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73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8 – Plano de testes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F96300-68B9-F061-7658-8FC7F7D0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576387"/>
            <a:ext cx="11639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-148199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9 – Estimativa de pontos de função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2FAA0C9-C54F-21DD-61C8-62001C4F4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"/>
          <a:stretch/>
        </p:blipFill>
        <p:spPr>
          <a:xfrm>
            <a:off x="1341409" y="821605"/>
            <a:ext cx="10139391" cy="566572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C195948-A37D-EEB1-10E4-7198E98B1FE0}"/>
              </a:ext>
            </a:extLst>
          </p:cNvPr>
          <p:cNvCxnSpPr>
            <a:cxnSpLocks/>
          </p:cNvCxnSpPr>
          <p:nvPr/>
        </p:nvCxnSpPr>
        <p:spPr>
          <a:xfrm flipH="1" flipV="1">
            <a:off x="6220918" y="2027047"/>
            <a:ext cx="2427775" cy="1070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6BD6ECD-CC08-478E-4F51-9CB96842718A}"/>
              </a:ext>
            </a:extLst>
          </p:cNvPr>
          <p:cNvGrpSpPr/>
          <p:nvPr/>
        </p:nvGrpSpPr>
        <p:grpSpPr>
          <a:xfrm>
            <a:off x="8555593" y="2206947"/>
            <a:ext cx="2867944" cy="2162853"/>
            <a:chOff x="7760192" y="899978"/>
            <a:chExt cx="2867944" cy="216285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E2B7726-4857-8B79-1DD3-17686758275E}"/>
                </a:ext>
              </a:extLst>
            </p:cNvPr>
            <p:cNvSpPr/>
            <p:nvPr/>
          </p:nvSpPr>
          <p:spPr>
            <a:xfrm>
              <a:off x="7760192" y="899978"/>
              <a:ext cx="2867944" cy="1801245"/>
            </a:xfrm>
            <a:prstGeom prst="roundRect">
              <a:avLst/>
            </a:prstGeom>
            <a:solidFill>
              <a:srgbClr val="6699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5C8935-B81D-FD24-3FBA-E3745AAC8E44}"/>
                </a:ext>
              </a:extLst>
            </p:cNvPr>
            <p:cNvSpPr txBox="1"/>
            <p:nvPr/>
          </p:nvSpPr>
          <p:spPr>
            <a:xfrm flipH="1">
              <a:off x="7860787" y="939173"/>
              <a:ext cx="266675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Tipo de Função</a:t>
              </a:r>
            </a:p>
            <a:p>
              <a:pPr algn="ctr"/>
              <a:endParaRPr lang="pt-BR" sz="1200" b="1" dirty="0">
                <a:solidFill>
                  <a:schemeClr val="bg1"/>
                </a:solidFill>
              </a:endParaRPr>
            </a:p>
            <a:p>
              <a:r>
                <a:rPr lang="pt-BR" sz="1200" b="1" dirty="0">
                  <a:solidFill>
                    <a:schemeClr val="bg1"/>
                  </a:solidFill>
                </a:rPr>
                <a:t>Função de dados: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ALI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pt-BR" sz="1200" dirty="0">
                  <a:solidFill>
                    <a:schemeClr val="bg1"/>
                  </a:solidFill>
                </a:rPr>
                <a:t> Arquivos Lógicos Internos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AIE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pt-BR" sz="1200" dirty="0">
                  <a:solidFill>
                    <a:schemeClr val="bg1"/>
                  </a:solidFill>
                </a:rPr>
                <a:t> Arquivos de Interface Externa</a:t>
              </a:r>
            </a:p>
            <a:p>
              <a:r>
                <a:rPr lang="pt-BR" sz="1200" b="1" dirty="0">
                  <a:solidFill>
                    <a:schemeClr val="bg1"/>
                  </a:solidFill>
                </a:rPr>
                <a:t>Função de transação: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EE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pt-BR" sz="1200" dirty="0">
                  <a:solidFill>
                    <a:schemeClr val="bg1"/>
                  </a:solidFill>
                </a:rPr>
                <a:t> Entrada Externa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SE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pt-BR" sz="1200" dirty="0">
                  <a:solidFill>
                    <a:schemeClr val="bg1"/>
                  </a:solidFill>
                </a:rPr>
                <a:t> Saída Externa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CE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 Consulta Externa</a:t>
              </a:r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4B88721-725A-8E31-E80B-353D93AB7CC1}"/>
              </a:ext>
            </a:extLst>
          </p:cNvPr>
          <p:cNvGrpSpPr/>
          <p:nvPr/>
        </p:nvGrpSpPr>
        <p:grpSpPr>
          <a:xfrm>
            <a:off x="7507811" y="838588"/>
            <a:ext cx="2885726" cy="595331"/>
            <a:chOff x="7742410" y="890335"/>
            <a:chExt cx="2885726" cy="595331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2E8C375-3CBF-7A8E-111D-40C900390D95}"/>
                </a:ext>
              </a:extLst>
            </p:cNvPr>
            <p:cNvSpPr/>
            <p:nvPr/>
          </p:nvSpPr>
          <p:spPr>
            <a:xfrm>
              <a:off x="7742410" y="890335"/>
              <a:ext cx="2867944" cy="595331"/>
            </a:xfrm>
            <a:prstGeom prst="roundRect">
              <a:avLst/>
            </a:prstGeom>
            <a:solidFill>
              <a:srgbClr val="6699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D9DAFA4-ED70-FC85-F680-F72136B92B25}"/>
                </a:ext>
              </a:extLst>
            </p:cNvPr>
            <p:cNvSpPr txBox="1"/>
            <p:nvPr/>
          </p:nvSpPr>
          <p:spPr>
            <a:xfrm flipH="1">
              <a:off x="7961384" y="939173"/>
              <a:ext cx="2666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AR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pt-BR" sz="1200" dirty="0">
                  <a:solidFill>
                    <a:schemeClr val="bg1"/>
                  </a:solidFill>
                </a:rPr>
                <a:t> Arquivos Referenciados</a:t>
              </a:r>
            </a:p>
            <a:p>
              <a:r>
                <a:rPr lang="pt-BR" sz="1200" dirty="0">
                  <a:solidFill>
                    <a:schemeClr val="bg1"/>
                  </a:solidFill>
                </a:rPr>
                <a:t>TR </a:t>
              </a:r>
              <a:r>
                <a:rPr lang="pt-BR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 Tipos de Registros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438372D-B325-2639-EC56-8105B7861CE8}"/>
              </a:ext>
            </a:extLst>
          </p:cNvPr>
          <p:cNvCxnSpPr>
            <a:cxnSpLocks/>
          </p:cNvCxnSpPr>
          <p:nvPr/>
        </p:nvCxnSpPr>
        <p:spPr>
          <a:xfrm flipH="1">
            <a:off x="7851930" y="1423526"/>
            <a:ext cx="1208231" cy="556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F98203-8B3D-7B9E-1459-A39252E553A0}"/>
              </a:ext>
            </a:extLst>
          </p:cNvPr>
          <p:cNvSpPr txBox="1"/>
          <p:nvPr/>
        </p:nvSpPr>
        <p:spPr>
          <a:xfrm flipH="1">
            <a:off x="3309671" y="2710624"/>
            <a:ext cx="557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6699C0"/>
                </a:solidFill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8927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2 – Diagrama de casos de uso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2BA864-3637-C52F-0AED-05FB77BCBF24}"/>
              </a:ext>
            </a:extLst>
          </p:cNvPr>
          <p:cNvSpPr txBox="1"/>
          <p:nvPr/>
        </p:nvSpPr>
        <p:spPr>
          <a:xfrm>
            <a:off x="360342" y="135791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Escopo - Sistema de Prestação de Serviços ao Cidadão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D295-4347-E91E-D3D1-999A542F9DF8}"/>
              </a:ext>
            </a:extLst>
          </p:cNvPr>
          <p:cNvSpPr txBox="1"/>
          <p:nvPr/>
        </p:nvSpPr>
        <p:spPr>
          <a:xfrm flipH="1">
            <a:off x="360342" y="1739068"/>
            <a:ext cx="54092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Emitir Relatórios:</a:t>
            </a: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s) A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administração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municipal deve ser capaz de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monitorar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o índice de satisfação da população em relação aos serviços públicos prestados.</a:t>
            </a:r>
          </a:p>
          <a:p>
            <a:pPr algn="l"/>
            <a:endParaRPr lang="pt-BR" sz="1200" b="0" i="0" u="none" strike="noStrike" baseline="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t) O sistema deve fornecer à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administração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municipal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relatórios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diversos que permitam monitorar, por meio de indicadores de desempenho, as demandas da população.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023B3B-4338-238D-C514-A4E91731A48B}"/>
              </a:ext>
            </a:extLst>
          </p:cNvPr>
          <p:cNvSpPr txBox="1"/>
          <p:nvPr/>
        </p:nvSpPr>
        <p:spPr>
          <a:xfrm flipH="1">
            <a:off x="360342" y="3288051"/>
            <a:ext cx="540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Gerenciar Evento:</a:t>
            </a: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r) O sistema deve manter a agenda de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eventos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da cidade, de forma que possa ser consultada pelos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munícipes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1D4555-0E7E-E40D-F404-2ADB9543D933}"/>
              </a:ext>
            </a:extLst>
          </p:cNvPr>
          <p:cNvSpPr txBox="1"/>
          <p:nvPr/>
        </p:nvSpPr>
        <p:spPr>
          <a:xfrm flipH="1">
            <a:off x="327349" y="4111273"/>
            <a:ext cx="540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Gerenciar Espaço Público:</a:t>
            </a:r>
          </a:p>
          <a:p>
            <a:pPr algn="l"/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q) O sistema deve permitir o cadastro de um guia de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espaços públicos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, que deve poder ser consultado pela população em geral.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5A2156-D050-FB54-1B5F-59AF91AB1A4D}"/>
              </a:ext>
            </a:extLst>
          </p:cNvPr>
          <p:cNvSpPr txBox="1"/>
          <p:nvPr/>
        </p:nvSpPr>
        <p:spPr>
          <a:xfrm flipH="1">
            <a:off x="327349" y="4941753"/>
            <a:ext cx="5597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Cadastrar Usuário:</a:t>
            </a: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d) O sistema também deve possibilitar que o próprio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registre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e acompanhamento suas solicitações à prefeitura do município.</a:t>
            </a: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v) O sistema deve ter um controle de segurança baseado em perfis de acesso.</a:t>
            </a:r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FAB6F0-79BA-F9B0-E4A2-12340D936F32}"/>
              </a:ext>
            </a:extLst>
          </p:cNvPr>
          <p:cNvSpPr txBox="1"/>
          <p:nvPr/>
        </p:nvSpPr>
        <p:spPr>
          <a:xfrm flipH="1">
            <a:off x="360976" y="6108431"/>
            <a:ext cx="559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Fazer Login:</a:t>
            </a: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n) A autenticação dos usuários no sistema deverá ocorrer por meio de CPF e senha.</a:t>
            </a:r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7" name="Imagem 26" descr="Diagrama&#10;&#10;Descrição gerada automaticamente">
            <a:extLst>
              <a:ext uri="{FF2B5EF4-FFF2-40B4-BE49-F238E27FC236}">
                <a16:creationId xmlns:a16="http://schemas.microsoft.com/office/drawing/2014/main" id="{DA091F2A-E4A5-B739-600B-3AA94307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A4F0514-C709-801C-DF78-2A59AE5EE0EC}"/>
              </a:ext>
            </a:extLst>
          </p:cNvPr>
          <p:cNvCxnSpPr>
            <a:cxnSpLocks/>
          </p:cNvCxnSpPr>
          <p:nvPr/>
        </p:nvCxnSpPr>
        <p:spPr>
          <a:xfrm flipH="1">
            <a:off x="8449333" y="847547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5D2CF75-A577-9372-6801-08BC0CB21288}"/>
              </a:ext>
            </a:extLst>
          </p:cNvPr>
          <p:cNvCxnSpPr>
            <a:cxnSpLocks/>
          </p:cNvCxnSpPr>
          <p:nvPr/>
        </p:nvCxnSpPr>
        <p:spPr>
          <a:xfrm flipH="1">
            <a:off x="8449333" y="1330147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439F8EA-E1DA-53CC-FC4F-F7A083F2A69C}"/>
              </a:ext>
            </a:extLst>
          </p:cNvPr>
          <p:cNvCxnSpPr>
            <a:cxnSpLocks/>
          </p:cNvCxnSpPr>
          <p:nvPr/>
        </p:nvCxnSpPr>
        <p:spPr>
          <a:xfrm flipH="1">
            <a:off x="8459516" y="1901686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B528267-1585-21DC-08EB-E374B0354F99}"/>
              </a:ext>
            </a:extLst>
          </p:cNvPr>
          <p:cNvCxnSpPr>
            <a:cxnSpLocks/>
          </p:cNvCxnSpPr>
          <p:nvPr/>
        </p:nvCxnSpPr>
        <p:spPr>
          <a:xfrm>
            <a:off x="6699908" y="2518497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01446C7-DA33-291C-4E84-CB28208500A4}"/>
              </a:ext>
            </a:extLst>
          </p:cNvPr>
          <p:cNvCxnSpPr>
            <a:cxnSpLocks/>
          </p:cNvCxnSpPr>
          <p:nvPr/>
        </p:nvCxnSpPr>
        <p:spPr>
          <a:xfrm>
            <a:off x="6699908" y="3200013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2 – Diagrama de casos de uso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1D4555-0E7E-E40D-F404-2ADB9543D933}"/>
              </a:ext>
            </a:extLst>
          </p:cNvPr>
          <p:cNvSpPr txBox="1"/>
          <p:nvPr/>
        </p:nvSpPr>
        <p:spPr>
          <a:xfrm flipH="1">
            <a:off x="368470" y="1799956"/>
            <a:ext cx="540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Consultar Eventos e Serviços:</a:t>
            </a: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a) Deve ser permitido ao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obter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informações sobre os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serviços públicos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da cidade previamente cadastrados no sistema.</a:t>
            </a:r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AF2FC2-4498-3A24-19B6-11675A9796D3}"/>
              </a:ext>
            </a:extLst>
          </p:cNvPr>
          <p:cNvSpPr txBox="1"/>
          <p:nvPr/>
        </p:nvSpPr>
        <p:spPr>
          <a:xfrm flipH="1">
            <a:off x="368470" y="2689614"/>
            <a:ext cx="5409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Gerenciar Impostos:</a:t>
            </a: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k) O sistema deve permitir ao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consultar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e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emitir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segunda via do Imposto Predial e Territorial Urbano (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IPTU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l"/>
            <a:endParaRPr lang="pt-BR" sz="1200" b="0" i="0" u="none" strike="noStrike" baseline="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l) O sistema deve permitir ao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consultar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e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emitir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segunda via do Imposto</a:t>
            </a: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Territorial Rural (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ITR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).</a:t>
            </a:r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5" name="Imagem 24" descr="Diagrama&#10;&#10;Descrição gerada automaticamente">
            <a:extLst>
              <a:ext uri="{FF2B5EF4-FFF2-40B4-BE49-F238E27FC236}">
                <a16:creationId xmlns:a16="http://schemas.microsoft.com/office/drawing/2014/main" id="{17969CB5-1072-94E7-15F2-9AEE9D5BE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9A467B2-1A0C-E122-B472-2CE015EBAAAC}"/>
              </a:ext>
            </a:extLst>
          </p:cNvPr>
          <p:cNvCxnSpPr>
            <a:cxnSpLocks/>
          </p:cNvCxnSpPr>
          <p:nvPr/>
        </p:nvCxnSpPr>
        <p:spPr>
          <a:xfrm flipH="1">
            <a:off x="8356600" y="3821275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146DE06-FAF8-7F43-3242-C643DE0FEF95}"/>
              </a:ext>
            </a:extLst>
          </p:cNvPr>
          <p:cNvCxnSpPr>
            <a:cxnSpLocks/>
          </p:cNvCxnSpPr>
          <p:nvPr/>
        </p:nvCxnSpPr>
        <p:spPr>
          <a:xfrm>
            <a:off x="6746874" y="4391836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F55231-A59E-C610-C29B-764F7325EED8}"/>
              </a:ext>
            </a:extLst>
          </p:cNvPr>
          <p:cNvSpPr txBox="1"/>
          <p:nvPr/>
        </p:nvSpPr>
        <p:spPr>
          <a:xfrm>
            <a:off x="360342" y="135791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Escopo - Sistema de Prestação de Serviços ao Cidadão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51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2 – Diagrama de casos de uso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D295-4347-E91E-D3D1-999A542F9DF8}"/>
              </a:ext>
            </a:extLst>
          </p:cNvPr>
          <p:cNvSpPr txBox="1"/>
          <p:nvPr/>
        </p:nvSpPr>
        <p:spPr>
          <a:xfrm flipH="1">
            <a:off x="360342" y="1829009"/>
            <a:ext cx="54092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Gerenciar Demanda:</a:t>
            </a:r>
          </a:p>
          <a:p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c) O sistema deve permitir que a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central de atendimento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telefônico responda os cidadãos a respeito do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andamento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de suas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demandas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d) O sistema também deve possibilitar que o próprio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registre e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acompanhe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suas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solicitações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à prefeitura do município.</a:t>
            </a:r>
          </a:p>
          <a:p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e) O sistema deve permitir a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gestão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do atendimento às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demandas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apresentadas pela população às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secretarias e órgãos municipais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f) O sistema deve permitir 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envio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das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demandas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às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equipes de campo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para atendimento.</a:t>
            </a: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As demandas são enviadas pelo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responsável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pelo serviço no órgão que a recebeu.</a:t>
            </a:r>
          </a:p>
          <a:p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g) Por meio do sistema, a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equipe de campo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deve ser capaz de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consultar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seus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chamados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em aberto.</a:t>
            </a:r>
          </a:p>
          <a:p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h)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A equipe de campo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deve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visualizar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as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solicitações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para atendimento no mapa do município de forma a estabelecer uma melhor rota para atendimento aos chamados.</a:t>
            </a:r>
          </a:p>
          <a:p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i) A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equipe de campo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deve ser capaz também de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atualizar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as informações relacionadas aos chamados recebidos, concluindo-os.</a:t>
            </a:r>
          </a:p>
          <a:p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1" name="Imagem 20" descr="Diagrama&#10;&#10;Descrição gerada automaticamente">
            <a:extLst>
              <a:ext uri="{FF2B5EF4-FFF2-40B4-BE49-F238E27FC236}">
                <a16:creationId xmlns:a16="http://schemas.microsoft.com/office/drawing/2014/main" id="{1507AB21-3BFA-8554-5B8D-74D9C739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EDD803-0C83-E0CF-6DA9-A29FCF5EE85A}"/>
              </a:ext>
            </a:extLst>
          </p:cNvPr>
          <p:cNvCxnSpPr>
            <a:cxnSpLocks/>
          </p:cNvCxnSpPr>
          <p:nvPr/>
        </p:nvCxnSpPr>
        <p:spPr>
          <a:xfrm flipH="1">
            <a:off x="8369300" y="4979016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DD0DFF8-855E-F455-90FF-B98E99CA46BA}"/>
              </a:ext>
            </a:extLst>
          </p:cNvPr>
          <p:cNvSpPr txBox="1"/>
          <p:nvPr/>
        </p:nvSpPr>
        <p:spPr>
          <a:xfrm>
            <a:off x="360342" y="135791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Escopo - Sistema de Prestação de Serviços ao Cidadão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1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2 – Diagrama de casos de uso</a:t>
            </a:r>
          </a:p>
        </p:txBody>
      </p:sp>
      <p:pic>
        <p:nvPicPr>
          <p:cNvPr id="22" name="Imagem 21" descr="Diagrama&#10;&#10;Descrição gerada automaticamente">
            <a:extLst>
              <a:ext uri="{FF2B5EF4-FFF2-40B4-BE49-F238E27FC236}">
                <a16:creationId xmlns:a16="http://schemas.microsoft.com/office/drawing/2014/main" id="{D7FF68EB-B4DC-8335-2EA2-16F4F3C2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C6E2F2-228A-4A1D-EC1E-89BEE622036E}"/>
              </a:ext>
            </a:extLst>
          </p:cNvPr>
          <p:cNvCxnSpPr>
            <a:cxnSpLocks/>
          </p:cNvCxnSpPr>
          <p:nvPr/>
        </p:nvCxnSpPr>
        <p:spPr>
          <a:xfrm>
            <a:off x="6734175" y="6094471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10D245F-71D3-D168-37A5-31553612CA9D}"/>
              </a:ext>
            </a:extLst>
          </p:cNvPr>
          <p:cNvCxnSpPr>
            <a:cxnSpLocks/>
          </p:cNvCxnSpPr>
          <p:nvPr/>
        </p:nvCxnSpPr>
        <p:spPr>
          <a:xfrm>
            <a:off x="6734175" y="5568181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D6C5ED-1EFD-53F1-F947-B690E71697FF}"/>
              </a:ext>
            </a:extLst>
          </p:cNvPr>
          <p:cNvSpPr txBox="1"/>
          <p:nvPr/>
        </p:nvSpPr>
        <p:spPr>
          <a:xfrm flipH="1">
            <a:off x="360342" y="3428902"/>
            <a:ext cx="540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Avaliar Demanda:</a:t>
            </a: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j) O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deve poder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avaliar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os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serviços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prestados pelos órgãos municipais.</a:t>
            </a:r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ACD5D4B-FD48-3A04-025C-6C334974D480}"/>
              </a:ext>
            </a:extLst>
          </p:cNvPr>
          <p:cNvSpPr txBox="1"/>
          <p:nvPr/>
        </p:nvSpPr>
        <p:spPr>
          <a:xfrm flipH="1">
            <a:off x="345352" y="1855764"/>
            <a:ext cx="5597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Registrar Demanda:</a:t>
            </a: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b) O sistema deve permitir que a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central de atendimento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telefônico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registre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as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demandas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 recebidas da população.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d) O sistema também deve possibilitar que o próprio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cidadão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registre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e acompanhe suas 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  <a:highlight>
                  <a:srgbClr val="00FF00"/>
                </a:highlight>
              </a:rPr>
              <a:t>solicitações</a:t>
            </a:r>
            <a:r>
              <a:rPr lang="pt-BR" sz="1200" b="0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à prefeitura do município.</a:t>
            </a:r>
          </a:p>
          <a:p>
            <a:pPr algn="l"/>
            <a:endParaRPr lang="pt-B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3AE6E3-7A6A-862D-C829-AEC1E169CA46}"/>
              </a:ext>
            </a:extLst>
          </p:cNvPr>
          <p:cNvSpPr txBox="1"/>
          <p:nvPr/>
        </p:nvSpPr>
        <p:spPr>
          <a:xfrm>
            <a:off x="360342" y="135791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Escopo - Sistema de Prestação de Serviços ao Cidadão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96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3 – Requisitos não-funcionais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D6FD21-6E55-D830-27A4-309105EAEEF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Escopo - Sistema de Prestação de Serviços ao Cidadão</a:t>
            </a:r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BR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C7AE0-E24C-832E-E034-9A71830A9DFE}"/>
              </a:ext>
            </a:extLst>
          </p:cNvPr>
          <p:cNvSpPr txBox="1"/>
          <p:nvPr/>
        </p:nvSpPr>
        <p:spPr>
          <a:xfrm flipH="1">
            <a:off x="338801" y="1901152"/>
            <a:ext cx="5597614" cy="997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NewRomanPSMT"/>
              </a:rPr>
              <a:t>u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NewRomanPS-ItalicMT"/>
              </a:rPr>
              <a:t>) Os cidadãos devem poder acessar o sistema por meio da Web e aplicativos para tablets e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NewRomanPS-ItalicMT"/>
              </a:rPr>
              <a:t>smartphones.</a:t>
            </a:r>
            <a:endParaRPr lang="pt-BR" sz="1200" dirty="0">
              <a:solidFill>
                <a:schemeClr val="accent4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NewRomanPS-ItalicMT"/>
              </a:rPr>
              <a:t>v) O sistema deve ter um controle de segurança baseado em perfis de acesso.</a:t>
            </a:r>
            <a:endParaRPr lang="pt-BR" sz="1200" dirty="0">
              <a:solidFill>
                <a:schemeClr val="accent4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9D1404-0879-3577-858B-299300CAC73F}"/>
              </a:ext>
            </a:extLst>
          </p:cNvPr>
          <p:cNvSpPr txBox="1"/>
          <p:nvPr/>
        </p:nvSpPr>
        <p:spPr>
          <a:xfrm flipH="1">
            <a:off x="6234044" y="1445053"/>
            <a:ext cx="5597614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Os cidadãos devem poder acessar o sistema por meio da Web e aplicativos para tablets e smartphones.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O sistema deve ter um controle de segurança baseado em perfis de acesso.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O sistema deve garantir a segurança das senhas dos usuários, criptografando-as ao serem inseridas no banco de dados.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O sistema Web deve ser responsivo de forma a proporcionar a utilização de qualquer funcionalidades em diversas plataformas (Web, Tablets e smartphones).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O sistema deverá executar em plataformas Android e IOS.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chemeClr val="accent4">
                    <a:lumMod val="50000"/>
                  </a:schemeClr>
                </a:solidFill>
              </a:rPr>
              <a:t>O sistema deve processar requisições do usuário em, no máximo, 1000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25018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4.1 -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Consultar Eventos e Serviços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D120C75-68D1-8E6D-978E-A2E1E570E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7" t="6974" r="37257" b="7284"/>
          <a:stretch/>
        </p:blipFill>
        <p:spPr bwMode="auto">
          <a:xfrm>
            <a:off x="1617537" y="1906994"/>
            <a:ext cx="2438967" cy="4672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77B206-9D6A-0DCD-854F-9AA01402E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2" t="6417" r="37582" b="6952"/>
          <a:stretch/>
        </p:blipFill>
        <p:spPr bwMode="auto">
          <a:xfrm>
            <a:off x="4884591" y="1906736"/>
            <a:ext cx="242281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16D2F2F-F49C-9336-9DE9-52D2479F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42" t="6417" r="37403" b="7273"/>
          <a:stretch/>
        </p:blipFill>
        <p:spPr bwMode="auto">
          <a:xfrm>
            <a:off x="8126879" y="1906736"/>
            <a:ext cx="243174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40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4.2 -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Registrar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9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91EC17-F7FC-6A98-D85D-BF40FB381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2" t="6417" r="37763" b="7273"/>
          <a:stretch/>
        </p:blipFill>
        <p:spPr bwMode="auto">
          <a:xfrm>
            <a:off x="1468858" y="1906736"/>
            <a:ext cx="2397075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7C532F7-36E6-17C1-C289-379C773BE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2" t="6737" r="37582" b="6632"/>
          <a:stretch/>
        </p:blipFill>
        <p:spPr bwMode="auto">
          <a:xfrm>
            <a:off x="4889146" y="1906736"/>
            <a:ext cx="242281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171B7DA-7EB8-73FC-C4C8-2394F166A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42" t="6417" r="37763" b="7273"/>
          <a:stretch/>
        </p:blipFill>
        <p:spPr bwMode="auto">
          <a:xfrm>
            <a:off x="8166636" y="1840000"/>
            <a:ext cx="2397075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22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6753</TotalTime>
  <Words>958</Words>
  <Application>Microsoft Office PowerPoint</Application>
  <PresentationFormat>Widescreen</PresentationFormat>
  <Paragraphs>113</Paragraphs>
  <Slides>23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Adalberto Barros Gomes Junior</dc:creator>
  <cp:lastModifiedBy>Adalberto Barros Gomes Junior</cp:lastModifiedBy>
  <cp:revision>69</cp:revision>
  <dcterms:created xsi:type="dcterms:W3CDTF">2022-05-18T23:51:25Z</dcterms:created>
  <dcterms:modified xsi:type="dcterms:W3CDTF">2022-05-24T12:51:28Z</dcterms:modified>
</cp:coreProperties>
</file>