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493" r:id="rId2"/>
    <p:sldId id="529" r:id="rId3"/>
    <p:sldId id="531" r:id="rId4"/>
    <p:sldId id="725" r:id="rId5"/>
    <p:sldId id="726" r:id="rId6"/>
    <p:sldId id="746" r:id="rId7"/>
    <p:sldId id="747" r:id="rId8"/>
    <p:sldId id="748" r:id="rId9"/>
    <p:sldId id="749" r:id="rId10"/>
    <p:sldId id="750" r:id="rId11"/>
    <p:sldId id="751" r:id="rId12"/>
    <p:sldId id="752" r:id="rId13"/>
    <p:sldId id="753" r:id="rId14"/>
    <p:sldId id="754" r:id="rId15"/>
    <p:sldId id="727" r:id="rId16"/>
    <p:sldId id="728" r:id="rId17"/>
    <p:sldId id="730" r:id="rId18"/>
    <p:sldId id="731" r:id="rId19"/>
    <p:sldId id="733" r:id="rId20"/>
    <p:sldId id="734" r:id="rId21"/>
    <p:sldId id="707" r:id="rId22"/>
    <p:sldId id="735" r:id="rId23"/>
    <p:sldId id="736" r:id="rId24"/>
    <p:sldId id="737" r:id="rId25"/>
    <p:sldId id="755" r:id="rId26"/>
    <p:sldId id="758" r:id="rId27"/>
    <p:sldId id="759" r:id="rId28"/>
    <p:sldId id="760" r:id="rId29"/>
    <p:sldId id="756" r:id="rId30"/>
    <p:sldId id="757" r:id="rId31"/>
    <p:sldId id="761" r:id="rId32"/>
    <p:sldId id="762" r:id="rId33"/>
    <p:sldId id="763" r:id="rId34"/>
    <p:sldId id="764" r:id="rId35"/>
    <p:sldId id="765" r:id="rId36"/>
    <p:sldId id="527" r:id="rId37"/>
  </p:sldIdLst>
  <p:sldSz cx="9144000" cy="6858000" type="screen4x3"/>
  <p:notesSz cx="6794500" cy="9906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5"/>
    <p:restoredTop sz="94666"/>
  </p:normalViewPr>
  <p:slideViewPr>
    <p:cSldViewPr>
      <p:cViewPr varScale="1">
        <p:scale>
          <a:sx n="89" d="100"/>
          <a:sy n="89" d="100"/>
        </p:scale>
        <p:origin x="184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</a:defRPr>
            </a:lvl1pPr>
          </a:lstStyle>
          <a:p>
            <a:fld id="{B69D67A8-18F0-274E-B237-067DDE9E83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charset="0"/>
              </a:defRPr>
            </a:lvl1pPr>
          </a:lstStyle>
          <a:p>
            <a:fld id="{4D0EE483-B24D-EA49-8CCF-333277E5F3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E483-B24D-EA49-8CCF-333277E5F39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86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E483-B24D-EA49-8CCF-333277E5F39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3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E483-B24D-EA49-8CCF-333277E5F39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E483-B24D-EA49-8CCF-333277E5F39A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05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684213" y="6381750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altLang="en-US" noProof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5737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5D3A1-E2A5-3343-A5A9-2F8137E7F37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54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24744"/>
            <a:ext cx="2001837" cy="4895056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1124744"/>
            <a:ext cx="5854700" cy="4895056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4795B-A3DC-984A-8335-44F45EA2DA7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12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章节总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7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3"/>
          <p:cNvSpPr txBox="1">
            <a:spLocks noChangeArrowheads="1"/>
          </p:cNvSpPr>
          <p:nvPr userDrawn="1"/>
        </p:nvSpPr>
        <p:spPr bwMode="auto">
          <a:xfrm>
            <a:off x="6350000" y="644525"/>
            <a:ext cx="185738" cy="368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01894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5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4213" y="511175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000" b="1">
                <a:solidFill>
                  <a:schemeClr val="bg1"/>
                </a:solidFill>
                <a:latin typeface="Verdana" pitchFamily="34" charset="0"/>
                <a:cs typeface="宋体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293985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2D9C-043B-2845-980E-F80ADD88464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858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922CC-431C-5747-B40F-B2CCFBB61B1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58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23E1C-108E-FA4B-BF2A-381700F69B7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760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765DA-E0FF-5F49-B67C-E5EA987C61D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353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9FD08-18BC-C040-AAC2-F0C32055FCF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643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86B2B-0E90-C340-B985-367E1A01976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67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29614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6A33E-D255-B24B-A3D5-683D67FFFBE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3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53A1D-3B8E-344C-8B84-D58E886FCD3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0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C98304A1-E225-2441-A81C-33F89E42876E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1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1032" name="图片 1" descr="小象学院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1" r:id="rId12"/>
    <p:sldLayoutId id="214748389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宋体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ixing/xing_nlp/tree/master/Seq2Seq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rgbClr val="00B0F0"/>
                </a:solidFill>
                <a:latin typeface="微软雅黑" charset="-122"/>
                <a:ea typeface="微软雅黑" charset="-122"/>
              </a:rPr>
              <a:t>法律声明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145088"/>
          </a:xfrm>
        </p:spPr>
        <p:txBody>
          <a:bodyPr/>
          <a:lstStyle/>
          <a:p>
            <a:pPr eaLnBrk="1" hangingPunct="1"/>
            <a:r>
              <a:rPr kumimoji="0" lang="zh-CN" altLang="en-US"/>
              <a:t>本课件包括：演示文稿，示例，代码，题库，视频和声音等，小象学院拥有完全知识产权的权利；只限于善意学习者在本课程使用，不得在课程范围外向任何第三方散播。任何其他人或机构不得盗版、复制、仿造其中的创意，我们将保留一切通过法律手段追究违反者的权利。</a:t>
            </a:r>
            <a:endParaRPr kumimoji="0" lang="en-US" altLang="zh-CN"/>
          </a:p>
          <a:p>
            <a:pPr eaLnBrk="1" hangingPunct="1"/>
            <a:endParaRPr kumimoji="0" lang="en-US" altLang="zh-CN"/>
          </a:p>
          <a:p>
            <a:pPr eaLnBrk="1" hangingPunct="1"/>
            <a:r>
              <a:rPr kumimoji="0" lang="zh-CN" altLang="en-US"/>
              <a:t>课程详情请咨询</a:t>
            </a:r>
            <a:endParaRPr kumimoji="0" lang="en-US" altLang="zh-CN"/>
          </a:p>
          <a:p>
            <a:pPr lvl="1" eaLnBrk="1" hangingPunct="1"/>
            <a:r>
              <a:rPr kumimoji="0" lang="zh-CN" altLang="en-US" sz="2400"/>
              <a:t>微信公众号：小象</a:t>
            </a:r>
            <a:endParaRPr kumimoji="0" lang="en-US" altLang="zh-CN" sz="2400"/>
          </a:p>
          <a:p>
            <a:pPr lvl="1" eaLnBrk="1" hangingPunct="1"/>
            <a:r>
              <a:rPr kumimoji="0" lang="zh-CN" altLang="en-US" sz="2400"/>
              <a:t>新浪微博：</a:t>
            </a:r>
            <a:r>
              <a:rPr kumimoji="0" lang="en-US" altLang="zh-CN" sz="2400"/>
              <a:t>ChinaHadoop</a:t>
            </a:r>
            <a:endParaRPr kumimoji="0" lang="zh-CN" altLang="en-US" sz="2400"/>
          </a:p>
        </p:txBody>
      </p:sp>
      <p:pic>
        <p:nvPicPr>
          <p:cNvPr id="512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1310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seqModel.py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get_batch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padding</a:t>
            </a:r>
          </a:p>
          <a:p>
            <a:pPr lvl="2"/>
            <a:r>
              <a:rPr lang="en-US" altLang="zh-CN" dirty="0" smtClean="0"/>
              <a:t>source</a:t>
            </a:r>
            <a:r>
              <a:rPr lang="zh-CN" altLang="en-US" dirty="0" smtClean="0"/>
              <a:t>在前面加</a:t>
            </a:r>
            <a:r>
              <a:rPr lang="en-US" altLang="zh-CN" dirty="0" smtClean="0"/>
              <a:t>padding,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在后面加</a:t>
            </a:r>
            <a:r>
              <a:rPr lang="en-US" altLang="zh-CN" dirty="0" smtClean="0"/>
              <a:t>padding</a:t>
            </a:r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_EOS</a:t>
            </a:r>
          </a:p>
          <a:p>
            <a:pPr lvl="2"/>
            <a:r>
              <a:rPr lang="en-US" altLang="zh-CN" dirty="0" smtClean="0"/>
              <a:t>_PAD</a:t>
            </a:r>
            <a:r>
              <a:rPr lang="zh-CN" altLang="en-US" dirty="0" smtClean="0"/>
              <a:t> </a:t>
            </a:r>
            <a:r>
              <a:rPr lang="en-US" altLang="zh-CN" dirty="0" smtClean="0"/>
              <a:t>_PAD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_EOS</a:t>
            </a:r>
            <a:r>
              <a:rPr lang="zh-CN" altLang="en-US" dirty="0" smtClean="0"/>
              <a:t> </a:t>
            </a:r>
            <a:r>
              <a:rPr lang="en-US" altLang="zh-CN" dirty="0" smtClean="0"/>
              <a:t>_PAD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basic_seq2seq()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 连接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decoder</a:t>
            </a:r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23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train_small.sh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字符串复制问题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a,</a:t>
            </a:r>
            <a:r>
              <a:rPr lang="zh-CN" altLang="en-US" dirty="0" smtClean="0"/>
              <a:t> </a:t>
            </a:r>
            <a:r>
              <a:rPr lang="en-US" altLang="zh-CN" dirty="0" smtClean="0"/>
              <a:t>b,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 </a:t>
            </a:r>
            <a:r>
              <a:rPr lang="en-US" altLang="zh-CN" dirty="0" smtClean="0">
                <a:sym typeface="Wingdings"/>
              </a:rPr>
              <a:t>a,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b,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c</a:t>
            </a:r>
          </a:p>
          <a:p>
            <a:pPr lvl="2"/>
            <a:endParaRPr lang="en-US" altLang="zh-CN" dirty="0" smtClean="0">
              <a:sym typeface="Wingdings"/>
            </a:endParaRPr>
          </a:p>
          <a:p>
            <a:pPr lvl="1"/>
            <a:r>
              <a:rPr lang="zh-CN" altLang="en-US" dirty="0" smtClean="0">
                <a:sym typeface="Wingdings"/>
              </a:rPr>
              <a:t>理想的</a:t>
            </a:r>
            <a:r>
              <a:rPr lang="en-US" altLang="zh-CN" dirty="0" smtClean="0">
                <a:sym typeface="Wingdings"/>
              </a:rPr>
              <a:t>PPT</a:t>
            </a:r>
            <a:r>
              <a:rPr lang="zh-CN" altLang="en-US" dirty="0" smtClean="0">
                <a:sym typeface="Wingdings"/>
              </a:rPr>
              <a:t>应该是多少？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988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r>
              <a:rPr lang="zh-CN" altLang="en-US" dirty="0" smtClean="0"/>
              <a:t> </a:t>
            </a:r>
            <a:r>
              <a:rPr lang="zh-CN" altLang="en-US" dirty="0" smtClean="0"/>
              <a:t>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261844"/>
            <a:ext cx="8001000" cy="4678362"/>
          </a:xfrm>
        </p:spPr>
        <p:txBody>
          <a:bodyPr/>
          <a:lstStyle/>
          <a:p>
            <a:r>
              <a:rPr lang="en-US" altLang="zh-CN" dirty="0" smtClean="0"/>
              <a:t>Attention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15909" y="5851643"/>
            <a:ext cx="598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/pdf/1508.04025.pdf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1290419"/>
            <a:ext cx="4889500" cy="440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124200"/>
            <a:ext cx="330200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3860"/>
            <a:ext cx="5130800" cy="1384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-19367" y="4292596"/>
                <a:ext cx="3029227" cy="1137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 smtClean="0">
                              <a:latin typeface="Cambria Math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′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67" y="4292596"/>
                <a:ext cx="3029227" cy="11378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351449"/>
            <a:ext cx="2603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3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261844"/>
            <a:ext cx="8001000" cy="4678362"/>
          </a:xfrm>
        </p:spPr>
        <p:txBody>
          <a:bodyPr/>
          <a:lstStyle/>
          <a:p>
            <a:r>
              <a:rPr lang="en-US" altLang="zh-CN" dirty="0" smtClean="0"/>
              <a:t>Attention</a:t>
            </a:r>
          </a:p>
          <a:p>
            <a:pPr lvl="1"/>
            <a:r>
              <a:rPr lang="en-US" altLang="zh-CN" dirty="0" smtClean="0"/>
              <a:t>feed-input</a:t>
            </a:r>
            <a:r>
              <a:rPr lang="zh-CN" altLang="en-US" dirty="0" smtClean="0"/>
              <a:t>：下一个单词知道上一个单词的</a:t>
            </a:r>
            <a:r>
              <a:rPr lang="en-US" altLang="zh-CN" dirty="0" smtClean="0"/>
              <a:t>attention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15909" y="5851643"/>
            <a:ext cx="598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/pdf/1508.04025.pdf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26005"/>
            <a:ext cx="4267200" cy="35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7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seqModel.py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attention_seq2seq()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conv2d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204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altLang="zh-C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下图表示实际是带有</a:t>
            </a:r>
            <a:r>
              <a:rPr lang="en-US" altLang="zh-CN" dirty="0" err="1" smtClean="0"/>
              <a:t>markov</a:t>
            </a:r>
            <a:r>
              <a:rPr lang="zh-CN" altLang="en-US" dirty="0" smtClean="0"/>
              <a:t>假设的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0" name="Oval 9"/>
          <p:cNvSpPr/>
          <p:nvPr/>
        </p:nvSpPr>
        <p:spPr bwMode="auto">
          <a:xfrm>
            <a:off x="598683" y="4309726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F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86858" y="3222285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6858" y="433198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9151" y="2852221"/>
            <a:ext cx="509712" cy="28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e1</a:t>
            </a:r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4832873" y="3222285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32873" y="433198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5166" y="2849746"/>
            <a:ext cx="509712" cy="28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7011166" y="3243955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011166" y="435365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69157" y="2850880"/>
            <a:ext cx="509712" cy="28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e3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0" idx="6"/>
            <a:endCxn id="11" idx="2"/>
          </p:cNvCxnSpPr>
          <p:nvPr/>
        </p:nvCxnSpPr>
        <p:spPr bwMode="auto">
          <a:xfrm flipV="1">
            <a:off x="1672981" y="3597903"/>
            <a:ext cx="1013877" cy="10874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0" idx="6"/>
            <a:endCxn id="12" idx="2"/>
          </p:cNvCxnSpPr>
          <p:nvPr/>
        </p:nvCxnSpPr>
        <p:spPr bwMode="auto">
          <a:xfrm>
            <a:off x="1672981" y="4685344"/>
            <a:ext cx="1013877" cy="222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927619" y="350460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58608" y="469646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 bwMode="auto">
          <a:xfrm>
            <a:off x="2686858" y="539775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charset="0"/>
                <a:cs typeface="宋体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32873" y="539775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charset="0"/>
                <a:cs typeface="宋体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011166" y="541942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charset="0"/>
                <a:cs typeface="宋体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54" name="Straight Arrow Connector 53"/>
          <p:cNvCxnSpPr>
            <a:stCxn id="10" idx="6"/>
            <a:endCxn id="46" idx="2"/>
          </p:cNvCxnSpPr>
          <p:nvPr/>
        </p:nvCxnSpPr>
        <p:spPr bwMode="auto">
          <a:xfrm>
            <a:off x="1672981" y="4685344"/>
            <a:ext cx="1013877" cy="1088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1939884" y="538178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1" idx="6"/>
            <a:endCxn id="14" idx="2"/>
          </p:cNvCxnSpPr>
          <p:nvPr/>
        </p:nvCxnSpPr>
        <p:spPr bwMode="auto">
          <a:xfrm>
            <a:off x="3761156" y="3597903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Straight Arrow Connector 72"/>
          <p:cNvCxnSpPr>
            <a:stCxn id="11" idx="6"/>
            <a:endCxn id="15" idx="2"/>
          </p:cNvCxnSpPr>
          <p:nvPr/>
        </p:nvCxnSpPr>
        <p:spPr bwMode="auto">
          <a:xfrm>
            <a:off x="3761156" y="3597903"/>
            <a:ext cx="1071717" cy="1109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>
            <a:stCxn id="11" idx="6"/>
            <a:endCxn id="47" idx="2"/>
          </p:cNvCxnSpPr>
          <p:nvPr/>
        </p:nvCxnSpPr>
        <p:spPr bwMode="auto">
          <a:xfrm>
            <a:off x="3761156" y="3597903"/>
            <a:ext cx="1071717" cy="2175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>
            <a:stCxn id="12" idx="6"/>
            <a:endCxn id="14" idx="2"/>
          </p:cNvCxnSpPr>
          <p:nvPr/>
        </p:nvCxnSpPr>
        <p:spPr bwMode="auto">
          <a:xfrm flipV="1">
            <a:off x="3761156" y="3597903"/>
            <a:ext cx="1071717" cy="1109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stCxn id="12" idx="6"/>
            <a:endCxn id="15" idx="2"/>
          </p:cNvCxnSpPr>
          <p:nvPr/>
        </p:nvCxnSpPr>
        <p:spPr bwMode="auto">
          <a:xfrm>
            <a:off x="3761156" y="4707602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12" idx="6"/>
            <a:endCxn id="47" idx="2"/>
          </p:cNvCxnSpPr>
          <p:nvPr/>
        </p:nvCxnSpPr>
        <p:spPr bwMode="auto">
          <a:xfrm>
            <a:off x="3761156" y="4707602"/>
            <a:ext cx="1071717" cy="1065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46" idx="6"/>
            <a:endCxn id="47" idx="2"/>
          </p:cNvCxnSpPr>
          <p:nvPr/>
        </p:nvCxnSpPr>
        <p:spPr bwMode="auto">
          <a:xfrm>
            <a:off x="3761156" y="5773372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>
            <a:stCxn id="46" idx="6"/>
            <a:endCxn id="14" idx="2"/>
          </p:cNvCxnSpPr>
          <p:nvPr/>
        </p:nvCxnSpPr>
        <p:spPr bwMode="auto">
          <a:xfrm flipV="1">
            <a:off x="3761156" y="3597903"/>
            <a:ext cx="1071717" cy="2175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46" idx="6"/>
            <a:endCxn id="15" idx="2"/>
          </p:cNvCxnSpPr>
          <p:nvPr/>
        </p:nvCxnSpPr>
        <p:spPr bwMode="auto">
          <a:xfrm flipV="1">
            <a:off x="3761156" y="4707602"/>
            <a:ext cx="1071717" cy="1065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5912759" y="3608731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/>
          <p:nvPr/>
        </p:nvCxnSpPr>
        <p:spPr bwMode="auto">
          <a:xfrm>
            <a:off x="5912759" y="3608731"/>
            <a:ext cx="1071717" cy="1109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/>
          <p:nvPr/>
        </p:nvCxnSpPr>
        <p:spPr bwMode="auto">
          <a:xfrm>
            <a:off x="5912759" y="3608731"/>
            <a:ext cx="1071717" cy="2175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5912759" y="3608731"/>
            <a:ext cx="1071717" cy="1109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/>
          <p:nvPr/>
        </p:nvCxnSpPr>
        <p:spPr bwMode="auto">
          <a:xfrm>
            <a:off x="5912759" y="4718430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0" name="Straight Arrow Connector 99"/>
          <p:cNvCxnSpPr/>
          <p:nvPr/>
        </p:nvCxnSpPr>
        <p:spPr bwMode="auto">
          <a:xfrm>
            <a:off x="5912759" y="4718430"/>
            <a:ext cx="1071717" cy="1065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5912759" y="5784200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/>
          <p:nvPr/>
        </p:nvCxnSpPr>
        <p:spPr bwMode="auto">
          <a:xfrm flipV="1">
            <a:off x="5912759" y="3608731"/>
            <a:ext cx="1071717" cy="2175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/>
          <p:cNvCxnSpPr/>
          <p:nvPr/>
        </p:nvCxnSpPr>
        <p:spPr bwMode="auto">
          <a:xfrm flipV="1">
            <a:off x="5912759" y="4718430"/>
            <a:ext cx="1071717" cy="1065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5" name="TextBox 104"/>
          <p:cNvSpPr txBox="1"/>
          <p:nvPr/>
        </p:nvSpPr>
        <p:spPr>
          <a:xfrm>
            <a:off x="3857048" y="3228465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</a:t>
            </a:r>
          </a:p>
          <a:p>
            <a:r>
              <a:rPr lang="en-US" altLang="zh-CN" dirty="0" smtClean="0"/>
              <a:t>0.4</a:t>
            </a:r>
          </a:p>
          <a:p>
            <a:r>
              <a:rPr lang="en-US" altLang="zh-CN" dirty="0" smtClean="0"/>
              <a:t>0.3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834235" y="4181560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  <a:p>
            <a:r>
              <a:rPr lang="en-US" altLang="zh-CN" dirty="0" smtClean="0"/>
              <a:t>0.2</a:t>
            </a:r>
          </a:p>
          <a:p>
            <a:r>
              <a:rPr lang="en-US" altLang="zh-CN" dirty="0" smtClean="0"/>
              <a:t>0.4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823825" y="5322535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  <a:p>
            <a:r>
              <a:rPr lang="en-US" altLang="zh-CN" dirty="0" smtClean="0"/>
              <a:t>0.2</a:t>
            </a:r>
          </a:p>
          <a:p>
            <a:r>
              <a:rPr lang="en-US" altLang="zh-CN" dirty="0" smtClean="0"/>
              <a:t>0.3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957969" y="5333377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0.7</a:t>
            </a:r>
          </a:p>
          <a:p>
            <a:r>
              <a:rPr lang="en-US" altLang="zh-CN" dirty="0" smtClean="0"/>
              <a:t>0.1</a:t>
            </a:r>
          </a:p>
          <a:p>
            <a:r>
              <a:rPr lang="en-US" altLang="zh-CN" dirty="0" smtClean="0"/>
              <a:t>0.2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957968" y="4306028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</a:t>
            </a:r>
          </a:p>
          <a:p>
            <a:r>
              <a:rPr lang="en-US" altLang="zh-CN" dirty="0" smtClean="0"/>
              <a:t>0.4</a:t>
            </a:r>
          </a:p>
          <a:p>
            <a:r>
              <a:rPr lang="en-US" altLang="zh-CN" dirty="0" smtClean="0"/>
              <a:t>0.3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027748" y="3189475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  <a:p>
            <a:r>
              <a:rPr lang="en-US" altLang="zh-CN" dirty="0" smtClean="0"/>
              <a:t>0.4</a:t>
            </a:r>
          </a:p>
          <a:p>
            <a:r>
              <a:rPr lang="en-US" altLang="zh-CN" dirty="0" smtClean="0"/>
              <a:t>0.2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26952" y="2325571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p(e1|F)</a:t>
            </a:r>
          </a:p>
          <a:p>
            <a:r>
              <a:rPr lang="en-US" altLang="zh-CN" dirty="0" smtClean="0"/>
              <a:t>p(e1|F)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79282" y="2325571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p(e3|e2,e1,F)</a:t>
            </a:r>
          </a:p>
          <a:p>
            <a:r>
              <a:rPr lang="en-US" altLang="zh-CN" dirty="0" smtClean="0"/>
              <a:t>p(e3|e2)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872400" y="2325571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p(e2|e1,F)</a:t>
            </a:r>
          </a:p>
          <a:p>
            <a:r>
              <a:rPr lang="en-US" altLang="zh-CN" dirty="0" smtClean="0"/>
              <a:t>p(e2|e1)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234" y="2602570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Markov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2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altLang="zh-C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LSTM</a:t>
            </a:r>
            <a:r>
              <a:rPr lang="zh-CN" altLang="en-US" dirty="0" smtClean="0"/>
              <a:t>并没有</a:t>
            </a:r>
            <a:r>
              <a:rPr lang="en-US" altLang="zh-CN" dirty="0" err="1" smtClean="0"/>
              <a:t>markov</a:t>
            </a:r>
            <a:r>
              <a:rPr lang="zh-CN" altLang="en-US" dirty="0" smtClean="0"/>
              <a:t>假设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22535"/>
              </p:ext>
            </p:extLst>
          </p:nvPr>
        </p:nvGraphicFramePr>
        <p:xfrm>
          <a:off x="574675" y="2209800"/>
          <a:ext cx="8120063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09"/>
                <a:gridCol w="1160009"/>
                <a:gridCol w="1160009"/>
                <a:gridCol w="1160009"/>
                <a:gridCol w="813024"/>
                <a:gridCol w="1506994"/>
                <a:gridCol w="116000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p(e1|F)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p(e2|e1,F)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p(e3|e2,e1,F)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05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最优解：穷举法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𝑁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87650"/>
              </p:ext>
            </p:extLst>
          </p:nvPr>
        </p:nvGraphicFramePr>
        <p:xfrm>
          <a:off x="574675" y="2209800"/>
          <a:ext cx="8120063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09"/>
                <a:gridCol w="1160009"/>
                <a:gridCol w="1160009"/>
                <a:gridCol w="1160009"/>
                <a:gridCol w="813024"/>
                <a:gridCol w="1506994"/>
                <a:gridCol w="116000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p(e1|F)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p(e2|e1,F)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p(e3|e2,e1,F)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20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altLang="zh-C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4193" y="1151573"/>
            <a:ext cx="8001000" cy="4678362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en-US" altLang="zh-CN" dirty="0" smtClean="0"/>
              <a:t>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beam_size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2)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55890"/>
              </p:ext>
            </p:extLst>
          </p:nvPr>
        </p:nvGraphicFramePr>
        <p:xfrm>
          <a:off x="533400" y="1676400"/>
          <a:ext cx="8120063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09"/>
                <a:gridCol w="1160009"/>
                <a:gridCol w="1160009"/>
                <a:gridCol w="1160009"/>
                <a:gridCol w="813024"/>
                <a:gridCol w="1506994"/>
                <a:gridCol w="116000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p(e1|F)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p(e2|e1,F)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p(e3|e2,e1,F)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32077"/>
              </p:ext>
            </p:extLst>
          </p:nvPr>
        </p:nvGraphicFramePr>
        <p:xfrm>
          <a:off x="1524000" y="5278120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3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altLang="zh-C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4193" y="1151573"/>
            <a:ext cx="8001000" cy="4678362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en-US" altLang="zh-CN" dirty="0" smtClean="0"/>
              <a:t>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beam_size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2)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92775"/>
              </p:ext>
            </p:extLst>
          </p:nvPr>
        </p:nvGraphicFramePr>
        <p:xfrm>
          <a:off x="533400" y="1676400"/>
          <a:ext cx="8120063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09"/>
                <a:gridCol w="1160009"/>
                <a:gridCol w="1160009"/>
                <a:gridCol w="1160009"/>
                <a:gridCol w="813024"/>
                <a:gridCol w="1506994"/>
                <a:gridCol w="116000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p(e1|F)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p(e2|e1,F)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p(e3|e2,e1,F)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09408"/>
              </p:ext>
            </p:extLst>
          </p:nvPr>
        </p:nvGraphicFramePr>
        <p:xfrm>
          <a:off x="1447800" y="5334000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bb: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64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7450" y="1916113"/>
            <a:ext cx="727233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4000" dirty="0">
              <a:latin typeface="Times New Roman" charset="0"/>
              <a:ea typeface="黑体" charset="-12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神经序列模型 </a:t>
            </a:r>
            <a:r>
              <a:rPr lang="en-US" altLang="zh-CN" dirty="0" smtClean="0"/>
              <a:t>V</a:t>
            </a:r>
            <a:endParaRPr lang="en-US" dirty="0"/>
          </a:p>
        </p:txBody>
      </p:sp>
      <p:sp>
        <p:nvSpPr>
          <p:cNvPr id="9" name="Subtitle 6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7010400" cy="2590800"/>
          </a:xfrm>
        </p:spPr>
        <p:txBody>
          <a:bodyPr/>
          <a:lstStyle/>
          <a:p>
            <a:pPr algn="ctr"/>
            <a:r>
              <a:rPr lang="zh-CN" altLang="en-US" dirty="0" smtClean="0"/>
              <a:t>主讲人： 史兴</a:t>
            </a:r>
            <a:endParaRPr lang="en-US" altLang="zh-CN" dirty="0"/>
          </a:p>
          <a:p>
            <a:pPr algn="ctr"/>
            <a:r>
              <a:rPr lang="en-US" altLang="zh-CN" dirty="0" smtClean="0">
                <a:ea typeface="宋体" panose="02010600030101010101" pitchFamily="2" charset="-122"/>
              </a:rPr>
              <a:t>07/26/2017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86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altLang="zh-C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4193" y="1151573"/>
            <a:ext cx="8001000" cy="4678362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en-US" altLang="zh-CN" dirty="0" smtClean="0"/>
              <a:t>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beam_size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2)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39722"/>
              </p:ext>
            </p:extLst>
          </p:nvPr>
        </p:nvGraphicFramePr>
        <p:xfrm>
          <a:off x="533400" y="1676400"/>
          <a:ext cx="8120063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09"/>
                <a:gridCol w="1160009"/>
                <a:gridCol w="1160009"/>
                <a:gridCol w="1160009"/>
                <a:gridCol w="813024"/>
                <a:gridCol w="1506994"/>
                <a:gridCol w="116000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p(e1|F)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p(e2|e1,F)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p(e3|e2,e1,F)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06516"/>
              </p:ext>
            </p:extLst>
          </p:nvPr>
        </p:nvGraphicFramePr>
        <p:xfrm>
          <a:off x="1524000" y="5257800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bab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bb: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bba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412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40532" b="10025"/>
          <a:stretch/>
        </p:blipFill>
        <p:spPr>
          <a:xfrm>
            <a:off x="4800600" y="2080518"/>
            <a:ext cx="2795016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0" y="4282998"/>
            <a:ext cx="82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_</a:t>
            </a:r>
            <a:r>
              <a:rPr lang="en-US" altLang="zh-CN" dirty="0" smtClean="0"/>
              <a:t>GO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30044" y="1309875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9900"/>
                </a:solidFill>
              </a:rPr>
              <a:t>a:0.3</a:t>
            </a:r>
            <a:r>
              <a:rPr lang="zh-CN" altLang="en-US" dirty="0" smtClean="0">
                <a:solidFill>
                  <a:srgbClr val="009900"/>
                </a:solidFill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/>
              <a:t>a:0.3</a:t>
            </a:r>
            <a:r>
              <a:rPr lang="zh-CN" altLang="en-US" dirty="0"/>
              <a:t> </a:t>
            </a:r>
            <a:r>
              <a:rPr lang="en-US" altLang="zh-CN" dirty="0" smtClean="0"/>
              <a:t>b:0.7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53674" y="5181600"/>
                <a:ext cx="610740" cy="651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674" y="5181600"/>
                <a:ext cx="610740" cy="6512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669338" y="5068669"/>
            <a:ext cx="133722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[0.2,-0.3]</a:t>
            </a:r>
          </a:p>
          <a:p>
            <a:r>
              <a:rPr lang="en-US" altLang="zh-CN" dirty="0"/>
              <a:t>[0.2,-0.3]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560429" y="5151231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29" y="5151231"/>
                <a:ext cx="610740" cy="673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215974" y="5029200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[1.0,-</a:t>
            </a:r>
            <a:r>
              <a:rPr lang="en-US" altLang="zh-CN" dirty="0"/>
              <a:t>3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[1.0,-3.3</a:t>
            </a:r>
            <a:r>
              <a:rPr lang="en-US" altLang="zh-CN" dirty="0"/>
              <a:t>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72974" y="51816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=》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21098" y="1415157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潜在</a:t>
            </a:r>
            <a:r>
              <a:rPr lang="en-US" altLang="zh-CN" dirty="0" smtClean="0">
                <a:solidFill>
                  <a:srgbClr val="FF0000"/>
                </a:solidFill>
              </a:rPr>
              <a:t>Bug#1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2119" y="1309874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>
                <a:solidFill>
                  <a:srgbClr val="009900"/>
                </a:solidFill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/>
              <a:t>a:0.3</a:t>
            </a:r>
            <a:r>
              <a:rPr lang="zh-CN" altLang="en-US" dirty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800" y="1459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错误：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0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40532" b="10025"/>
          <a:stretch/>
        </p:blipFill>
        <p:spPr>
          <a:xfrm>
            <a:off x="4800600" y="2080518"/>
            <a:ext cx="2795016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5995" y="4285395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08245" y="1309729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>
                <a:solidFill>
                  <a:srgbClr val="009900"/>
                </a:solidFill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b:0.5</a:t>
            </a:r>
          </a:p>
          <a:p>
            <a:r>
              <a:rPr lang="en-US" altLang="zh-CN" dirty="0" smtClean="0"/>
              <a:t>a:0.8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71700" y="5181600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5181600"/>
                <a:ext cx="610740" cy="6739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678455" y="5151231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55" y="5151231"/>
                <a:ext cx="610740" cy="673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264180" y="499246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[-1.3,-0.3]</a:t>
            </a:r>
          </a:p>
          <a:p>
            <a:r>
              <a:rPr lang="en-US" altLang="zh-CN" dirty="0" smtClean="0"/>
              <a:t>[1.1,-1.5]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51816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=》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77574" y="5005765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[1.0,-</a:t>
            </a:r>
            <a:r>
              <a:rPr lang="en-US" altLang="zh-CN" dirty="0"/>
              <a:t>3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[1.0,-3.3</a:t>
            </a:r>
            <a:r>
              <a:rPr lang="en-US" altLang="zh-CN" dirty="0"/>
              <a:t>]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42949" y="4990326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[-1.3,-0.3]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[-1.3,-0.3</a:t>
            </a:r>
            <a:r>
              <a:rPr lang="en-US" altLang="zh-CN" dirty="0" smtClean="0">
                <a:solidFill>
                  <a:srgbClr val="0000FF"/>
                </a:solidFill>
              </a:rPr>
              <a:t>]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9412" y="51512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=》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15837" y="567090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潜在</a:t>
            </a:r>
            <a:r>
              <a:rPr lang="en-US" altLang="zh-CN" dirty="0" smtClean="0">
                <a:solidFill>
                  <a:srgbClr val="FF0000"/>
                </a:solidFill>
              </a:rPr>
              <a:t>Bug#2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81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40532" b="10025"/>
          <a:stretch/>
        </p:blipFill>
        <p:spPr>
          <a:xfrm>
            <a:off x="4800600" y="2080518"/>
            <a:ext cx="2795016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3375" y="4237573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4600" y="1306894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71700" y="5181600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5181600"/>
                <a:ext cx="610740" cy="6739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678455" y="5151231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55" y="5151231"/>
                <a:ext cx="610740" cy="673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264180" y="499246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51816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=》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30530" y="502479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[-1.3,-0.3]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[-1.3,-0.3</a:t>
            </a:r>
            <a:r>
              <a:rPr lang="en-US" altLang="zh-CN" dirty="0" smtClean="0">
                <a:solidFill>
                  <a:srgbClr val="0000FF"/>
                </a:solidFill>
              </a:rPr>
              <a:t>]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06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40532" b="10025"/>
          <a:stretch/>
        </p:blipFill>
        <p:spPr>
          <a:xfrm>
            <a:off x="4800600" y="2080518"/>
            <a:ext cx="2795016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3375" y="4237573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4600" y="1306894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71700" y="5181600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5181600"/>
                <a:ext cx="610740" cy="6739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678455" y="5151231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55" y="5151231"/>
                <a:ext cx="610740" cy="673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264180" y="499246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51816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=》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30530" y="502479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[-1.3,-0.3]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[-1.3,-0.3</a:t>
            </a:r>
            <a:r>
              <a:rPr lang="en-US" altLang="zh-CN" dirty="0" smtClean="0">
                <a:solidFill>
                  <a:srgbClr val="0000FF"/>
                </a:solidFill>
              </a:rPr>
              <a:t>]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06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zh-CN" altLang="en-US" dirty="0" smtClean="0"/>
              <a:t>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3787" b="10025"/>
          <a:stretch/>
        </p:blipFill>
        <p:spPr>
          <a:xfrm>
            <a:off x="5867400" y="2323120"/>
            <a:ext cx="762000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6287" y="4346138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0988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9819" y="1328932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7757" y="4693106"/>
            <a:ext cx="2205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self.after_state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</a:p>
          <a:p>
            <a:r>
              <a:rPr lang="en-US" altLang="zh-CN" dirty="0" err="1" smtClean="0">
                <a:solidFill>
                  <a:schemeClr val="accent2"/>
                </a:solidFill>
              </a:rPr>
              <a:t>self.beam_parent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[0,0]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7625" y="5038247"/>
            <a:ext cx="212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self.before_state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[-1.3,-0.3]</a:t>
            </a:r>
          </a:p>
          <a:p>
            <a:r>
              <a:rPr lang="en-US" altLang="zh-CN" dirty="0"/>
              <a:t>[-</a:t>
            </a:r>
            <a:r>
              <a:rPr lang="en-US" altLang="zh-CN" dirty="0" smtClean="0"/>
              <a:t>1.2,-0.5]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709953" y="4696071"/>
            <a:ext cx="15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8284" y="4843901"/>
            <a:ext cx="13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self.inputs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0033" y="1203738"/>
            <a:ext cx="1809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self.top_index</a:t>
            </a:r>
            <a:endParaRPr lang="en-US" altLang="zh-CN" dirty="0" smtClean="0"/>
          </a:p>
          <a:p>
            <a:r>
              <a:rPr lang="en-US" altLang="zh-CN" dirty="0" err="1" smtClean="0"/>
              <a:t>self.top_value</a:t>
            </a:r>
            <a:endParaRPr lang="en-US" altLang="zh-CN" dirty="0" smtClean="0"/>
          </a:p>
          <a:p>
            <a:r>
              <a:rPr lang="en-US" altLang="zh-CN" dirty="0" err="1" smtClean="0"/>
              <a:t>self.eos_value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0"/>
            <a:ext cx="231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Single-step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Decoder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endCxn id="20" idx="0"/>
          </p:cNvCxnSpPr>
          <p:nvPr/>
        </p:nvCxnSpPr>
        <p:spPr bwMode="auto">
          <a:xfrm>
            <a:off x="4319486" y="3810000"/>
            <a:ext cx="1" cy="1228247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20" idx="0"/>
          </p:cNvCxnSpPr>
          <p:nvPr/>
        </p:nvCxnSpPr>
        <p:spPr bwMode="auto">
          <a:xfrm flipV="1">
            <a:off x="4319487" y="3317598"/>
            <a:ext cx="1402798" cy="172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0"/>
          </p:cNvCxnSpPr>
          <p:nvPr/>
        </p:nvCxnSpPr>
        <p:spPr bwMode="auto">
          <a:xfrm>
            <a:off x="6669326" y="2978685"/>
            <a:ext cx="1351169" cy="1714421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4767525" y="5604773"/>
            <a:ext cx="2135851" cy="17923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67365" y="516866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</a:t>
            </a:r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蓝色：</a:t>
            </a:r>
            <a:r>
              <a:rPr lang="en-US" altLang="zh-CN" dirty="0" smtClean="0">
                <a:solidFill>
                  <a:srgbClr val="0000FF"/>
                </a:solidFill>
              </a:rPr>
              <a:t>variable</a:t>
            </a:r>
          </a:p>
          <a:p>
            <a:r>
              <a:rPr lang="zh-CN" altLang="en-US" dirty="0" smtClean="0"/>
              <a:t>箭头：</a:t>
            </a:r>
            <a:r>
              <a:rPr lang="en-US" altLang="zh-CN" dirty="0" smtClean="0"/>
              <a:t>operation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0451" y="4081046"/>
            <a:ext cx="219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encode2before_ops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910031" y="5715000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after2before_ops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971005" y="3077537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decode2after_ops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2965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zh-CN" altLang="en-US" dirty="0" smtClean="0"/>
              <a:t>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57625" y="5038247"/>
            <a:ext cx="212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self.before_state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[-1.3,-0.3]</a:t>
            </a:r>
          </a:p>
          <a:p>
            <a:r>
              <a:rPr lang="en-US" altLang="zh-CN" dirty="0"/>
              <a:t>[-</a:t>
            </a:r>
            <a:r>
              <a:rPr lang="en-US" altLang="zh-CN" dirty="0" smtClean="0"/>
              <a:t>1.2,-0.5]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709953" y="4696071"/>
            <a:ext cx="15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0"/>
            <a:ext cx="231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Single-step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Decoder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endCxn id="20" idx="0"/>
          </p:cNvCxnSpPr>
          <p:nvPr/>
        </p:nvCxnSpPr>
        <p:spPr bwMode="auto">
          <a:xfrm>
            <a:off x="4319486" y="3810000"/>
            <a:ext cx="1" cy="1228247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67365" y="516866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</a:t>
            </a:r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蓝色：</a:t>
            </a:r>
            <a:r>
              <a:rPr lang="en-US" altLang="zh-CN" dirty="0" smtClean="0">
                <a:solidFill>
                  <a:srgbClr val="0000FF"/>
                </a:solidFill>
              </a:rPr>
              <a:t>variable</a:t>
            </a:r>
          </a:p>
          <a:p>
            <a:r>
              <a:rPr lang="zh-CN" altLang="en-US" dirty="0" smtClean="0"/>
              <a:t>箭头：</a:t>
            </a:r>
            <a:r>
              <a:rPr lang="en-US" altLang="zh-CN" dirty="0" smtClean="0"/>
              <a:t>operation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1551" y="4107480"/>
            <a:ext cx="219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encode2before_ops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669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zh-CN" altLang="en-US" dirty="0" smtClean="0"/>
              <a:t>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3787" b="10025"/>
          <a:stretch/>
        </p:blipFill>
        <p:spPr>
          <a:xfrm>
            <a:off x="5867400" y="2323120"/>
            <a:ext cx="762000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6287" y="4346138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0988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9819" y="1328932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7757" y="4693106"/>
            <a:ext cx="1931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self.after_state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7625" y="5038247"/>
            <a:ext cx="212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self.before_state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[-1.3,-0.3]</a:t>
            </a:r>
          </a:p>
          <a:p>
            <a:r>
              <a:rPr lang="en-US" altLang="zh-CN" dirty="0"/>
              <a:t>[-</a:t>
            </a:r>
            <a:r>
              <a:rPr lang="en-US" altLang="zh-CN" dirty="0" smtClean="0"/>
              <a:t>1.2,-0.5]</a:t>
            </a:r>
            <a:endParaRPr lang="en-US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5478284" y="4843901"/>
            <a:ext cx="13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self.inputs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0033" y="1203738"/>
            <a:ext cx="1809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self.top_index</a:t>
            </a:r>
            <a:endParaRPr lang="en-US" altLang="zh-CN" dirty="0" smtClean="0"/>
          </a:p>
          <a:p>
            <a:r>
              <a:rPr lang="en-US" altLang="zh-CN" dirty="0" err="1" smtClean="0"/>
              <a:t>self.top_value</a:t>
            </a:r>
            <a:endParaRPr lang="en-US" altLang="zh-CN" dirty="0" smtClean="0"/>
          </a:p>
          <a:p>
            <a:r>
              <a:rPr lang="en-US" altLang="zh-CN" dirty="0" err="1" smtClean="0"/>
              <a:t>self.eos_value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0"/>
            <a:ext cx="231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Single-step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Decoder</a:t>
            </a:r>
            <a:endParaRPr lang="en-US" sz="2400" b="1" dirty="0"/>
          </a:p>
        </p:txBody>
      </p:sp>
      <p:cxnSp>
        <p:nvCxnSpPr>
          <p:cNvPr id="25" name="Straight Arrow Connector 24"/>
          <p:cNvCxnSpPr>
            <a:stCxn id="20" idx="0"/>
          </p:cNvCxnSpPr>
          <p:nvPr/>
        </p:nvCxnSpPr>
        <p:spPr bwMode="auto">
          <a:xfrm flipV="1">
            <a:off x="4319487" y="3317598"/>
            <a:ext cx="1402798" cy="172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0"/>
          </p:cNvCxnSpPr>
          <p:nvPr/>
        </p:nvCxnSpPr>
        <p:spPr bwMode="auto">
          <a:xfrm>
            <a:off x="6669326" y="2978685"/>
            <a:ext cx="1214113" cy="1714421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67365" y="516866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</a:t>
            </a:r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蓝色：</a:t>
            </a:r>
            <a:r>
              <a:rPr lang="en-US" altLang="zh-CN" dirty="0" smtClean="0">
                <a:solidFill>
                  <a:srgbClr val="0000FF"/>
                </a:solidFill>
              </a:rPr>
              <a:t>variable</a:t>
            </a:r>
          </a:p>
          <a:p>
            <a:r>
              <a:rPr lang="zh-CN" altLang="en-US" dirty="0" smtClean="0"/>
              <a:t>箭头：</a:t>
            </a:r>
            <a:r>
              <a:rPr lang="en-US" altLang="zh-CN" dirty="0" smtClean="0"/>
              <a:t>operation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71005" y="3077537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decode2after_ops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195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zh-CN" altLang="en-US" dirty="0" smtClean="0"/>
              <a:t>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0988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7757" y="4693106"/>
            <a:ext cx="2205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self.after_state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</a:p>
          <a:p>
            <a:r>
              <a:rPr lang="en-US" altLang="zh-CN" dirty="0" err="1" smtClean="0">
                <a:solidFill>
                  <a:schemeClr val="accent2"/>
                </a:solidFill>
              </a:rPr>
              <a:t>self.beam_parent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[0,0]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7625" y="5038247"/>
            <a:ext cx="212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self.before_state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[-1.3,-0.3]</a:t>
            </a:r>
          </a:p>
          <a:p>
            <a:r>
              <a:rPr lang="en-US" altLang="zh-CN" dirty="0"/>
              <a:t>[-</a:t>
            </a:r>
            <a:r>
              <a:rPr lang="en-US" altLang="zh-CN" dirty="0" smtClean="0"/>
              <a:t>1.2,-0.5]</a:t>
            </a:r>
            <a:endParaRPr lang="en-US" altLang="zh-CN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0"/>
            <a:ext cx="231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Single-step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Decoder</a:t>
            </a:r>
            <a:endParaRPr lang="en-US" sz="2400" b="1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4767525" y="5604773"/>
            <a:ext cx="2135851" cy="17923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67365" y="516866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</a:t>
            </a:r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蓝色：</a:t>
            </a:r>
            <a:r>
              <a:rPr lang="en-US" altLang="zh-CN" dirty="0" smtClean="0">
                <a:solidFill>
                  <a:srgbClr val="0000FF"/>
                </a:solidFill>
              </a:rPr>
              <a:t>variable</a:t>
            </a:r>
          </a:p>
          <a:p>
            <a:r>
              <a:rPr lang="zh-CN" altLang="en-US" dirty="0" smtClean="0"/>
              <a:t>箭头：</a:t>
            </a:r>
            <a:r>
              <a:rPr lang="en-US" altLang="zh-CN" dirty="0" smtClean="0"/>
              <a:t>operation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10031" y="5715000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after2before_ops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8277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zh-CN" altLang="en-US" dirty="0" smtClean="0"/>
              <a:t>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3787" b="10025"/>
          <a:stretch/>
        </p:blipFill>
        <p:spPr>
          <a:xfrm>
            <a:off x="5867400" y="2323120"/>
            <a:ext cx="762000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6287" y="4346138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0988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9819" y="1328932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7757" y="4693106"/>
            <a:ext cx="1931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self.after_state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7625" y="5038247"/>
            <a:ext cx="212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self.before_state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[-1.3,-0.3]</a:t>
            </a:r>
          </a:p>
          <a:p>
            <a:r>
              <a:rPr lang="en-US" altLang="zh-CN" dirty="0"/>
              <a:t>[-</a:t>
            </a:r>
            <a:r>
              <a:rPr lang="en-US" altLang="zh-CN" dirty="0" smtClean="0"/>
              <a:t>1.2,-0.5]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709953" y="4696071"/>
            <a:ext cx="15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8284" y="4843901"/>
            <a:ext cx="13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self.inputs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0033" y="1203738"/>
            <a:ext cx="1809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self.top_index</a:t>
            </a:r>
            <a:endParaRPr lang="en-US" altLang="zh-CN" dirty="0" smtClean="0"/>
          </a:p>
          <a:p>
            <a:r>
              <a:rPr lang="en-US" altLang="zh-CN" dirty="0" err="1" smtClean="0"/>
              <a:t>self.top_value</a:t>
            </a:r>
            <a:endParaRPr lang="en-US" altLang="zh-CN" dirty="0" smtClean="0"/>
          </a:p>
          <a:p>
            <a:r>
              <a:rPr lang="en-US" altLang="zh-CN" dirty="0" err="1" smtClean="0"/>
              <a:t>self.eos_value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1447800"/>
            <a:ext cx="30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beam_step</a:t>
            </a:r>
            <a:r>
              <a:rPr lang="en-US" altLang="zh-CN" b="1" dirty="0" smtClean="0"/>
              <a:t>(index=0)</a:t>
            </a:r>
            <a:endParaRPr lang="en-US" b="1" dirty="0"/>
          </a:p>
        </p:txBody>
      </p:sp>
      <p:cxnSp>
        <p:nvCxnSpPr>
          <p:cNvPr id="23" name="Straight Arrow Connector 22"/>
          <p:cNvCxnSpPr>
            <a:endCxn id="20" idx="0"/>
          </p:cNvCxnSpPr>
          <p:nvPr/>
        </p:nvCxnSpPr>
        <p:spPr bwMode="auto">
          <a:xfrm>
            <a:off x="4319486" y="3810000"/>
            <a:ext cx="1" cy="1228247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20" idx="0"/>
          </p:cNvCxnSpPr>
          <p:nvPr/>
        </p:nvCxnSpPr>
        <p:spPr bwMode="auto">
          <a:xfrm flipV="1">
            <a:off x="4319487" y="3317598"/>
            <a:ext cx="1402798" cy="172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0"/>
          </p:cNvCxnSpPr>
          <p:nvPr/>
        </p:nvCxnSpPr>
        <p:spPr bwMode="auto">
          <a:xfrm>
            <a:off x="6669326" y="2978685"/>
            <a:ext cx="1214113" cy="1714421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67365" y="516866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</a:t>
            </a:r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蓝色：</a:t>
            </a:r>
            <a:r>
              <a:rPr lang="en-US" altLang="zh-CN" dirty="0" smtClean="0">
                <a:solidFill>
                  <a:srgbClr val="0000FF"/>
                </a:solidFill>
              </a:rPr>
              <a:t>variable</a:t>
            </a:r>
          </a:p>
          <a:p>
            <a:r>
              <a:rPr lang="zh-CN" altLang="en-US" dirty="0" smtClean="0"/>
              <a:t>箭头：</a:t>
            </a:r>
            <a:r>
              <a:rPr lang="en-US" altLang="zh-CN" dirty="0" smtClean="0"/>
              <a:t>operation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0451" y="4081046"/>
            <a:ext cx="219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encode2before_ops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971005" y="3077537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decode2after_ops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754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67836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勘误：</a:t>
            </a:r>
            <a:r>
              <a:rPr lang="en-US" altLang="zh-CN" dirty="0" smtClean="0"/>
              <a:t>RNNLM</a:t>
            </a:r>
            <a:r>
              <a:rPr lang="zh-CN" altLang="en-US" dirty="0" smtClean="0"/>
              <a:t>实现细节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Seq2Seq</a:t>
            </a:r>
            <a:r>
              <a:rPr lang="zh-CN" altLang="en-US" dirty="0" smtClean="0"/>
              <a:t> 实现细节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Attention</a:t>
            </a:r>
            <a:r>
              <a:rPr lang="zh-CN" altLang="en-US" dirty="0" smtClean="0"/>
              <a:t> 实现细节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勘误：</a:t>
            </a:r>
            <a:r>
              <a:rPr lang="en-US" altLang="zh-CN" dirty="0"/>
              <a:t>LSTM</a:t>
            </a:r>
            <a:r>
              <a:rPr lang="zh-CN" altLang="en-US" dirty="0"/>
              <a:t> 与 </a:t>
            </a:r>
            <a:r>
              <a:rPr lang="en-US" altLang="zh-CN" dirty="0" err="1"/>
              <a:t>beam_search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zh-CN" altLang="en-US" dirty="0" smtClean="0"/>
              <a:t>实现细节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zh-CN" altLang="en-US" dirty="0" smtClean="0"/>
              <a:t>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3787" b="10025"/>
          <a:stretch/>
        </p:blipFill>
        <p:spPr>
          <a:xfrm>
            <a:off x="5867400" y="2323120"/>
            <a:ext cx="762000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6287" y="4346138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0988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9819" y="1328932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7757" y="4693106"/>
            <a:ext cx="2205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self.after_state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</a:p>
          <a:p>
            <a:r>
              <a:rPr lang="en-US" altLang="zh-CN" dirty="0" err="1" smtClean="0">
                <a:solidFill>
                  <a:schemeClr val="accent2"/>
                </a:solidFill>
              </a:rPr>
              <a:t>self.beam_parent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[0,0]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7625" y="5038247"/>
            <a:ext cx="212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self.before_state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[-1.3,-0.3]</a:t>
            </a:r>
          </a:p>
          <a:p>
            <a:r>
              <a:rPr lang="en-US" altLang="zh-CN" dirty="0"/>
              <a:t>[-</a:t>
            </a:r>
            <a:r>
              <a:rPr lang="en-US" altLang="zh-CN" dirty="0" smtClean="0"/>
              <a:t>1.2,-0.5]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709953" y="4696071"/>
            <a:ext cx="15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8284" y="4843901"/>
            <a:ext cx="13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self.inputs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0033" y="1203738"/>
            <a:ext cx="1809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self.top_index</a:t>
            </a:r>
            <a:endParaRPr lang="en-US" altLang="zh-CN" dirty="0" smtClean="0"/>
          </a:p>
          <a:p>
            <a:r>
              <a:rPr lang="en-US" altLang="zh-CN" dirty="0" err="1" smtClean="0"/>
              <a:t>self.top_value</a:t>
            </a:r>
            <a:endParaRPr lang="en-US" altLang="zh-CN" dirty="0" smtClean="0"/>
          </a:p>
          <a:p>
            <a:r>
              <a:rPr lang="en-US" altLang="zh-CN" dirty="0" err="1" smtClean="0"/>
              <a:t>self.eos_value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0" idx="0"/>
          </p:cNvCxnSpPr>
          <p:nvPr/>
        </p:nvCxnSpPr>
        <p:spPr bwMode="auto">
          <a:xfrm flipV="1">
            <a:off x="4319487" y="3317598"/>
            <a:ext cx="1402798" cy="172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0"/>
          </p:cNvCxnSpPr>
          <p:nvPr/>
        </p:nvCxnSpPr>
        <p:spPr bwMode="auto">
          <a:xfrm>
            <a:off x="6669326" y="2978685"/>
            <a:ext cx="1351169" cy="1714421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4767525" y="5604773"/>
            <a:ext cx="2135851" cy="17923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67365" y="516866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</a:t>
            </a:r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蓝色：</a:t>
            </a:r>
            <a:r>
              <a:rPr lang="en-US" altLang="zh-CN" dirty="0" smtClean="0">
                <a:solidFill>
                  <a:srgbClr val="0000FF"/>
                </a:solidFill>
              </a:rPr>
              <a:t>variable</a:t>
            </a:r>
          </a:p>
          <a:p>
            <a:r>
              <a:rPr lang="zh-CN" altLang="en-US" dirty="0" smtClean="0"/>
              <a:t>箭头：</a:t>
            </a:r>
            <a:r>
              <a:rPr lang="en-US" altLang="zh-CN" dirty="0" smtClean="0"/>
              <a:t>operation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10031" y="5715000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after2before_ops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971005" y="3077537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decode2after_ops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1447800"/>
            <a:ext cx="30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beam_step</a:t>
            </a:r>
            <a:r>
              <a:rPr lang="en-US" altLang="zh-CN" b="1" dirty="0" smtClean="0"/>
              <a:t>(index&gt;0)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6585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run.py</a:t>
            </a:r>
            <a:endParaRPr lang="en-US" altLang="zh-CN" dirty="0"/>
          </a:p>
          <a:p>
            <a:pPr lvl="1"/>
            <a:r>
              <a:rPr lang="en-US" altLang="zh-CN" dirty="0" err="1" smtClean="0"/>
              <a:t>beam_decode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潜在</a:t>
            </a:r>
            <a:r>
              <a:rPr lang="en-US" altLang="zh-CN" dirty="0" smtClean="0"/>
              <a:t>bug#1</a:t>
            </a:r>
          </a:p>
          <a:p>
            <a:pPr lvl="2"/>
            <a:r>
              <a:rPr lang="en-US" altLang="zh-CN" dirty="0" smtClean="0"/>
              <a:t>EOS</a:t>
            </a:r>
            <a:endParaRPr lang="en-US" altLang="zh-CN" dirty="0"/>
          </a:p>
          <a:p>
            <a:pPr lvl="3"/>
            <a:r>
              <a:rPr lang="zh-CN" altLang="en-US" dirty="0" smtClean="0"/>
              <a:t>当生成</a:t>
            </a:r>
            <a:r>
              <a:rPr lang="en-US" altLang="zh-CN" dirty="0" smtClean="0"/>
              <a:t>EOS</a:t>
            </a:r>
            <a:r>
              <a:rPr lang="zh-CN" altLang="en-US" dirty="0" smtClean="0"/>
              <a:t>的时候，就加入候选句子中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最后一步时，直接强制输出</a:t>
            </a:r>
            <a:r>
              <a:rPr lang="en-US" altLang="zh-CN" dirty="0" smtClean="0"/>
              <a:t>beam</a:t>
            </a:r>
            <a:r>
              <a:rPr lang="zh-CN" altLang="en-US" dirty="0" smtClean="0"/>
              <a:t>中所有的句子，需要查询</a:t>
            </a:r>
            <a:r>
              <a:rPr lang="en-US" altLang="zh-CN" dirty="0" smtClean="0"/>
              <a:t>EOS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最长最短的控制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max_ratio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min_ratio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8338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BLEU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评价机器翻译的标准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2895600"/>
            <a:ext cx="8445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47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BLEU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92287"/>
            <a:ext cx="6653226" cy="43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40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BLEU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endParaRPr lang="en-US" altLang="zh-CN" dirty="0"/>
          </a:p>
          <a:p>
            <a:pPr lvl="1"/>
            <a:r>
              <a:rPr lang="en-US" altLang="zh-CN" dirty="0" smtClean="0"/>
              <a:t>bash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beam_decode_small.sh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bash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bleu_small.sh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0256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高难度，高价值的作业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altLang="zh-CN" dirty="0"/>
          </a:p>
          <a:p>
            <a:pPr lvl="2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beam_attention_seq2seq()</a:t>
            </a:r>
          </a:p>
          <a:p>
            <a:pPr lvl="2"/>
            <a:r>
              <a:rPr lang="en-US" altLang="zh-CN" dirty="0" err="1" smtClean="0"/>
              <a:t>feed_input</a:t>
            </a:r>
            <a:r>
              <a:rPr lang="zh-CN" altLang="en-US" dirty="0" smtClean="0"/>
              <a:t>是否需要加</a:t>
            </a:r>
            <a:r>
              <a:rPr lang="en-US" altLang="zh-CN" dirty="0" err="1" smtClean="0"/>
              <a:t>before_ht_att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after_ht_att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352800"/>
            <a:ext cx="3209925" cy="26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7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755650" y="981075"/>
            <a:ext cx="76327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lang="zh-CN" altLang="en-US" sz="2800">
                <a:solidFill>
                  <a:srgbClr val="00B0F0"/>
                </a:solidFill>
                <a:latin typeface="微软雅黑" charset="-122"/>
                <a:ea typeface="微软雅黑" charset="-122"/>
              </a:rPr>
              <a:t>小象学院：互联网新技术在线教育领航者</a:t>
            </a:r>
            <a:endParaRPr lang="en-US" altLang="zh-CN" sz="2800">
              <a:ea typeface="黑体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zh-CN" altLang="en-US" sz="2400">
                <a:ea typeface="黑体" charset="-122"/>
              </a:rPr>
              <a:t>微信公众号：大数据分析挖掘</a:t>
            </a:r>
            <a:endParaRPr lang="zh-CN" altLang="zh-CN" sz="2400">
              <a:ea typeface="黑体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zh-CN" altLang="en-US" sz="2400">
                <a:ea typeface="黑体" charset="-122"/>
              </a:rPr>
              <a:t>新浪微博：</a:t>
            </a:r>
            <a:r>
              <a:rPr lang="en-US" altLang="zh-CN" sz="2400">
                <a:ea typeface="黑体" charset="-122"/>
              </a:rPr>
              <a:t>ChinaHadoop   </a:t>
            </a:r>
          </a:p>
        </p:txBody>
      </p:sp>
      <p:pic>
        <p:nvPicPr>
          <p:cNvPr id="921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16338"/>
            <a:ext cx="75279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文本框 1"/>
          <p:cNvSpPr txBox="1">
            <a:spLocks noChangeArrowheads="1"/>
          </p:cNvSpPr>
          <p:nvPr/>
        </p:nvSpPr>
        <p:spPr bwMode="auto">
          <a:xfrm>
            <a:off x="468313" y="188913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charset="0"/>
                <a:ea typeface="黑体" charset="-122"/>
              </a:rPr>
              <a:t>联系我们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RNNLM</a:t>
            </a:r>
            <a:r>
              <a:rPr lang="zh-CN" altLang="en-US" dirty="0"/>
              <a:t>实现</a:t>
            </a:r>
            <a:r>
              <a:rPr lang="zh-CN" altLang="en-US" dirty="0" smtClean="0"/>
              <a:t>细节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多层</a:t>
            </a:r>
            <a:r>
              <a:rPr lang="en-US" altLang="zh-CN" dirty="0" err="1" smtClean="0"/>
              <a:t>lstm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zh-CN" altLang="en-US" dirty="0" smtClean="0"/>
              <a:t>错误的代码：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seqModel.py:108</a:t>
            </a:r>
            <a:endParaRPr lang="en-US" dirty="0" smtClean="0"/>
          </a:p>
          <a:p>
            <a:pPr lvl="1"/>
            <a:r>
              <a:rPr lang="en-US" dirty="0" err="1" smtClean="0"/>
              <a:t>single_cell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tf.contrib.rnn.MultiRNNCell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single_cell</a:t>
            </a:r>
            <a:r>
              <a:rPr lang="en-US" dirty="0">
                <a:solidFill>
                  <a:srgbClr val="FF0000"/>
                </a:solidFill>
              </a:rPr>
              <a:t>] * </a:t>
            </a:r>
            <a:r>
              <a:rPr lang="en-US" dirty="0" err="1">
                <a:solidFill>
                  <a:srgbClr val="FF0000"/>
                </a:solidFill>
              </a:rPr>
              <a:t>num_layers</a:t>
            </a:r>
            <a:r>
              <a:rPr lang="en-US" dirty="0"/>
              <a:t>, </a:t>
            </a:r>
            <a:r>
              <a:rPr lang="en-US" dirty="0" err="1"/>
              <a:t>state_is_tuple</a:t>
            </a:r>
            <a:r>
              <a:rPr lang="en-US" dirty="0"/>
              <a:t>=True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导致每层的参数共享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97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lang="en-US" altLang="zh-CN" dirty="0"/>
              <a:t>RNNLM</a:t>
            </a:r>
            <a:r>
              <a:rPr lang="zh-CN" altLang="en-US" dirty="0"/>
              <a:t>实现</a:t>
            </a:r>
            <a:r>
              <a:rPr lang="zh-CN" altLang="en-US" dirty="0" smtClean="0"/>
              <a:t>细节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多层</a:t>
            </a:r>
            <a:r>
              <a:rPr lang="en-US" altLang="zh-CN" dirty="0" err="1" smtClean="0"/>
              <a:t>lstm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zh-CN" altLang="en-US" dirty="0" smtClean="0"/>
              <a:t>正确的代码：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seqModel.py:103-116</a:t>
            </a:r>
          </a:p>
          <a:p>
            <a:pPr lvl="1"/>
            <a:r>
              <a:rPr lang="en-US" dirty="0" err="1"/>
              <a:t>single_cell</a:t>
            </a:r>
            <a:r>
              <a:rPr lang="en-US" dirty="0"/>
              <a:t> = </a:t>
            </a:r>
            <a:r>
              <a:rPr lang="en-US" dirty="0" err="1"/>
              <a:t>tf.contrib.rnn.MultiRNNCell</a:t>
            </a:r>
            <a:r>
              <a:rPr lang="en-US" dirty="0"/>
              <a:t>([</a:t>
            </a:r>
            <a:r>
              <a:rPr lang="en-US" dirty="0" err="1">
                <a:solidFill>
                  <a:srgbClr val="FF0000"/>
                </a:solidFill>
              </a:rPr>
              <a:t>lstm_cell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for _ in </a:t>
            </a:r>
            <a:r>
              <a:rPr lang="en-US" dirty="0" err="1"/>
              <a:t>xrange</a:t>
            </a:r>
            <a:r>
              <a:rPr lang="en-US" dirty="0"/>
              <a:t>(</a:t>
            </a:r>
            <a:r>
              <a:rPr lang="en-US" dirty="0" err="1"/>
              <a:t>num_layers</a:t>
            </a:r>
            <a:r>
              <a:rPr lang="en-US" dirty="0"/>
              <a:t>)], </a:t>
            </a:r>
            <a:r>
              <a:rPr lang="en-US" dirty="0" err="1"/>
              <a:t>state_is_tuple</a:t>
            </a:r>
            <a:r>
              <a:rPr lang="en-US" dirty="0"/>
              <a:t>=True)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8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github.com/shixing/xing_nlp/tree/master/Seq2Seq</a:t>
            </a:r>
            <a:endParaRPr lang="en-US" altLang="zh-CN" dirty="0" smtClean="0"/>
          </a:p>
          <a:p>
            <a:r>
              <a:rPr lang="zh-CN" altLang="en-US" dirty="0" smtClean="0"/>
              <a:t>文件夹说明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997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run.py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_buckets</a:t>
            </a:r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训练</a:t>
            </a:r>
            <a:endParaRPr lang="en-US" altLang="zh-CN" dirty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read_data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数据填入</a:t>
            </a:r>
            <a:r>
              <a:rPr lang="en-US" altLang="zh-CN" dirty="0" smtClean="0"/>
              <a:t>buckets</a:t>
            </a:r>
          </a:p>
          <a:p>
            <a:pPr lvl="2"/>
            <a:r>
              <a:rPr lang="zh-CN" altLang="en-US" dirty="0" smtClean="0"/>
              <a:t>输入语句的</a:t>
            </a:r>
            <a:r>
              <a:rPr lang="zh-CN" altLang="en-US" dirty="0" smtClean="0">
                <a:solidFill>
                  <a:srgbClr val="FF0000"/>
                </a:solidFill>
              </a:rPr>
              <a:t>反向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在输出语句末尾添加</a:t>
            </a:r>
            <a:r>
              <a:rPr lang="en-US" altLang="zh-CN" dirty="0" smtClean="0">
                <a:solidFill>
                  <a:srgbClr val="FF0000"/>
                </a:solidFill>
              </a:rPr>
              <a:t>EOS</a:t>
            </a:r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beam_decode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read_data_test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测试数据读取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189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seqModel.py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 初始化</a:t>
            </a:r>
            <a:endParaRPr lang="en-US" altLang="zh-CN" dirty="0"/>
          </a:p>
          <a:p>
            <a:pPr lvl="2"/>
            <a:r>
              <a:rPr lang="zh-CN" altLang="en-US" dirty="0" smtClean="0"/>
              <a:t>注意多层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的实现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630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Seq2Seq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357" r="80034" b="10025"/>
          <a:stretch/>
        </p:blipFill>
        <p:spPr>
          <a:xfrm>
            <a:off x="852487" y="2355647"/>
            <a:ext cx="1116029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8" t="10357" r="65620" b="10025"/>
          <a:stretch/>
        </p:blipFill>
        <p:spPr>
          <a:xfrm>
            <a:off x="6591038" y="2325968"/>
            <a:ext cx="196215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5638800"/>
            <a:ext cx="664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self.source_embed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                    </a:t>
            </a:r>
            <a:r>
              <a:rPr lang="en-US" altLang="zh-CN" dirty="0" smtClean="0"/>
              <a:t>]</a:t>
            </a:r>
            <a:r>
              <a:rPr lang="zh-CN" altLang="en-US" dirty="0" smtClean="0"/>
              <a:t>  </a:t>
            </a:r>
            <a:r>
              <a:rPr lang="en-US" altLang="zh-CN" dirty="0" smtClean="0"/>
              <a:t>[</a:t>
            </a:r>
            <a:r>
              <a:rPr lang="zh-CN" altLang="en-US" dirty="0" smtClean="0"/>
              <a:t>                    </a:t>
            </a:r>
            <a:r>
              <a:rPr lang="en-US" altLang="zh-CN" dirty="0" smtClean="0"/>
              <a:t>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798274" y="5670254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800600" y="5675495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41374" y="5670253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66693" y="5670253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1219200" y="4611968"/>
            <a:ext cx="2807674" cy="1026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026874" y="4598254"/>
            <a:ext cx="735103" cy="1045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5029200" y="4611968"/>
            <a:ext cx="851726" cy="10299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5981177" y="4611968"/>
            <a:ext cx="1181623" cy="1011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771275" y="4661638"/>
            <a:ext cx="1458325" cy="977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8" t="10357" r="58426" b="10025"/>
          <a:stretch/>
        </p:blipFill>
        <p:spPr>
          <a:xfrm>
            <a:off x="4303234" y="2346475"/>
            <a:ext cx="2193846" cy="2286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5499" b="10025"/>
          <a:stretch/>
        </p:blipFill>
        <p:spPr>
          <a:xfrm>
            <a:off x="2208536" y="2369935"/>
            <a:ext cx="810583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2082" y="1549587"/>
            <a:ext cx="784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self.losses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loss1,</a:t>
            </a:r>
            <a:r>
              <a:rPr lang="zh-CN" altLang="en-US" dirty="0" smtClean="0"/>
              <a:t>                                                       </a:t>
            </a:r>
            <a:r>
              <a:rPr lang="en-US" altLang="zh-CN" dirty="0" smtClean="0"/>
              <a:t>loss2</a:t>
            </a:r>
            <a:r>
              <a:rPr lang="zh-CN" altLang="en-US" dirty="0" smtClean="0"/>
              <a:t> </a:t>
            </a:r>
            <a:r>
              <a:rPr lang="en-US" altLang="zh-CN" dirty="0" smtClean="0"/>
              <a:t>]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0"/>
            <a:endCxn id="29" idx="2"/>
          </p:cNvCxnSpPr>
          <p:nvPr/>
        </p:nvCxnSpPr>
        <p:spPr bwMode="auto">
          <a:xfrm flipH="1" flipV="1">
            <a:off x="2613828" y="4655935"/>
            <a:ext cx="3356146" cy="1014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29" idx="0"/>
          </p:cNvCxnSpPr>
          <p:nvPr/>
        </p:nvCxnSpPr>
        <p:spPr bwMode="auto">
          <a:xfrm flipV="1">
            <a:off x="2613828" y="1903193"/>
            <a:ext cx="102526" cy="4667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 flipH="1" flipV="1">
            <a:off x="7924800" y="1932633"/>
            <a:ext cx="304800" cy="3597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7162800" y="1952516"/>
            <a:ext cx="762000" cy="353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47888078"/>
      </p:ext>
    </p:extLst>
  </p:cSld>
  <p:clrMapOvr>
    <a:masterClrMapping/>
  </p:clrMapOvr>
</p:sld>
</file>

<file path=ppt/theme/theme1.xml><?xml version="1.0" encoding="utf-8"?>
<a:theme xmlns:a="http://schemas.openxmlformats.org/drawingml/2006/main" name="小象算法课程模板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Times New Roman"/>
        <a:ea typeface="黑体"/>
        <a:cs typeface="宋体"/>
      </a:majorFont>
      <a:minorFont>
        <a:latin typeface="Times New Roman"/>
        <a:ea typeface="华文新魏"/>
        <a:cs typeface="华文新魏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小象学院课件模板" id="{16BCD5C2-8C7C-4D46-9C82-83AA2A1B62E0}" vid="{37D20255-9CBF-EF40-B4E0-6042FBFD6705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小象学院课件模板</Template>
  <TotalTime>6916</TotalTime>
  <Words>1652</Words>
  <Application>Microsoft Macintosh PowerPoint</Application>
  <PresentationFormat>On-screen Show (4:3)</PresentationFormat>
  <Paragraphs>605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Cambria Math</vt:lpstr>
      <vt:lpstr>Times New Roman</vt:lpstr>
      <vt:lpstr>Verdana</vt:lpstr>
      <vt:lpstr>Wingdings</vt:lpstr>
      <vt:lpstr>华文新魏</vt:lpstr>
      <vt:lpstr>宋体</vt:lpstr>
      <vt:lpstr>幼圆</vt:lpstr>
      <vt:lpstr>微软雅黑</vt:lpstr>
      <vt:lpstr>黑体</vt:lpstr>
      <vt:lpstr>Arial</vt:lpstr>
      <vt:lpstr>小象算法课程模板</vt:lpstr>
      <vt:lpstr>法律声明</vt:lpstr>
      <vt:lpstr>神经序列模型 V</vt:lpstr>
      <vt:lpstr>提纲</vt:lpstr>
      <vt:lpstr>勘误：RNNLM实现细节</vt:lpstr>
      <vt:lpstr>勘误：RNNLM实现细节</vt:lpstr>
      <vt:lpstr>Seq2Seq 代码实现</vt:lpstr>
      <vt:lpstr>Seq2Seq 代码实现</vt:lpstr>
      <vt:lpstr>Seq2Seq 代码实现</vt:lpstr>
      <vt:lpstr>Seq2Seq 代码实现</vt:lpstr>
      <vt:lpstr>Seq2Seq 代码实现</vt:lpstr>
      <vt:lpstr>Seq2Seq 代码实现</vt:lpstr>
      <vt:lpstr>Attention 代码实现</vt:lpstr>
      <vt:lpstr>Attention</vt:lpstr>
      <vt:lpstr>Attention 代码实现</vt:lpstr>
      <vt:lpstr>勘误：LSTM 与 beam_search</vt:lpstr>
      <vt:lpstr>勘误：LSTM 与 beam_search</vt:lpstr>
      <vt:lpstr>勘误：LSTM 与 beam_search</vt:lpstr>
      <vt:lpstr>勘误：LSTM 与 beam_search</vt:lpstr>
      <vt:lpstr>勘误：LSTM 与 beam_search</vt:lpstr>
      <vt:lpstr>勘误：LSTM 与 beam_search</vt:lpstr>
      <vt:lpstr>勘误：LSTM 与 beam_search</vt:lpstr>
      <vt:lpstr>勘误：LSTM 与 beam_search</vt:lpstr>
      <vt:lpstr>勘误：LSTM 与 beam_search</vt:lpstr>
      <vt:lpstr>勘误：LSTM 与 beam_search</vt:lpstr>
      <vt:lpstr>Beam Search 代码实现</vt:lpstr>
      <vt:lpstr>Beam Search 代码实现</vt:lpstr>
      <vt:lpstr>Beam Search 代码实现</vt:lpstr>
      <vt:lpstr>Beam Search 代码实现</vt:lpstr>
      <vt:lpstr>Beam Search 代码实现</vt:lpstr>
      <vt:lpstr>Beam Search 代码实现</vt:lpstr>
      <vt:lpstr>Beam Search 代码实现</vt:lpstr>
      <vt:lpstr>Beam Search 代码实现</vt:lpstr>
      <vt:lpstr>Beam Search 代码实现</vt:lpstr>
      <vt:lpstr>Beam Search 代码实现</vt:lpstr>
      <vt:lpstr>Beam Search 代码实现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法律声明</dc:title>
  <dc:creator>Xing Shi</dc:creator>
  <cp:lastModifiedBy>Xing Shi</cp:lastModifiedBy>
  <cp:revision>212</cp:revision>
  <dcterms:created xsi:type="dcterms:W3CDTF">2017-07-03T02:57:04Z</dcterms:created>
  <dcterms:modified xsi:type="dcterms:W3CDTF">2017-07-26T07:59:16Z</dcterms:modified>
</cp:coreProperties>
</file>