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EB Garamond Medium" panose="020B0604020202020204" charset="0"/>
      <p:regular r:id="rId14"/>
      <p:bold r:id="rId15"/>
      <p:italic r:id="rId16"/>
      <p:boldItalic r:id="rId17"/>
    </p:embeddedFont>
    <p:embeddedFont>
      <p:font typeface="Lucida Sans" panose="020B0602030504020204" pitchFamily="34" charset="0"/>
      <p:regular r:id="rId18"/>
    </p:embeddedFont>
    <p:embeddedFont>
      <p:font typeface="Lucida Sans Unicode" panose="020B0602030504020204" pitchFamily="34" charset="0"/>
      <p:regular r:id="rId19"/>
    </p:embeddedFon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6f9610e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6f9610e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6f9610e6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6f9610e6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Lead: Hi everyone. We are TEA</a:t>
            </a:r>
            <a:r>
              <a:rPr lang="en-GB" dirty="0"/>
              <a:t>M 1</a:t>
            </a:r>
            <a:r>
              <a:rPr lang="en" dirty="0"/>
              <a:t> composed of Iqra, </a:t>
            </a:r>
            <a:r>
              <a:rPr lang="en-GB" dirty="0" err="1"/>
              <a:t>Thinley</a:t>
            </a:r>
            <a:r>
              <a:rPr lang="en-GB" dirty="0"/>
              <a:t>, </a:t>
            </a:r>
            <a:r>
              <a:rPr lang="en-GB" dirty="0" err="1"/>
              <a:t>Babatola</a:t>
            </a:r>
            <a:r>
              <a:rPr lang="en" dirty="0"/>
              <a:t> and Adam. We’d like to talk about our project  </a:t>
            </a:r>
            <a:r>
              <a:rPr lang="en-GB" dirty="0"/>
              <a:t>Thyroid Cancer Risk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43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Introduces Dev 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308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605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a019b92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a019b92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qra-qbl/Thyroid-Risk-Analys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61483" y="2489007"/>
            <a:ext cx="5299345" cy="1158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Thyroid Cancer Risk Analysis</a:t>
            </a:r>
            <a:endParaRPr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61483" y="3767768"/>
            <a:ext cx="7234470" cy="98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Providing an in-depth analysis of dataset and uncovering key insights into which demographics are at high risk of having thyroid cancer.</a:t>
            </a:r>
          </a:p>
        </p:txBody>
      </p:sp>
      <p:sp>
        <p:nvSpPr>
          <p:cNvPr id="279" name="Google Shape;279;p13"/>
          <p:cNvSpPr/>
          <p:nvPr/>
        </p:nvSpPr>
        <p:spPr>
          <a:xfrm>
            <a:off x="7958725" y="4484075"/>
            <a:ext cx="1052100" cy="54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87" y="4592788"/>
            <a:ext cx="795230" cy="35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261483" y="2002542"/>
            <a:ext cx="4883484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Team 2: Adam, </a:t>
            </a:r>
            <a:r>
              <a:rPr lang="en-GB" sz="1600" dirty="0" err="1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Babatola</a:t>
            </a:r>
            <a:r>
              <a:rPr lang="en-GB" sz="1600" dirty="0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, </a:t>
            </a:r>
            <a:r>
              <a:rPr lang="en-GB" sz="1600" dirty="0" err="1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Iqra</a:t>
            </a:r>
            <a:r>
              <a:rPr lang="en-GB" sz="1600" dirty="0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 and </a:t>
            </a:r>
            <a:r>
              <a:rPr lang="en-GB" sz="1600" dirty="0" err="1">
                <a:solidFill>
                  <a:schemeClr val="lt1"/>
                </a:solidFill>
                <a:latin typeface="Lucida Sans Unicode" panose="020B0602030504020204" pitchFamily="34" charset="0"/>
                <a:ea typeface="Roboto"/>
                <a:cs typeface="Lucida Sans Unicode" panose="020B0602030504020204" pitchFamily="34" charset="0"/>
                <a:sym typeface="Roboto"/>
              </a:rPr>
              <a:t>Thinley</a:t>
            </a:r>
            <a:endParaRPr sz="1600" dirty="0">
              <a:solidFill>
                <a:schemeClr val="lt1"/>
              </a:solidFill>
              <a:latin typeface="Lucida Sans Unicode" panose="020B0602030504020204" pitchFamily="34" charset="0"/>
              <a:ea typeface="Roboto"/>
              <a:cs typeface="Lucida Sans Unicode" panose="020B0602030504020204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 &amp; Outcomes</a:t>
            </a:r>
            <a:endParaRPr dirty="0"/>
          </a:p>
        </p:txBody>
      </p:sp>
      <p:sp>
        <p:nvSpPr>
          <p:cNvPr id="351" name="Google Shape;351;p20"/>
          <p:cNvSpPr txBox="1">
            <a:spLocks noGrp="1"/>
          </p:cNvSpPr>
          <p:nvPr>
            <p:ph type="body" idx="4294967295"/>
          </p:nvPr>
        </p:nvSpPr>
        <p:spPr>
          <a:xfrm>
            <a:off x="6648450" y="1304925"/>
            <a:ext cx="2495550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 txBox="1">
            <a:spLocks noGrp="1"/>
          </p:cNvSpPr>
          <p:nvPr>
            <p:ph type="body" idx="4294967295"/>
          </p:nvPr>
        </p:nvSpPr>
        <p:spPr>
          <a:xfrm>
            <a:off x="431925" y="1873250"/>
            <a:ext cx="2622475" cy="300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Are you happy with the final product?  </a:t>
            </a:r>
            <a:r>
              <a:rPr lang="en-GB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Yes</a:t>
            </a:r>
            <a:endParaRPr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do you hope to achieve in the next development cycle?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Fully utilize the dataset to its full potential</a:t>
            </a:r>
            <a:endParaRPr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would you do differently if you could start again?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 identified the bias but didn’t take any action on it, we left the dataset as it was because of time constraints and no experience with handling this situation.</a:t>
            </a:r>
            <a:endParaRPr lang="en"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6" name="Google Shape;356;p20"/>
          <p:cNvSpPr txBox="1">
            <a:spLocks noGrp="1"/>
          </p:cNvSpPr>
          <p:nvPr>
            <p:ph type="body" idx="4294967295"/>
          </p:nvPr>
        </p:nvSpPr>
        <p:spPr>
          <a:xfrm>
            <a:off x="3395856" y="1847081"/>
            <a:ext cx="247808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Problems that arose during development?: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 collaboration</a:t>
            </a:r>
            <a:endParaRPr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 group conflicts and resolutions? </a:t>
            </a:r>
            <a:r>
              <a:rPr lang="en-GB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endParaRPr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Did you find any of the behaviour related content useful? Teamwork, problem solving etc? 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Yes, mindful collaboration and problem- solving, work division</a:t>
            </a:r>
            <a:endParaRPr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Interactivity: </a:t>
            </a:r>
            <a:r>
              <a:rPr lang="en-GB" sz="1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Overall good</a:t>
            </a:r>
            <a:endParaRPr sz="1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0" name="Google Shape;360;p20"/>
          <p:cNvSpPr txBox="1">
            <a:spLocks noGrp="1"/>
          </p:cNvSpPr>
          <p:nvPr>
            <p:ph type="body" idx="4294967295"/>
          </p:nvPr>
        </p:nvSpPr>
        <p:spPr>
          <a:xfrm>
            <a:off x="6648450" y="1304925"/>
            <a:ext cx="2495550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4294967295"/>
          </p:nvPr>
        </p:nvSpPr>
        <p:spPr>
          <a:xfrm>
            <a:off x="6289756" y="1847081"/>
            <a:ext cx="247808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Overall group dynamic: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lang="en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ood, friendly, professional</a:t>
            </a:r>
            <a:endParaRPr sz="105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Overall satisfaction:  </a:t>
            </a:r>
            <a:r>
              <a:rPr lang="en-US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9/10 (-1 for git)</a:t>
            </a:r>
            <a:endParaRPr sz="105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we learned: </a:t>
            </a:r>
            <a:r>
              <a:rPr lang="en-GB" sz="105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</a:t>
            </a:r>
            <a:r>
              <a:rPr lang="en-GB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collaboration</a:t>
            </a:r>
            <a:endParaRPr sz="105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experiences: </a:t>
            </a:r>
            <a:r>
              <a:rPr lang="en-GB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 had many issues with git commands but we had good troubleshooting and good mindset for the project</a:t>
            </a:r>
            <a:endParaRPr sz="105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2" name="Google Shape;362;p20"/>
          <p:cNvSpPr txBox="1">
            <a:spLocks noGrp="1"/>
          </p:cNvSpPr>
          <p:nvPr>
            <p:ph type="body" idx="4294967295"/>
          </p:nvPr>
        </p:nvSpPr>
        <p:spPr>
          <a:xfrm>
            <a:off x="0" y="1304925"/>
            <a:ext cx="2493963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 txBox="1">
            <a:spLocks noGrp="1"/>
          </p:cNvSpPr>
          <p:nvPr>
            <p:ph type="body" idx="4294967295"/>
          </p:nvPr>
        </p:nvSpPr>
        <p:spPr>
          <a:xfrm>
            <a:off x="6650038" y="1304925"/>
            <a:ext cx="2493962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348" name="Google Shape;348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49" name="Google Shape;349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Outcomes</a:t>
              </a:r>
              <a:endParaRPr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54" name="Google Shape;354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Development Problems</a:t>
              </a:r>
              <a:endParaRPr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58" name="Google Shape;358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Summary</a:t>
              </a:r>
              <a:endParaRPr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1419423" y="657275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Lucida Sans" panose="020B0602030504020204" pitchFamily="34" charset="0"/>
              </a:rPr>
              <a:t>Q&amp;A</a:t>
            </a:r>
            <a:endParaRPr sz="6600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subTitle" idx="4294967295"/>
          </p:nvPr>
        </p:nvSpPr>
        <p:spPr>
          <a:xfrm>
            <a:off x="428030" y="947451"/>
            <a:ext cx="8308346" cy="3808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Providing an in-depth analysis of dataset and uncovering key insights into which demographics are at risk of having thyroid cancer: </a:t>
            </a:r>
          </a:p>
          <a:p>
            <a:pPr marL="0" lvl="0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lvl="1" indent="0"/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Hypothesis 1: </a:t>
            </a: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 and gender influence thyroid cancer risk, with older individuals and females having a higher probability</a:t>
            </a: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Validation: </a:t>
            </a: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 box plots and regression analysis to explore how cancer risk varies across different age groups and gender distributions</a:t>
            </a: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lvl="1" indent="0"/>
            <a:r>
              <a:rPr lang="en-US" sz="1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Hypothesis 2: </a:t>
            </a: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Certain countries and ethnicities have a higher prevalence of thyroid cancer due to genetic and environmental factors</a:t>
            </a: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Validation: </a:t>
            </a:r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Conduct geospatial analysis and visualize the distribution of thyroid cancer cases across different regions.</a:t>
            </a: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7958725" y="4484075"/>
            <a:ext cx="1052100" cy="54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87" y="4592788"/>
            <a:ext cx="795230" cy="3513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7;p14">
            <a:extLst>
              <a:ext uri="{FF2B5EF4-FFF2-40B4-BE49-F238E27FC236}">
                <a16:creationId xmlns:a16="http://schemas.microsoft.com/office/drawing/2014/main" id="{2886CCBF-FAC2-492D-B018-EE929C6AD6E3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Planning &amp; Design </a:t>
            </a:r>
            <a:endParaRPr sz="32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body" idx="4294967295"/>
          </p:nvPr>
        </p:nvSpPr>
        <p:spPr>
          <a:xfrm>
            <a:off x="506537" y="1543595"/>
            <a:ext cx="2479675" cy="3102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Goal: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Build interactive dashboards for data analysis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Medical </a:t>
            </a:r>
            <a:r>
              <a:rPr lang="en-GB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</a:t>
            </a: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Case: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Improve decision-making through data insights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 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thyroid cancer risk based on demographics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Target Audience: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Medical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professionals, analysts,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WHO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decision-makers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6" name="Google Shape;296;p14"/>
          <p:cNvSpPr txBox="1">
            <a:spLocks noGrp="1"/>
          </p:cNvSpPr>
          <p:nvPr>
            <p:ph type="body" idx="4294967295"/>
          </p:nvPr>
        </p:nvSpPr>
        <p:spPr>
          <a:xfrm>
            <a:off x="6650038" y="1304925"/>
            <a:ext cx="2493962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4"/>
          <p:cNvSpPr txBox="1">
            <a:spLocks noGrp="1"/>
          </p:cNvSpPr>
          <p:nvPr>
            <p:ph type="body" idx="4294967295"/>
          </p:nvPr>
        </p:nvSpPr>
        <p:spPr>
          <a:xfrm>
            <a:off x="3395856" y="1543595"/>
            <a:ext cx="2559944" cy="321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 Stories: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"As a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Medical practitioner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we want to explore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demographics of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thyroid cancer risk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dynamically."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Intuitive UI: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Clean layouts, easy navigation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Accessibility: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Readable colours, labeling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Interactivity: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Clickable filters, zoomable charts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 maps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Hypothesis:</a:t>
            </a:r>
            <a:r>
              <a:rPr lang="en-GB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Which demographic has high risk of thyroid cancer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02" name="Google Shape;302;p14"/>
          <p:cNvSpPr txBox="1">
            <a:spLocks noGrp="1"/>
          </p:cNvSpPr>
          <p:nvPr>
            <p:ph type="body" idx="4294967295"/>
          </p:nvPr>
        </p:nvSpPr>
        <p:spPr>
          <a:xfrm>
            <a:off x="6286155" y="1530934"/>
            <a:ext cx="2478087" cy="342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Tools: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 Studio Code, </a:t>
            </a:r>
            <a:r>
              <a:rPr lang="en-GB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Jupyter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Notebook,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Power B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I, PowerPoint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Wireframing: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Balsamic Wire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frames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Management: 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 Projects, 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Google Meets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Version Control: 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 for collaboration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Libraries &amp; Frameworks: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Python (Pandas, NumPy, </a:t>
            </a:r>
            <a:r>
              <a:rPr lang="en-GB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Plotly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Seaborn, </a:t>
            </a:r>
            <a:r>
              <a:rPr lang="en-GB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Ipywidgets</a:t>
            </a:r>
            <a:r>
              <a:rPr lang="en-GB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GB" sz="1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StatsModels</a:t>
            </a:r>
            <a:r>
              <a:rPr lang="en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), Power BI</a:t>
            </a:r>
            <a:endParaRPr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88" name="Google Shape;288;p14"/>
          <p:cNvGrpSpPr/>
          <p:nvPr/>
        </p:nvGrpSpPr>
        <p:grpSpPr>
          <a:xfrm>
            <a:off x="431925" y="1031357"/>
            <a:ext cx="2628925" cy="3923413"/>
            <a:chOff x="431925" y="1304875"/>
            <a:chExt cx="2628925" cy="3416400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3320450" y="1031358"/>
            <a:ext cx="2632500" cy="3923413"/>
            <a:chOff x="3320450" y="1304875"/>
            <a:chExt cx="2632500" cy="3416400"/>
          </a:xfrm>
        </p:grpSpPr>
        <p:sp>
          <p:nvSpPr>
            <p:cNvPr id="294" name="Google Shape;2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4"/>
          <p:cNvGrpSpPr/>
          <p:nvPr/>
        </p:nvGrpSpPr>
        <p:grpSpPr>
          <a:xfrm>
            <a:off x="6208950" y="1031357"/>
            <a:ext cx="2632500" cy="3923414"/>
            <a:chOff x="6212550" y="1304875"/>
            <a:chExt cx="2632500" cy="3416400"/>
          </a:xfrm>
        </p:grpSpPr>
        <p:sp>
          <p:nvSpPr>
            <p:cNvPr id="299" name="Google Shape;2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CEC4AF-559E-4494-9272-5D670F7A32C2}"/>
              </a:ext>
            </a:extLst>
          </p:cNvPr>
          <p:cNvSpPr txBox="1"/>
          <p:nvPr/>
        </p:nvSpPr>
        <p:spPr>
          <a:xfrm>
            <a:off x="616688" y="1177329"/>
            <a:ext cx="220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Ideation</a:t>
            </a:r>
            <a:endParaRPr lang="en-GB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6A8CA-BCE1-4125-B530-8EBC152CA9E9}"/>
              </a:ext>
            </a:extLst>
          </p:cNvPr>
          <p:cNvSpPr txBox="1"/>
          <p:nvPr/>
        </p:nvSpPr>
        <p:spPr>
          <a:xfrm>
            <a:off x="3534430" y="1153183"/>
            <a:ext cx="220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</a:t>
            </a:r>
            <a:endParaRPr lang="en-GB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EA86D-29D1-456F-8919-81893685C70A}"/>
              </a:ext>
            </a:extLst>
          </p:cNvPr>
          <p:cNvSpPr txBox="1"/>
          <p:nvPr/>
        </p:nvSpPr>
        <p:spPr>
          <a:xfrm>
            <a:off x="6424729" y="1153183"/>
            <a:ext cx="220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Technologies</a:t>
            </a:r>
            <a:endParaRPr lang="en-GB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subTitle" idx="4294967295"/>
          </p:nvPr>
        </p:nvSpPr>
        <p:spPr>
          <a:xfrm>
            <a:off x="6405832" y="1000619"/>
            <a:ext cx="2495898" cy="4075162"/>
          </a:xfrm>
          <a:prstGeom prst="rect">
            <a:avLst/>
          </a:prstGeom>
          <a:noFill/>
        </p:spPr>
        <p:txBody>
          <a:bodyPr spcFirstLastPara="1" wrap="square" lIns="91425" tIns="91425" rIns="91425" bIns="91425" numCol="1" spcCol="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Assigned Tasks: </a:t>
            </a:r>
            <a:r>
              <a:rPr lang="en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30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MoSCoW</a:t>
            </a:r>
            <a:r>
              <a:rPr lang="en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 Prioritisation:</a:t>
            </a:r>
          </a:p>
          <a:p>
            <a:pPr marL="1800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Must have: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an interactive dashboard</a:t>
            </a: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and</a:t>
            </a: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proper documentation</a:t>
            </a:r>
          </a:p>
          <a:p>
            <a:pPr marL="1800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Should have: 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simple and followable code</a:t>
            </a:r>
          </a:p>
          <a:p>
            <a:pPr marL="1800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Could have: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nicely stylized code and dashboard</a:t>
            </a:r>
            <a:endParaRPr lang="en-US" b="1" dirty="0">
              <a:solidFill>
                <a:schemeClr val="bg1"/>
              </a:solidFill>
              <a:latin typeface="Lucida Sans Unicode" panose="020B0602030504020204" pitchFamily="34" charset="0"/>
              <a:ea typeface="EB Garamond Medium"/>
              <a:cs typeface="Lucida Sans Unicode" panose="020B0602030504020204" pitchFamily="34" charset="0"/>
              <a:sym typeface="EB Garamond Medium"/>
            </a:endParaRPr>
          </a:p>
          <a:p>
            <a:pPr marL="1800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Would have:  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utilize the dataset to full potential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Project Backlog: </a:t>
            </a:r>
            <a:r>
              <a:rPr lang="en-GB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Setting VS Code and </a:t>
            </a:r>
            <a:r>
              <a:rPr lang="en-GB" sz="1200" dirty="0" err="1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Github</a:t>
            </a:r>
            <a:r>
              <a:rPr lang="en-GB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 collaboration</a:t>
            </a:r>
            <a:endParaRPr sz="1100" dirty="0">
              <a:solidFill>
                <a:schemeClr val="bg1"/>
              </a:solidFill>
              <a:latin typeface="Lucida Sans Unicode" panose="020B0602030504020204" pitchFamily="34" charset="0"/>
              <a:ea typeface="EB Garamond Medium"/>
              <a:cs typeface="Lucida Sans Unicode" panose="020B0602030504020204" pitchFamily="34" charset="0"/>
              <a:sym typeface="EB Garamond Medium"/>
            </a:endParaRPr>
          </a:p>
        </p:txBody>
      </p:sp>
      <p:sp>
        <p:nvSpPr>
          <p:cNvPr id="5" name="Google Shape;287;p14">
            <a:extLst>
              <a:ext uri="{FF2B5EF4-FFF2-40B4-BE49-F238E27FC236}">
                <a16:creationId xmlns:a16="http://schemas.microsoft.com/office/drawing/2014/main" id="{DE2E7F7C-6359-4FBF-91F0-2FCC3CBECF0A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Board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D577F6-C29E-46DB-BB41-824EFCBDD68D}"/>
              </a:ext>
            </a:extLst>
          </p:cNvPr>
          <p:cNvGrpSpPr/>
          <p:nvPr/>
        </p:nvGrpSpPr>
        <p:grpSpPr>
          <a:xfrm>
            <a:off x="568842" y="1000619"/>
            <a:ext cx="5651229" cy="3811880"/>
            <a:chOff x="239126" y="868978"/>
            <a:chExt cx="5651229" cy="38118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B0FE83-CACF-4F85-A071-87C94A7A7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509" r="18976" b="16798"/>
            <a:stretch/>
          </p:blipFill>
          <p:spPr>
            <a:xfrm>
              <a:off x="239126" y="3655322"/>
              <a:ext cx="5651229" cy="102553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3DF65-65AF-4C53-BFF2-38F6C8D19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749" r="19069"/>
            <a:stretch/>
          </p:blipFill>
          <p:spPr>
            <a:xfrm>
              <a:off x="239126" y="868978"/>
              <a:ext cx="5651229" cy="2977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7;p14">
            <a:extLst>
              <a:ext uri="{FF2B5EF4-FFF2-40B4-BE49-F238E27FC236}">
                <a16:creationId xmlns:a16="http://schemas.microsoft.com/office/drawing/2014/main" id="{0B5EC1E2-495D-4F20-AE39-812AE3F02347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Features</a:t>
            </a:r>
            <a:endParaRPr lang="en-GB" sz="32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D7CE4-F586-46B4-BE0E-0DBCA45B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76" y="200025"/>
            <a:ext cx="4181475" cy="4743450"/>
          </a:xfrm>
          <a:prstGeom prst="rect">
            <a:avLst/>
          </a:prstGeom>
        </p:spPr>
      </p:pic>
      <p:sp>
        <p:nvSpPr>
          <p:cNvPr id="15" name="Google Shape;308;p15">
            <a:extLst>
              <a:ext uri="{FF2B5EF4-FFF2-40B4-BE49-F238E27FC236}">
                <a16:creationId xmlns:a16="http://schemas.microsoft.com/office/drawing/2014/main" id="{B5A63DE1-DFEF-4C26-A826-ECAC4EF93756}"/>
              </a:ext>
            </a:extLst>
          </p:cNvPr>
          <p:cNvSpPr txBox="1">
            <a:spLocks/>
          </p:cNvSpPr>
          <p:nvPr/>
        </p:nvSpPr>
        <p:spPr>
          <a:xfrm>
            <a:off x="428031" y="1068338"/>
            <a:ext cx="3852996" cy="40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Interactive: </a:t>
            </a:r>
            <a:r>
              <a:rPr lang="en-US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all variables i.e. age, gender, country, ethnicity, diagnosis are interlinked so selecting one will show all the relevant data across different charts and map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Lucida Sans Unicode" panose="020B0602030504020204" pitchFamily="34" charset="0"/>
              <a:ea typeface="EB Garamond Medium"/>
              <a:cs typeface="Lucida Sans Unicode" panose="020B0602030504020204" pitchFamily="34" charset="0"/>
              <a:sym typeface="EB Garamond Medium"/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At the bottom there are instructions on using the different features of the dashboard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Lucida Sans Unicode" panose="020B0602030504020204" pitchFamily="34" charset="0"/>
              <a:ea typeface="EB Garamond Medium"/>
              <a:cs typeface="Lucida Sans Unicode" panose="020B0602030504020204" pitchFamily="34" charset="0"/>
              <a:sym typeface="EB Garamond Medium"/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Hovering over any chart will further explain the data specific e.g. regarding gender, amount of population at risk, country </a:t>
            </a:r>
            <a:r>
              <a:rPr lang="en-US" sz="1200" dirty="0" err="1">
                <a:solidFill>
                  <a:schemeClr val="bg1"/>
                </a:solidFill>
                <a:latin typeface="Lucida Sans Unicode" panose="020B0602030504020204" pitchFamily="34" charset="0"/>
                <a:ea typeface="EB Garamond Medium"/>
                <a:cs typeface="Lucida Sans Unicode" panose="020B0602030504020204" pitchFamily="34" charset="0"/>
                <a:sym typeface="EB Garamond Medium"/>
              </a:rPr>
              <a:t>etc</a:t>
            </a:r>
            <a:endParaRPr lang="en-US" sz="1200" dirty="0">
              <a:solidFill>
                <a:schemeClr val="bg1"/>
              </a:solidFill>
              <a:latin typeface="Lucida Sans Unicode" panose="020B0602030504020204" pitchFamily="34" charset="0"/>
              <a:ea typeface="EB Garamond Medium"/>
              <a:cs typeface="Lucida Sans Unicode" panose="020B0602030504020204" pitchFamily="34" charset="0"/>
              <a:sym typeface="EB Garamo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7;p14">
            <a:extLst>
              <a:ext uri="{FF2B5EF4-FFF2-40B4-BE49-F238E27FC236}">
                <a16:creationId xmlns:a16="http://schemas.microsoft.com/office/drawing/2014/main" id="{0B5EC1E2-495D-4F20-AE39-812AE3F02347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Features</a:t>
            </a:r>
            <a:endParaRPr lang="en-GB" sz="32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0127E-4AA9-4E0E-AF2F-B9DDAD60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18"/>
            <a:ext cx="9144000" cy="5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7;p14">
            <a:extLst>
              <a:ext uri="{FF2B5EF4-FFF2-40B4-BE49-F238E27FC236}">
                <a16:creationId xmlns:a16="http://schemas.microsoft.com/office/drawing/2014/main" id="{0B5EC1E2-495D-4F20-AE39-812AE3F02347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3852996" cy="58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Features</a:t>
            </a:r>
            <a:endParaRPr lang="en-GB" sz="32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BA76A-7C83-43A0-9977-175B238B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428031" y="4455245"/>
            <a:ext cx="68292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b="1" dirty="0">
                <a:solidFill>
                  <a:schemeClr val="bg1"/>
                </a:solidFill>
              </a:rPr>
              <a:t>GitHub Repository: </a:t>
            </a:r>
            <a:r>
              <a:rPr lang="en-GB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https://github.com/Iqra-qbl/Thyroid-Risk-Analysis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" name="Google Shape;287;p14">
            <a:extLst>
              <a:ext uri="{FF2B5EF4-FFF2-40B4-BE49-F238E27FC236}">
                <a16:creationId xmlns:a16="http://schemas.microsoft.com/office/drawing/2014/main" id="{F130890D-ADAE-4F1C-B973-330D930A311E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5591769" cy="1126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Documentation, Testing &amp; Version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1D82D-E9C8-42AA-A31F-A422E336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1" y="1248222"/>
            <a:ext cx="4980954" cy="3133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169D3-DF95-464B-BFA5-6E6590EF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55" y="1611746"/>
            <a:ext cx="3379305" cy="2406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body" idx="4294967295"/>
          </p:nvPr>
        </p:nvSpPr>
        <p:spPr>
          <a:xfrm>
            <a:off x="428031" y="1021079"/>
            <a:ext cx="4143969" cy="4122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n" sz="177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 Data Insights</a:t>
            </a:r>
            <a:endParaRPr lang="en-US" sz="177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>
              <a:buNone/>
            </a:pPr>
            <a:endParaRPr lang="en-US" sz="177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Caucasians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are the most represented group, with 63,669 entries, while the </a:t>
            </a:r>
            <a:r>
              <a:rPr lang="en-US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Middle Eastern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individuals are the least represented, with only 21,335 entries, </a:t>
            </a:r>
            <a:r>
              <a:rPr lang="en-US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Asians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with 53,261 entries, </a:t>
            </a:r>
            <a:r>
              <a:rPr lang="en-US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Africans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with 42,414 entries, and </a:t>
            </a:r>
            <a:r>
              <a:rPr lang="en-US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Hispanics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with 32,012 entries, showing an uneven distribution</a:t>
            </a: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Females are more likely to have thyroid cancer especially Asian females</a:t>
            </a: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Chi-square test p-value = 0.5102 (p &gt; 0.05), which means no statistically significant difference in the diagnosis proportions across the genders </a:t>
            </a: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sz="177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4294967295"/>
          </p:nvPr>
        </p:nvSpPr>
        <p:spPr>
          <a:xfrm>
            <a:off x="5105671" y="1022226"/>
            <a:ext cx="3892738" cy="34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Chi-squared test p-value for age groups: 0.5586, analysis does not show any bias in thyroid cancer diagnosis based on age groups within this dataset</a:t>
            </a:r>
          </a:p>
          <a:p>
            <a:pPr marL="285750" indent="-285750"/>
            <a:endParaRPr lang="en-US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Most countries show a similar risk distribution: </a:t>
            </a:r>
            <a:r>
              <a:rPr lang="en-US" sz="12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Low risk (~53-54%)  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with most common category, </a:t>
            </a:r>
            <a:r>
              <a:rPr lang="en-US" sz="12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Medium risk (~35-36%) follows</a:t>
            </a:r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High risk (~10-11%) is the least frequent in most countries. This suggests that thyroid cancer risk is generally low in most global regions</a:t>
            </a:r>
          </a:p>
          <a:p>
            <a:pPr marL="285750" indent="-285750"/>
            <a:endParaRPr lang="en-US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dirty="0"/>
              <a:t>India Shows a Unique Risk Pattern High-risk individuals make up 32.86% of the population (significantly higher than other countries)</a:t>
            </a:r>
          </a:p>
          <a:p>
            <a:pPr marL="285750" indent="-285750"/>
            <a:endParaRPr lang="en-US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r>
              <a:rPr lang="en-US" dirty="0"/>
              <a:t>Japan (10.06%) and South Korea (10.50%) have the lowest high-risk proportions</a:t>
            </a:r>
            <a:endParaRPr lang="en-US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/>
            <a:endParaRPr sz="12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342" name="Google Shape;342;p19"/>
          <p:cNvCxnSpPr/>
          <p:nvPr/>
        </p:nvCxnSpPr>
        <p:spPr>
          <a:xfrm>
            <a:off x="4805600" y="1022225"/>
            <a:ext cx="6600" cy="347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87;p14">
            <a:extLst>
              <a:ext uri="{FF2B5EF4-FFF2-40B4-BE49-F238E27FC236}">
                <a16:creationId xmlns:a16="http://schemas.microsoft.com/office/drawing/2014/main" id="{291A156D-FBEE-4570-A07B-2D06C321B5F2}"/>
              </a:ext>
            </a:extLst>
          </p:cNvPr>
          <p:cNvSpPr txBox="1">
            <a:spLocks/>
          </p:cNvSpPr>
          <p:nvPr/>
        </p:nvSpPr>
        <p:spPr>
          <a:xfrm>
            <a:off x="428031" y="288176"/>
            <a:ext cx="5591769" cy="1126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Insights &amp; Finding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Custom 1">
      <a:dk1>
        <a:srgbClr val="3DAE85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990</Words>
  <Application>Microsoft Office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Wingdings</vt:lpstr>
      <vt:lpstr>EB Garamond Medium</vt:lpstr>
      <vt:lpstr>Nunito</vt:lpstr>
      <vt:lpstr>Lucida Sans</vt:lpstr>
      <vt:lpstr>Arial</vt:lpstr>
      <vt:lpstr>Lucida Sans Unicode</vt:lpstr>
      <vt:lpstr>Roboto</vt:lpstr>
      <vt:lpstr>Maven Pro</vt:lpstr>
      <vt:lpstr>Momentum</vt:lpstr>
      <vt:lpstr>Thyroid Cancer Risk Analysis</vt:lpstr>
      <vt:lpstr>PowerPoint Presentation</vt:lpstr>
      <vt:lpstr>Planning &amp;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Collaboration &amp; Outcomes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Cancer Risk Analysis</dc:title>
  <cp:lastModifiedBy>IQRA IQBAL</cp:lastModifiedBy>
  <cp:revision>22</cp:revision>
  <dcterms:modified xsi:type="dcterms:W3CDTF">2025-02-10T16:29:22Z</dcterms:modified>
</cp:coreProperties>
</file>