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61" r:id="rId5"/>
    <p:sldId id="271" r:id="rId6"/>
    <p:sldId id="258" r:id="rId7"/>
    <p:sldId id="276" r:id="rId8"/>
    <p:sldId id="262" r:id="rId9"/>
    <p:sldId id="263" r:id="rId10"/>
    <p:sldId id="272" r:id="rId11"/>
    <p:sldId id="265" r:id="rId12"/>
    <p:sldId id="274" r:id="rId13"/>
    <p:sldId id="266" r:id="rId14"/>
    <p:sldId id="267" r:id="rId15"/>
    <p:sldId id="268" r:id="rId16"/>
    <p:sldId id="277" r:id="rId17"/>
    <p:sldId id="275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9DB9-C573-4C7E-918C-4EA613AEC41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21F8-23AA-4ABC-8225-A8109E47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43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9DB9-C573-4C7E-918C-4EA613AEC41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21F8-23AA-4ABC-8225-A8109E47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10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9DB9-C573-4C7E-918C-4EA613AEC41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21F8-23AA-4ABC-8225-A8109E47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83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9DB9-C573-4C7E-918C-4EA613AEC41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21F8-23AA-4ABC-8225-A8109E47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60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9DB9-C573-4C7E-918C-4EA613AEC41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21F8-23AA-4ABC-8225-A8109E47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98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9DB9-C573-4C7E-918C-4EA613AEC41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21F8-23AA-4ABC-8225-A8109E47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56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9DB9-C573-4C7E-918C-4EA613AEC41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21F8-23AA-4ABC-8225-A8109E47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80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9DB9-C573-4C7E-918C-4EA613AEC41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21F8-23AA-4ABC-8225-A8109E47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9DB9-C573-4C7E-918C-4EA613AEC41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21F8-23AA-4ABC-8225-A8109E47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37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9DB9-C573-4C7E-918C-4EA613AEC41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21F8-23AA-4ABC-8225-A8109E47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8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9DB9-C573-4C7E-918C-4EA613AEC41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21F8-23AA-4ABC-8225-A8109E47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39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D9DB9-C573-4C7E-918C-4EA613AEC41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321F8-23AA-4ABC-8225-A8109E475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47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15five.com/blog/what-matters-most-to-your-employee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365C8-DD17-4F8A-8903-99A4D191B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4979" y="2127363"/>
            <a:ext cx="6184358" cy="2603274"/>
          </a:xfrm>
        </p:spPr>
        <p:txBody>
          <a:bodyPr anchor="ctr">
            <a:normAutofit/>
          </a:bodyPr>
          <a:lstStyle/>
          <a:p>
            <a:pPr algn="l"/>
            <a:r>
              <a:rPr lang="en-US" sz="5400"/>
              <a:t>DDS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E8302-A357-4683-9DF6-FBF5D53A6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9677" y="2127363"/>
            <a:ext cx="2638635" cy="1514561"/>
          </a:xfrm>
        </p:spPr>
        <p:txBody>
          <a:bodyPr anchor="b">
            <a:normAutofit/>
          </a:bodyPr>
          <a:lstStyle/>
          <a:p>
            <a:pPr algn="r"/>
            <a:r>
              <a:rPr lang="en-US" sz="1700"/>
              <a:t>Factors that lead to Employee Attrition</a:t>
            </a:r>
          </a:p>
          <a:p>
            <a:pPr algn="r"/>
            <a:r>
              <a:rPr lang="en-US" sz="1700"/>
              <a:t>Analysis and Presentation by:</a:t>
            </a:r>
          </a:p>
          <a:p>
            <a:pPr algn="r"/>
            <a:r>
              <a:rPr lang="en-US" sz="1700"/>
              <a:t>Adam Canton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112B77-14CB-4EA4-AC83-BAC0FD498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2823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417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D2B9ADA-8519-4525-AF7F-1C919F3CF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DD533-DDD0-42C3-A3DF-5ECD0181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9" y="375636"/>
            <a:ext cx="3649703" cy="1714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5191F1-A1C8-4AEE-8007-DF304E42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47363" y="516155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59C7E97-40E5-4FF0-A5C5-938A4138F47D}"/>
              </a:ext>
            </a:extLst>
          </p:cNvPr>
          <p:cNvSpPr txBox="1"/>
          <p:nvPr/>
        </p:nvSpPr>
        <p:spPr>
          <a:xfrm>
            <a:off x="4771275" y="263126"/>
            <a:ext cx="6725232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top 3 variables leading to Attrition are: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Job Level: especially the lower levels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Marital Status: Single and Divorcees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Over Time:  3x increase in percent attrition for OT workers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3A734C-92EB-43F2-91BC-678218E341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5" r="2160" b="-2"/>
          <a:stretch/>
        </p:blipFill>
        <p:spPr>
          <a:xfrm>
            <a:off x="157376" y="1591944"/>
            <a:ext cx="2866561" cy="3124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13C6A5-081B-4B6C-93B7-3B3F4C286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154" y="1800044"/>
            <a:ext cx="3930114" cy="2708592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77266D-2744-4B44-BC9D-B9377B327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900744"/>
              </p:ext>
            </p:extLst>
          </p:nvPr>
        </p:nvGraphicFramePr>
        <p:xfrm>
          <a:off x="3343777" y="4700415"/>
          <a:ext cx="6819898" cy="1933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481">
                  <a:extLst>
                    <a:ext uri="{9D8B030D-6E8A-4147-A177-3AD203B41FA5}">
                      <a16:colId xmlns:a16="http://schemas.microsoft.com/office/drawing/2014/main" val="3646245613"/>
                    </a:ext>
                  </a:extLst>
                </a:gridCol>
                <a:gridCol w="926669">
                  <a:extLst>
                    <a:ext uri="{9D8B030D-6E8A-4147-A177-3AD203B41FA5}">
                      <a16:colId xmlns:a16="http://schemas.microsoft.com/office/drawing/2014/main" val="1415260313"/>
                    </a:ext>
                  </a:extLst>
                </a:gridCol>
                <a:gridCol w="609316">
                  <a:extLst>
                    <a:ext uri="{9D8B030D-6E8A-4147-A177-3AD203B41FA5}">
                      <a16:colId xmlns:a16="http://schemas.microsoft.com/office/drawing/2014/main" val="1902735018"/>
                    </a:ext>
                  </a:extLst>
                </a:gridCol>
                <a:gridCol w="609316">
                  <a:extLst>
                    <a:ext uri="{9D8B030D-6E8A-4147-A177-3AD203B41FA5}">
                      <a16:colId xmlns:a16="http://schemas.microsoft.com/office/drawing/2014/main" val="1904324292"/>
                    </a:ext>
                  </a:extLst>
                </a:gridCol>
                <a:gridCol w="609316">
                  <a:extLst>
                    <a:ext uri="{9D8B030D-6E8A-4147-A177-3AD203B41FA5}">
                      <a16:colId xmlns:a16="http://schemas.microsoft.com/office/drawing/2014/main" val="1501418870"/>
                    </a:ext>
                  </a:extLst>
                </a:gridCol>
                <a:gridCol w="609316">
                  <a:extLst>
                    <a:ext uri="{9D8B030D-6E8A-4147-A177-3AD203B41FA5}">
                      <a16:colId xmlns:a16="http://schemas.microsoft.com/office/drawing/2014/main" val="1565918674"/>
                    </a:ext>
                  </a:extLst>
                </a:gridCol>
                <a:gridCol w="609316">
                  <a:extLst>
                    <a:ext uri="{9D8B030D-6E8A-4147-A177-3AD203B41FA5}">
                      <a16:colId xmlns:a16="http://schemas.microsoft.com/office/drawing/2014/main" val="2259394025"/>
                    </a:ext>
                  </a:extLst>
                </a:gridCol>
                <a:gridCol w="942536">
                  <a:extLst>
                    <a:ext uri="{9D8B030D-6E8A-4147-A177-3AD203B41FA5}">
                      <a16:colId xmlns:a16="http://schemas.microsoft.com/office/drawing/2014/main" val="4064016887"/>
                    </a:ext>
                  </a:extLst>
                </a:gridCol>
                <a:gridCol w="609316">
                  <a:extLst>
                    <a:ext uri="{9D8B030D-6E8A-4147-A177-3AD203B41FA5}">
                      <a16:colId xmlns:a16="http://schemas.microsoft.com/office/drawing/2014/main" val="3183091116"/>
                    </a:ext>
                  </a:extLst>
                </a:gridCol>
                <a:gridCol w="609316">
                  <a:extLst>
                    <a:ext uri="{9D8B030D-6E8A-4147-A177-3AD203B41FA5}">
                      <a16:colId xmlns:a16="http://schemas.microsoft.com/office/drawing/2014/main" val="218998604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Exponentiated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8733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Parameter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estimate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tcrit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lower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upper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99004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-0.8168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0.5587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-1.91185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0.278252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0.147806396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1.320819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476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JobLevel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-0.4585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0.1619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-0.77582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-0.14118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0.460324317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0.868336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498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Married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1.1924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0.5112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0.190448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2.194352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1.209791463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8.974184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9861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Single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1.8944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0.5277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0.860108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2.928692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2.363415929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18.70315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22785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OT Yes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0.3223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0.352292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1.615708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1.422323782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5.031449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313017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Reference Levels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9014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Marital Status: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Divorced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8571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OT: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2127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531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9E534-F767-45A2-86FA-78440150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Interesting Finds -  Over Time Effects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A68985-0D21-480B-860E-69DFE413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043" y="329822"/>
            <a:ext cx="4228852" cy="26113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C03ECF-3ECD-485E-9A3A-2A9F29D80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151" y="3155743"/>
            <a:ext cx="5096742" cy="314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45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E534-F767-45A2-86FA-78440150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0430"/>
            <a:ext cx="4245429" cy="22063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Interesting Finds -  Over Time Effects 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74880-67B4-412F-8ACE-3F2F6EAE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696" y="650988"/>
            <a:ext cx="6235234" cy="3848030"/>
          </a:xfrm>
          <a:prstGeom prst="rect">
            <a:avLst/>
          </a:prstGeom>
        </p:spPr>
      </p:pic>
      <p:sp>
        <p:nvSpPr>
          <p:cNvPr id="13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858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6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17D17FB-975C-487E-8519-38E547609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386947" cy="6858478"/>
          </a:xfrm>
          <a:custGeom>
            <a:avLst/>
            <a:gdLst>
              <a:gd name="connsiteX0" fmla="*/ 433167 w 6386947"/>
              <a:gd name="connsiteY0" fmla="*/ 0 h 6858478"/>
              <a:gd name="connsiteX1" fmla="*/ 2138767 w 6386947"/>
              <a:gd name="connsiteY1" fmla="*/ 0 h 6858478"/>
              <a:gd name="connsiteX2" fmla="*/ 3204995 w 6386947"/>
              <a:gd name="connsiteY2" fmla="*/ 0 h 6858478"/>
              <a:gd name="connsiteX3" fmla="*/ 3210572 w 6386947"/>
              <a:gd name="connsiteY3" fmla="*/ 0 h 6858478"/>
              <a:gd name="connsiteX4" fmla="*/ 6386947 w 6386947"/>
              <a:gd name="connsiteY4" fmla="*/ 6858478 h 6858478"/>
              <a:gd name="connsiteX5" fmla="*/ 1832610 w 6386947"/>
              <a:gd name="connsiteY5" fmla="*/ 6858478 h 6858478"/>
              <a:gd name="connsiteX6" fmla="*/ 433167 w 6386947"/>
              <a:gd name="connsiteY6" fmla="*/ 6858478 h 6858478"/>
              <a:gd name="connsiteX7" fmla="*/ 0 w 6386947"/>
              <a:gd name="connsiteY7" fmla="*/ 6858478 h 6858478"/>
              <a:gd name="connsiteX8" fmla="*/ 0 w 6386947"/>
              <a:gd name="connsiteY8" fmla="*/ 478 h 6858478"/>
              <a:gd name="connsiteX9" fmla="*/ 433167 w 6386947"/>
              <a:gd name="connsiteY9" fmla="*/ 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6947" h="6858478">
                <a:moveTo>
                  <a:pt x="433167" y="0"/>
                </a:moveTo>
                <a:lnTo>
                  <a:pt x="2138767" y="0"/>
                </a:lnTo>
                <a:lnTo>
                  <a:pt x="3204995" y="0"/>
                </a:lnTo>
                <a:lnTo>
                  <a:pt x="3210572" y="0"/>
                </a:lnTo>
                <a:lnTo>
                  <a:pt x="6386947" y="6858478"/>
                </a:lnTo>
                <a:lnTo>
                  <a:pt x="1832610" y="6858478"/>
                </a:lnTo>
                <a:lnTo>
                  <a:pt x="433167" y="6858478"/>
                </a:lnTo>
                <a:lnTo>
                  <a:pt x="0" y="6858478"/>
                </a:lnTo>
                <a:lnTo>
                  <a:pt x="0" y="478"/>
                </a:lnTo>
                <a:lnTo>
                  <a:pt x="433167" y="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2CC78-11A8-4C0D-B9E5-1E7057D7C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79" y="2657543"/>
            <a:ext cx="4057840" cy="2249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/>
              <a:t>How fulfilled are the employees?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5C5266-5A6B-407E-BD84-092B5120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571" y="205682"/>
            <a:ext cx="5226284" cy="322723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8E6F53-CDF7-4D80-BDDC-00E674517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331" y="3505080"/>
            <a:ext cx="4845301" cy="29919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C5A33D-2A03-48ED-AF56-FD02240519A7}"/>
              </a:ext>
            </a:extLst>
          </p:cNvPr>
          <p:cNvSpPr txBox="1"/>
          <p:nvPr/>
        </p:nvSpPr>
        <p:spPr>
          <a:xfrm>
            <a:off x="129542" y="430229"/>
            <a:ext cx="2846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“Personal fulfillment is number one aspect of employee satisfaction”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A71422-1DFE-47FB-A6B9-8658358AF4F4}"/>
              </a:ext>
            </a:extLst>
          </p:cNvPr>
          <p:cNvSpPr txBox="1"/>
          <p:nvPr/>
        </p:nvSpPr>
        <p:spPr>
          <a:xfrm>
            <a:off x="183310" y="1322123"/>
            <a:ext cx="3096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What Matters Most?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48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6F654A-2E34-410A-BAF9-DD543DF3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How fulfilled are the employees?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CEBB16-AEBE-4BC6-9E26-94426806E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356" y="86834"/>
            <a:ext cx="5029693" cy="3104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1B2DD1-FCD6-468D-8204-6E799D9D5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74403"/>
            <a:ext cx="5828088" cy="359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47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4796F-525F-4973-88A9-ECB4EBE6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Of those who leave when do they do it?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1E3372-FC1B-4CC7-AB74-A8DBEB2F0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422" y="93837"/>
            <a:ext cx="5045982" cy="31158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D8FEEC-1B60-4677-B874-887099389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422" y="3429000"/>
            <a:ext cx="5045982" cy="311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23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4796F-525F-4973-88A9-ECB4EBE6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Of those who leave Why -  Managers?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AD4D4F-619D-40EA-B495-6E9E3CFD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422" y="119035"/>
            <a:ext cx="5092385" cy="3142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683F02-478B-493C-9D2B-A68829E0A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423" y="3488517"/>
            <a:ext cx="5092384" cy="314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55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315C-A897-4B24-B41E-0AEFD7A34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80" y="225167"/>
            <a:ext cx="10515600" cy="6892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 I – Other model Comps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5CBB0-9AB8-41D1-BE52-39EAC1406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9" y="914401"/>
            <a:ext cx="11780541" cy="527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50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E9C056-FFCD-4203-AC7D-417436E34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11" y="319951"/>
            <a:ext cx="2916237" cy="1799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049E2-4C0F-44B7-88AB-2AC80E8B3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11" y="2303590"/>
            <a:ext cx="2916237" cy="1799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668800-C214-447C-A7D9-096A09755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11" y="4287229"/>
            <a:ext cx="2916237" cy="179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07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364580B-B24D-4448-B898-C13F15482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9DA601-65C0-4E5A-8D3A-AE4C42EDA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55" y="1810657"/>
            <a:ext cx="5241597" cy="323668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CEBB63E-FF19-493F-9618-BFFB451D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-2"/>
            <a:ext cx="6096000" cy="6858002"/>
          </a:xfrm>
          <a:prstGeom prst="rect">
            <a:avLst/>
          </a:prstGeom>
          <a:solidFill>
            <a:srgbClr val="49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B8732-C717-46EA-9D73-68CF96FB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047" y="365125"/>
            <a:ext cx="4821197" cy="1984785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D68FE-A8BD-4B3E-9921-FEC5B304D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048" y="2561303"/>
            <a:ext cx="4821197" cy="3210232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870 observations of 36 variables (9 categorical, 27 continuous)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Including the response – Attrition status of the employee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2 variables give no information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Further, the ID column was removed as it was being selected.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94B1155-2427-4760-A983-3E39175E50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70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D23AD-02AA-4E09-BD7B-4A47DECA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sz="4000"/>
              <a:t>The Response -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9BF2-D917-4556-8DE3-2539C32A3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/>
          </a:bodyPr>
          <a:lstStyle/>
          <a:p>
            <a:r>
              <a:rPr lang="en-US" sz="2000"/>
              <a:t>Attrition accounts for approximately 16% of the data set, or 140 observations versus the 84% who are still at Frito Lay which compromises the other 730 individuals.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D3BF0-69BE-4E6F-B3DF-B97406B2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72" y="1312750"/>
            <a:ext cx="5351726" cy="33027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EFDC66-4521-4A20-8B0A-70402C7C09FE}"/>
              </a:ext>
            </a:extLst>
          </p:cNvPr>
          <p:cNvSpPr txBox="1"/>
          <p:nvPr/>
        </p:nvSpPr>
        <p:spPr>
          <a:xfrm>
            <a:off x="7267742" y="4760576"/>
            <a:ext cx="3974840" cy="6463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Sampling method forced a 50/50 split of Attrition Status – 100 Yes and 100 No.</a:t>
            </a:r>
          </a:p>
        </p:txBody>
      </p:sp>
    </p:spTree>
    <p:extLst>
      <p:ext uri="{BB962C8B-B14F-4D97-AF65-F5344CB8AC3E}">
        <p14:creationId xmlns:p14="http://schemas.microsoft.com/office/powerpoint/2010/main" val="2074046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1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13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6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15">
            <a:extLst>
              <a:ext uri="{FF2B5EF4-FFF2-40B4-BE49-F238E27FC236}">
                <a16:creationId xmlns:a16="http://schemas.microsoft.com/office/drawing/2014/main" id="{617D17FB-975C-487E-8519-38E547609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386947" cy="6858478"/>
          </a:xfrm>
          <a:custGeom>
            <a:avLst/>
            <a:gdLst>
              <a:gd name="connsiteX0" fmla="*/ 433167 w 6386947"/>
              <a:gd name="connsiteY0" fmla="*/ 0 h 6858478"/>
              <a:gd name="connsiteX1" fmla="*/ 2138767 w 6386947"/>
              <a:gd name="connsiteY1" fmla="*/ 0 h 6858478"/>
              <a:gd name="connsiteX2" fmla="*/ 3204995 w 6386947"/>
              <a:gd name="connsiteY2" fmla="*/ 0 h 6858478"/>
              <a:gd name="connsiteX3" fmla="*/ 3210572 w 6386947"/>
              <a:gd name="connsiteY3" fmla="*/ 0 h 6858478"/>
              <a:gd name="connsiteX4" fmla="*/ 6386947 w 6386947"/>
              <a:gd name="connsiteY4" fmla="*/ 6858478 h 6858478"/>
              <a:gd name="connsiteX5" fmla="*/ 1832610 w 6386947"/>
              <a:gd name="connsiteY5" fmla="*/ 6858478 h 6858478"/>
              <a:gd name="connsiteX6" fmla="*/ 433167 w 6386947"/>
              <a:gd name="connsiteY6" fmla="*/ 6858478 h 6858478"/>
              <a:gd name="connsiteX7" fmla="*/ 0 w 6386947"/>
              <a:gd name="connsiteY7" fmla="*/ 6858478 h 6858478"/>
              <a:gd name="connsiteX8" fmla="*/ 0 w 6386947"/>
              <a:gd name="connsiteY8" fmla="*/ 478 h 6858478"/>
              <a:gd name="connsiteX9" fmla="*/ 433167 w 6386947"/>
              <a:gd name="connsiteY9" fmla="*/ 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6947" h="6858478">
                <a:moveTo>
                  <a:pt x="433167" y="0"/>
                </a:moveTo>
                <a:lnTo>
                  <a:pt x="2138767" y="0"/>
                </a:lnTo>
                <a:lnTo>
                  <a:pt x="3204995" y="0"/>
                </a:lnTo>
                <a:lnTo>
                  <a:pt x="3210572" y="0"/>
                </a:lnTo>
                <a:lnTo>
                  <a:pt x="6386947" y="6858478"/>
                </a:lnTo>
                <a:lnTo>
                  <a:pt x="1832610" y="6858478"/>
                </a:lnTo>
                <a:lnTo>
                  <a:pt x="433167" y="6858478"/>
                </a:lnTo>
                <a:lnTo>
                  <a:pt x="0" y="6858478"/>
                </a:lnTo>
                <a:lnTo>
                  <a:pt x="0" y="478"/>
                </a:lnTo>
                <a:lnTo>
                  <a:pt x="433167" y="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BD25C-179D-4FD2-B1CF-A16F1F7E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993681"/>
            <a:ext cx="4057840" cy="2249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/>
              <a:t>Exploratory Analysis – Continuous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14353A-BD35-4D4C-A3F6-01CC8625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058" y="166124"/>
            <a:ext cx="4786873" cy="29558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ED5682-F2C8-4EFE-A339-ABBB0872B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990" y="3122018"/>
            <a:ext cx="4493336" cy="371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74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09F606-D460-4B07-9C96-B2C0726D8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63" y="1208088"/>
            <a:ext cx="3482975" cy="444182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34CD61-6DED-47BE-8586-5C5A9F3B6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088" y="1208088"/>
            <a:ext cx="3587750" cy="4441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9A0B4A-37EE-49E2-ABB4-2C68DBE6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</a:rPr>
              <a:t>KNN Models – The Continuous Variables alone are not optimal predictors of Attrition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DD47B-C47C-463B-BE26-2F6A06E68F56}"/>
              </a:ext>
            </a:extLst>
          </p:cNvPr>
          <p:cNvSpPr txBox="1"/>
          <p:nvPr/>
        </p:nvSpPr>
        <p:spPr>
          <a:xfrm>
            <a:off x="5008104" y="161864"/>
            <a:ext cx="4849770" cy="937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Two Models –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Full: With all continuous Variables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Reduced: With only the 7 strongest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3612969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EFE7-1409-45E1-9F8F-4D8FA370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0430"/>
            <a:ext cx="4245429" cy="22063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Analysis – Categorical Variables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C36CF-774E-4A6D-8515-6412397DF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619" y="650536"/>
            <a:ext cx="5991367" cy="3697529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51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DD533-DDD0-42C3-A3DF-5ECD0181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/>
              <a:t>Logistic Regression Models Performance - Single Sample</a:t>
            </a:r>
            <a:endParaRPr lang="en-US" sz="2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FFA46D-9AC9-4F9B-9110-820044367104}"/>
              </a:ext>
            </a:extLst>
          </p:cNvPr>
          <p:cNvSpPr txBox="1"/>
          <p:nvPr/>
        </p:nvSpPr>
        <p:spPr>
          <a:xfrm>
            <a:off x="128016" y="2269056"/>
            <a:ext cx="53521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Step Model:</a:t>
            </a:r>
          </a:p>
          <a:p>
            <a:r>
              <a:rPr lang="en-US" sz="1400" dirty="0"/>
              <a:t>Ran step selection on the 15 strongest variables by inspection - based on model AIC</a:t>
            </a:r>
          </a:p>
          <a:p>
            <a:r>
              <a:rPr lang="en-US" sz="1400" dirty="0"/>
              <a:t>Poorest performing Model – dropped from CV runs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6EE8D-0578-434E-9950-4CC618BCE184}"/>
              </a:ext>
            </a:extLst>
          </p:cNvPr>
          <p:cNvSpPr txBox="1"/>
          <p:nvPr/>
        </p:nvSpPr>
        <p:spPr>
          <a:xfrm>
            <a:off x="128016" y="3254133"/>
            <a:ext cx="57433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Lasso Model:</a:t>
            </a:r>
          </a:p>
          <a:p>
            <a:r>
              <a:rPr lang="en-US" sz="1400" dirty="0"/>
              <a:t>Lasso selection on the full data set, with auto-selected minimum lambda</a:t>
            </a:r>
          </a:p>
          <a:p>
            <a:r>
              <a:rPr lang="en-US" sz="1400" dirty="0"/>
              <a:t>Most consistent model through relevant metrics and through CV runs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13142-70A2-46B9-A476-A2A21B7D8B9C}"/>
              </a:ext>
            </a:extLst>
          </p:cNvPr>
          <p:cNvSpPr txBox="1"/>
          <p:nvPr/>
        </p:nvSpPr>
        <p:spPr>
          <a:xfrm>
            <a:off x="128017" y="4075103"/>
            <a:ext cx="5574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Custom Model:</a:t>
            </a:r>
          </a:p>
          <a:p>
            <a:r>
              <a:rPr lang="en-US" sz="1400" dirty="0"/>
              <a:t>A manually iterated process where I started from a single variable and manually selected variables in and out based on Accuracy, Sensitivity, and Specificity.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BCE5F-4F9E-4C64-8EDE-3EF91C1BF02D}"/>
              </a:ext>
            </a:extLst>
          </p:cNvPr>
          <p:cNvSpPr txBox="1"/>
          <p:nvPr/>
        </p:nvSpPr>
        <p:spPr>
          <a:xfrm>
            <a:off x="128016" y="5111516"/>
            <a:ext cx="49493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Top3 Model:</a:t>
            </a:r>
          </a:p>
          <a:p>
            <a:r>
              <a:rPr lang="en-US" sz="1400" dirty="0"/>
              <a:t>Model selected out of the best performing 3-member subset for predicting Attrition of the top 15 variables iterated through the custom model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ACE914-0C03-4484-9DA7-BF124C467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897" y="1569357"/>
            <a:ext cx="5359554" cy="330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68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C3A48-55A5-4840-9C9D-57601B5F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sz="2800"/>
              <a:t>The Top 3 Model - Creation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2B268-0D5A-4B9B-BF75-26C99BBD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The best 3 member subsets taken from iterations through the custom model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Marital Status and Over Time were locks. 3</a:t>
            </a:r>
            <a:r>
              <a:rPr lang="en-US" sz="1700" baseline="30000" dirty="0"/>
              <a:t>rd</a:t>
            </a:r>
            <a:r>
              <a:rPr lang="en-US" sz="1700" dirty="0"/>
              <a:t> variable is a bit harder to pin down.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Job Role, Job Level, Work Life Balance, or Job Involvement?</a:t>
            </a:r>
          </a:p>
          <a:p>
            <a:pPr marL="0" indent="0">
              <a:buNone/>
            </a:pPr>
            <a:r>
              <a:rPr lang="en-US" sz="17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A867D-28FB-46AE-B1B5-FFD5678ED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267" y="974855"/>
            <a:ext cx="3248351" cy="20058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345F5F-97D7-4714-BC5E-EEEC0C9F5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14" y="974857"/>
            <a:ext cx="3248352" cy="2005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9EC300-21CC-41E9-B740-F82D8A18D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268" y="3779368"/>
            <a:ext cx="3248352" cy="2005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9B4B92-2DC5-4479-A3C4-A25DCA38D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914" y="3777904"/>
            <a:ext cx="3248352" cy="20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82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DD533-DDD0-42C3-A3DF-5ECD0181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dirty="0"/>
              <a:t>Top 3 Model Comparisons: Cross Variation – 1500 shuffles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335A94-026E-4944-AB15-578A54C47E2B}"/>
              </a:ext>
            </a:extLst>
          </p:cNvPr>
          <p:cNvSpPr txBox="1"/>
          <p:nvPr/>
        </p:nvSpPr>
        <p:spPr>
          <a:xfrm>
            <a:off x="438912" y="2514600"/>
            <a:ext cx="4837176" cy="3666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Becomes a question of which you find most valuable – consistency or ability to identify attrition at the expense of our sensitivity.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r>
              <a:rPr lang="en-US" dirty="0"/>
              <a:t>The top 3 variables leading to Attrition are:</a:t>
            </a:r>
          </a:p>
          <a:p>
            <a:r>
              <a:rPr lang="en-US" dirty="0"/>
              <a:t>Job Level: especially the lower levels</a:t>
            </a:r>
          </a:p>
          <a:p>
            <a:r>
              <a:rPr lang="en-US" dirty="0"/>
              <a:t>Marital Status: Single and Divorcees</a:t>
            </a:r>
          </a:p>
          <a:p>
            <a:r>
              <a:rPr lang="en-US" dirty="0"/>
              <a:t>Over Time:  3x increase in percent attrition for OT workers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Other Model Comparisons in Appendix slides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662323-5995-4B27-BE99-582CA123D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392" y="865780"/>
            <a:ext cx="2505456" cy="15471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EA566A-CFF7-4BF5-A8D8-0231F797C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744" y="865780"/>
            <a:ext cx="2505456" cy="15471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497D8B-FD47-4411-979E-7509F623F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392" y="2925245"/>
            <a:ext cx="5228807" cy="32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19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557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Tw Cen MT</vt:lpstr>
      <vt:lpstr>Office Theme</vt:lpstr>
      <vt:lpstr>DDS Analytics</vt:lpstr>
      <vt:lpstr>The Dataset</vt:lpstr>
      <vt:lpstr>The Response - Attrition</vt:lpstr>
      <vt:lpstr>Exploratory Analysis – Continuous Variables</vt:lpstr>
      <vt:lpstr>KNN Models – The Continuous Variables alone are not optimal predictors of Attrition</vt:lpstr>
      <vt:lpstr>Exploratory Analysis – Categorical Variables</vt:lpstr>
      <vt:lpstr>Logistic Regression Models Performance - Single Sample</vt:lpstr>
      <vt:lpstr>The Top 3 Model - Creation</vt:lpstr>
      <vt:lpstr>Top 3 Model Comparisons: Cross Variation – 1500 shuffles</vt:lpstr>
      <vt:lpstr>Conclusion</vt:lpstr>
      <vt:lpstr>Interesting Finds -  Over Time Effects </vt:lpstr>
      <vt:lpstr>Interesting Finds -  Over Time Effects </vt:lpstr>
      <vt:lpstr>How fulfilled are the employees?</vt:lpstr>
      <vt:lpstr>How fulfilled are the employees?</vt:lpstr>
      <vt:lpstr>Of those who leave when do they do it?</vt:lpstr>
      <vt:lpstr>Of those who leave Why -  Managers?</vt:lpstr>
      <vt:lpstr>Appendix I – Other model Comps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Analytics</dc:title>
  <dc:creator>adam canton</dc:creator>
  <cp:lastModifiedBy>adam canton</cp:lastModifiedBy>
  <cp:revision>6</cp:revision>
  <dcterms:created xsi:type="dcterms:W3CDTF">2020-08-15T16:57:06Z</dcterms:created>
  <dcterms:modified xsi:type="dcterms:W3CDTF">2020-08-15T19:26:37Z</dcterms:modified>
</cp:coreProperties>
</file>