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8ED3-D5BF-4C52-B375-693070FE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43E4-2C4D-46AC-98A8-A8DE3688B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E2C2-5D04-4CD6-9E0B-F88EB423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00757-126C-4444-85A3-C44224B1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29F0-1769-44D7-A4FE-A9835224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09E1-24F9-4C0C-A24B-CBEA4D86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4AC97-BC0D-4A01-8C15-E9C2A85D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6975-6396-4863-8970-1AA2CFDB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AC84-1684-4FD3-821E-A1BD25F1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A72F-F1A2-48D5-912D-E06D6036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899DD-29A9-4528-822E-2A3D297B3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E982-8714-4643-87CA-612D9FA2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2A0D6-E94A-40D0-ACC0-ED3B46EE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1B73-8E36-4D32-A177-84D5F44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2B56-0A75-413E-B598-17673053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3ACE-2555-49C5-8414-52BBDA5E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1D37-8D0C-4867-9F3D-9296859F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7FA8-CF4E-4D2A-A557-3B977E7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56E-5D74-4B79-90B7-97288076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33D9-407F-47C6-9E83-F4B0587E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D49F-846D-428E-A6B6-4D95028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6533A-7B7F-4817-AAE4-C5E08463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1CF-3C66-493A-ABF5-4341D6FF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3E93-86D0-4CF9-90FD-AE7C6059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E200-B309-40F8-A227-7595E3E2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8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D4-87D2-4064-ACA6-8EDF9EC7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B5EB-2E45-4D28-8FE8-FE2D5A41F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33387-645A-420F-A0F7-D2CAEB1F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F2CFC-710C-4831-8ABD-AF8972E3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5BCE7-9064-4E8F-839F-C9921EE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36AC-CBD2-4E3E-BDAA-17DAFC44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1E78-A1FC-4255-83BA-78CFD5C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D945-BAD7-47E3-934B-3E79BD24F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314B-3C46-48CC-B2EE-DDF5B9CCD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815EA-9096-4F59-B843-C1C2C79B5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1AFC-5E7A-44C1-BAB7-32B6EE631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1B9EE-ABCC-4061-B638-7B69DEEB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E511D-00A9-4BE6-AE77-B30802CF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BA94B-1D61-4665-8262-C973E1DE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5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AACA-EC8A-4136-84C2-80007B78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3D54C-DF00-4700-A9E3-0B0FC464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10B1-5CA8-4F26-BF8E-7D806E67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E0252-8E60-4DFC-AC92-37549DBF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24533-01E3-4558-8D22-B81DE443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738C1-3CE1-496C-BC02-31138B8F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8BF29-5704-4D53-8B83-F29ADAEA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DCB0-CDF1-4127-9561-4AC0973D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A071-B3B7-4745-BFB6-96B3928E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F4FA5-74CF-402A-BAD0-FD206318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A551F-C9EC-4DCE-9883-BAA1E25D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B01A-AFC9-4CB5-B448-1B608F31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31CB-4E4B-4FBF-A1C0-1A612E23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B375-4F32-41D3-9A0F-FC3F2E72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755C1-5012-4B80-99A1-421BAEFE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8C18-7BD2-42C1-A1BE-4C274B9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B575-E1BD-4A02-A86D-57987FCA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A2113-BC6E-4879-9F65-E3D1222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3FE3A-F957-44E7-8B6B-03942D17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F1F5-0B9D-4420-81F5-516567C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6CC9-95BB-4E08-8183-968F842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2B2A-9AD9-44DC-A1C5-9ECB51D2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8872-562B-4109-B7AE-91E7A0C4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1394-F9E4-4238-906F-AA50E5AB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blog/2019/01/08/how-the-budweiser-frogs-illustrate-the-3-cs-of-meaningful-leadershi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A33E-FE68-4F40-9767-571A505CB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DS6306 Case Study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43128-FFC9-4BE3-819B-21EEA7672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Canton &amp; Carl Keusseyan</a:t>
            </a:r>
          </a:p>
        </p:txBody>
      </p:sp>
    </p:spTree>
    <p:extLst>
      <p:ext uri="{BB962C8B-B14F-4D97-AF65-F5344CB8AC3E}">
        <p14:creationId xmlns:p14="http://schemas.microsoft.com/office/powerpoint/2010/main" val="37097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06EE-2A13-4BBB-9B12-D5BF9678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and IBU for each state.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D7793-66FF-4551-A917-DD64BC6F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221" y="1547397"/>
            <a:ext cx="3876510" cy="2392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89CE7-3DFC-4D46-9266-EF24779C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495" y="1200897"/>
            <a:ext cx="4437969" cy="2738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18AA5-BB50-41AA-A8D9-960E8028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221" y="4114422"/>
            <a:ext cx="3876510" cy="2392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4254A-AA45-4886-BB56-687FAB46B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039" y="3941486"/>
            <a:ext cx="4437969" cy="2738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F4B1D-4EF9-4F23-82B7-EC19B8FB783D}"/>
              </a:ext>
            </a:extLst>
          </p:cNvPr>
          <p:cNvSpPr txBox="1"/>
          <p:nvPr/>
        </p:nvSpPr>
        <p:spPr>
          <a:xfrm>
            <a:off x="209725" y="2261224"/>
            <a:ext cx="231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ABV</a:t>
            </a:r>
          </a:p>
          <a:p>
            <a:r>
              <a:rPr lang="en-US" dirty="0"/>
              <a:t>MAX ABV is Colorado</a:t>
            </a:r>
          </a:p>
          <a:p>
            <a:r>
              <a:rPr lang="en-US" dirty="0"/>
              <a:t>Value: 12.8 %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2E019-3F24-43CD-8978-999D270A976A}"/>
              </a:ext>
            </a:extLst>
          </p:cNvPr>
          <p:cNvSpPr txBox="1"/>
          <p:nvPr/>
        </p:nvSpPr>
        <p:spPr>
          <a:xfrm>
            <a:off x="209725" y="5126251"/>
            <a:ext cx="1956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IBU</a:t>
            </a:r>
          </a:p>
          <a:p>
            <a:r>
              <a:rPr lang="en-US" dirty="0"/>
              <a:t>MAX IBU is Oregon</a:t>
            </a:r>
          </a:p>
          <a:p>
            <a:r>
              <a:rPr lang="en-US" dirty="0"/>
              <a:t>Value: 138</a:t>
            </a:r>
          </a:p>
        </p:txBody>
      </p:sp>
    </p:spTree>
    <p:extLst>
      <p:ext uri="{BB962C8B-B14F-4D97-AF65-F5344CB8AC3E}">
        <p14:creationId xmlns:p14="http://schemas.microsoft.com/office/powerpoint/2010/main" val="218083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D9E8-2AD9-47A8-80E3-512BBC32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and distribution of the ABV variable.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8FFC32-4A59-4775-84F8-B6BBB8EE8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195" y="1902207"/>
            <a:ext cx="6666667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922AF-AA5D-4D23-A47F-4052A6B7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1315"/>
            <a:ext cx="383911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6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6101-5D6C-466F-8E41-57644EC2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the bitterness of the beer and its alcoholic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D822-1509-417D-9543-DFA656E7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9385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a relationship between ABV and IBU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 the higher the alcohol content the more bitter the beer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E4981-CA31-4F66-8538-B5575B5B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81" y="1944151"/>
            <a:ext cx="6666667" cy="41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A864B-FC14-4469-B1F3-4FB9C91C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17" y="4895211"/>
            <a:ext cx="1888919" cy="14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FA8A-F587-41F2-911E-6609C3CD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655C-B0E1-4716-A309-EAE3FFD9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 &amp; K Consultants are honored to present an insight on Beer Styles and Breweries to the CEO &amp; CFO of Budweiser, with a final recommendation of new product development and deployment.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BUD					WIS				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frog&#10;&#10;Description automatically generated">
            <a:extLst>
              <a:ext uri="{FF2B5EF4-FFF2-40B4-BE49-F238E27FC236}">
                <a16:creationId xmlns:a16="http://schemas.microsoft.com/office/drawing/2014/main" id="{2C19C62F-13A3-4D50-8913-678F734D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6879" y="4129805"/>
            <a:ext cx="2440541" cy="18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2EC1-199E-4B09-8195-FF71B67A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many breweries are present in each state?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4C56E-0556-453D-A83A-5EE19BB9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4" y="1397073"/>
            <a:ext cx="5606729" cy="346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3113D-9C77-43E7-8F97-CEDE42BF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10" y="1397073"/>
            <a:ext cx="5606729" cy="3460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D94FCC-5FBE-453E-8478-125E313FE51A}"/>
              </a:ext>
            </a:extLst>
          </p:cNvPr>
          <p:cNvSpPr txBox="1"/>
          <p:nvPr/>
        </p:nvSpPr>
        <p:spPr>
          <a:xfrm>
            <a:off x="1224793" y="5377343"/>
            <a:ext cx="862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take note that Colorado, California and Michigan have the most breweries</a:t>
            </a:r>
          </a:p>
          <a:p>
            <a:r>
              <a:rPr lang="en-US" dirty="0"/>
              <a:t>While West </a:t>
            </a:r>
            <a:r>
              <a:rPr lang="en-US" dirty="0" err="1"/>
              <a:t>Virgina</a:t>
            </a:r>
            <a:r>
              <a:rPr lang="en-US" dirty="0"/>
              <a:t>, North Dakota and South Dakota have the least breweries</a:t>
            </a:r>
          </a:p>
        </p:txBody>
      </p:sp>
    </p:spTree>
    <p:extLst>
      <p:ext uri="{BB962C8B-B14F-4D97-AF65-F5344CB8AC3E}">
        <p14:creationId xmlns:p14="http://schemas.microsoft.com/office/powerpoint/2010/main" val="322593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8D9E-A776-4D69-9B62-E4B6C15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Anytime you deal with a dataset you have to take account missing data (no such thing as perfect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B3CE-099C-412E-B49E-C48D7383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Noticed the following missing values on the original dataset</a:t>
            </a:r>
          </a:p>
          <a:p>
            <a:pPr lvl="1"/>
            <a:r>
              <a:rPr lang="en-US" dirty="0"/>
              <a:t>62 beers did not have ABV values</a:t>
            </a:r>
          </a:p>
          <a:p>
            <a:pPr lvl="1"/>
            <a:r>
              <a:rPr lang="en-US" dirty="0"/>
              <a:t>1005 beers did not have IBU values</a:t>
            </a:r>
          </a:p>
          <a:p>
            <a:r>
              <a:rPr lang="en-US" dirty="0"/>
              <a:t>After our research we were able to  get the missing values down to</a:t>
            </a:r>
          </a:p>
          <a:p>
            <a:pPr lvl="1"/>
            <a:r>
              <a:rPr lang="en-US" dirty="0"/>
              <a:t>17 beers did not have ABV values</a:t>
            </a:r>
          </a:p>
          <a:p>
            <a:pPr lvl="1"/>
            <a:r>
              <a:rPr lang="en-US" dirty="0"/>
              <a:t>998 beers did not have IBU values</a:t>
            </a:r>
          </a:p>
          <a:p>
            <a:r>
              <a:rPr lang="en-US" dirty="0"/>
              <a:t>Fortunately C &amp; K Consultants are never swayed by missing data – especially if they can find a relationship between variables and predict with a certain level of certainty, the missing values.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F0B8-5381-4845-91BA-C80A95AE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ABV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4E4A-FEFF-4742-91B1-8B29257B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the 17 ABV beers, since </a:t>
            </a:r>
          </a:p>
          <a:p>
            <a:pPr lvl="1"/>
            <a:r>
              <a:rPr lang="en-US" dirty="0"/>
              <a:t>some of the beers no longer exist, </a:t>
            </a:r>
          </a:p>
          <a:p>
            <a:pPr lvl="1"/>
            <a:r>
              <a:rPr lang="en-US" dirty="0"/>
              <a:t>no longer produced and </a:t>
            </a:r>
          </a:p>
          <a:p>
            <a:pPr lvl="1"/>
            <a:r>
              <a:rPr lang="en-US" dirty="0"/>
              <a:t>not even beers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1E4FC-63DF-4A72-9F5B-A8D52041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9" y="3552241"/>
            <a:ext cx="3344762" cy="924851"/>
          </a:xfrm>
          <a:prstGeom prst="rect">
            <a:avLst/>
          </a:prstGeom>
        </p:spPr>
      </p:pic>
      <p:pic>
        <p:nvPicPr>
          <p:cNvPr id="6" name="Picture 2" descr="The Growler Exchange Has Entered the Crowler Game | Flavor">
            <a:extLst>
              <a:ext uri="{FF2B5EF4-FFF2-40B4-BE49-F238E27FC236}">
                <a16:creationId xmlns:a16="http://schemas.microsoft.com/office/drawing/2014/main" id="{623972F5-B8DC-4446-966E-8AE2F8363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" y="4491448"/>
            <a:ext cx="2319389" cy="232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Southern Ute Drum | Can'd Aid and Oskar Blues Brewery team up ...">
            <a:extLst>
              <a:ext uri="{FF2B5EF4-FFF2-40B4-BE49-F238E27FC236}">
                <a16:creationId xmlns:a16="http://schemas.microsoft.com/office/drawing/2014/main" id="{BDC00DE7-31D9-4A37-8403-298EDF7E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765" y="4353851"/>
            <a:ext cx="3688702" cy="245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F50C9-51E1-446A-A683-EB2B88FC7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141" y="1913688"/>
            <a:ext cx="38766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05A1-5174-4AF4-BDEE-00C9611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3117-2199-4C02-98AA-09E43C1C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linear relationship b/w IBU and ABV after running several models </a:t>
            </a:r>
          </a:p>
          <a:p>
            <a:endParaRPr lang="en-US" dirty="0"/>
          </a:p>
          <a:p>
            <a:pPr lvl="1"/>
            <a:r>
              <a:rPr lang="en-US" dirty="0"/>
              <a:t>Model 1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Model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C11CD-507A-4576-A1A3-F392F126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03" y="2684300"/>
            <a:ext cx="2242764" cy="1384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5DAB6-06FF-4944-80A3-C611F3F0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56" y="2684300"/>
            <a:ext cx="2242764" cy="138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6A803-16AD-43DE-9B3B-BF22544D0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102" y="2684300"/>
            <a:ext cx="2242764" cy="138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877C3-5BF5-45AA-AE6B-ECBDF97F1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503" y="4464187"/>
            <a:ext cx="2242764" cy="138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BF99A-F47E-4C3A-BA43-50A96F3AF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009" y="4464187"/>
            <a:ext cx="2242764" cy="138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E8D37-5B52-4BE1-9A4B-3A4CCE910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8020" y="4464187"/>
            <a:ext cx="2242764" cy="13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A7DF-E010-4B79-AFC6-3B8C1C5F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C306-4380-43EC-BBF8-F2297E0B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Benchmarked the models to find the best  </a:t>
            </a:r>
            <a:r>
              <a:rPr lang="en-US" b="1" dirty="0"/>
              <a:t>Linear</a:t>
            </a:r>
            <a:r>
              <a:rPr lang="en-US" dirty="0"/>
              <a:t>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RMSE (Root Mean Squared Error) is least on Model 2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highlight>
                  <a:srgbClr val="FFFF00"/>
                </a:highlight>
              </a:rPr>
              <a:t>Model 2 WINS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21B13-8D6D-4064-8AE5-C4852163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4" y="3030013"/>
            <a:ext cx="2949984" cy="131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22BB8-7CA9-43E7-8545-39F2A6CC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39" y="2465286"/>
            <a:ext cx="3993118" cy="2464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9F83A-3185-4464-BD01-C33B4157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299" y="2359346"/>
            <a:ext cx="3993118" cy="24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691B-76E1-44D3-805B-8078024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4BD5-63BF-43D4-AB49-298C9106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insure that we have exhausted other methodologies of prediction and derived the best prediction we also explored the KNN method</a:t>
            </a:r>
          </a:p>
          <a:p>
            <a:r>
              <a:rPr lang="en-US" dirty="0"/>
              <a:t>Imputing the values and comparing the models to the Original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LM (Linear Model)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KNN (K Nearest Neighbors)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B5B51-BED0-4545-A528-3926D3B5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12" y="3196929"/>
            <a:ext cx="5712903" cy="35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5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0C84-F79B-43C5-93A4-D4E3FB29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E75A-74F6-499A-8B34-16D0FD04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which model by comparing LM and KNN</a:t>
            </a:r>
          </a:p>
          <a:p>
            <a:pPr lvl="1"/>
            <a:r>
              <a:rPr lang="en-US" dirty="0"/>
              <a:t>Ran Welch Two Sample T-Test</a:t>
            </a:r>
            <a:br>
              <a:rPr lang="en-US" dirty="0"/>
            </a:br>
            <a:r>
              <a:rPr lang="en-US" dirty="0" err="1"/>
              <a:t>p_value</a:t>
            </a:r>
            <a:r>
              <a:rPr lang="en-US" dirty="0"/>
              <a:t> &gt; </a:t>
            </a:r>
            <a:r>
              <a:rPr lang="el-GR" dirty="0"/>
              <a:t>α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models are alike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 can see visually that </a:t>
            </a:r>
            <a:br>
              <a:rPr lang="en-US" dirty="0"/>
            </a:br>
            <a:r>
              <a:rPr lang="en-US" dirty="0"/>
              <a:t>the values track with a</a:t>
            </a:r>
            <a:br>
              <a:rPr lang="en-US" dirty="0"/>
            </a:br>
            <a:r>
              <a:rPr lang="en-US" dirty="0"/>
              <a:t>75%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B876B-2042-42AA-A38F-5807F3E0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98" y="2333399"/>
            <a:ext cx="3460271" cy="104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6B4D4-8696-4CCD-9F09-22BB04F8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88" y="3628496"/>
            <a:ext cx="4451379" cy="274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1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DS6306 Case Study 01</vt:lpstr>
      <vt:lpstr>Background</vt:lpstr>
      <vt:lpstr>How many breweries are present in each state?</vt:lpstr>
      <vt:lpstr>Anytime you deal with a dataset you have to take account missing data (no such thing as perfect data)</vt:lpstr>
      <vt:lpstr>Dealing with missing ABV Values</vt:lpstr>
      <vt:lpstr>Dealing with the missing IBU values</vt:lpstr>
      <vt:lpstr>Dealing with the missing IBU values</vt:lpstr>
      <vt:lpstr>Dealing with the missing IBU values</vt:lpstr>
      <vt:lpstr>Dealing with the missing IBU values</vt:lpstr>
      <vt:lpstr>ABV and IBU for each state.</vt:lpstr>
      <vt:lpstr>Summary statistics and distribution of the ABV variable.</vt:lpstr>
      <vt:lpstr>Relationship between the bitterness of the beer and its alcoholic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DS6306 Case Study 01</dc:title>
  <dc:creator>Keusseyan, Carl</dc:creator>
  <cp:lastModifiedBy>adam canton</cp:lastModifiedBy>
  <cp:revision>19</cp:revision>
  <dcterms:created xsi:type="dcterms:W3CDTF">2020-06-21T01:14:12Z</dcterms:created>
  <dcterms:modified xsi:type="dcterms:W3CDTF">2020-06-22T16:25:28Z</dcterms:modified>
</cp:coreProperties>
</file>