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65" r:id="rId3"/>
    <p:sldId id="275" r:id="rId4"/>
    <p:sldId id="276" r:id="rId5"/>
    <p:sldId id="277" r:id="rId6"/>
    <p:sldId id="278" r:id="rId7"/>
    <p:sldId id="279" r:id="rId8"/>
    <p:sldId id="283" r:id="rId9"/>
    <p:sldId id="280" r:id="rId10"/>
    <p:sldId id="281" r:id="rId11"/>
    <p:sldId id="282" r:id="rId12"/>
    <p:sldId id="263" r:id="rId13"/>
    <p:sldId id="264" r:id="rId14"/>
    <p:sldId id="26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2549" autoAdjust="0"/>
  </p:normalViewPr>
  <p:slideViewPr>
    <p:cSldViewPr snapToGrid="0" snapToObjects="1">
      <p:cViewPr varScale="1">
        <p:scale>
          <a:sx n="86" d="100"/>
          <a:sy n="86" d="100"/>
        </p:scale>
        <p:origin x="13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quie Cheun" userId="d5041ace5c27bae6" providerId="LiveId" clId="{4F90895B-726A-478A-9CD8-A936F91C83DA}"/>
    <pc:docChg chg="modSld">
      <pc:chgData name="Jacquie Cheun" userId="d5041ace5c27bae6" providerId="LiveId" clId="{4F90895B-726A-478A-9CD8-A936F91C83DA}" dt="2021-09-06T23:21:52.212" v="85" actId="5793"/>
      <pc:docMkLst>
        <pc:docMk/>
      </pc:docMkLst>
      <pc:sldChg chg="modSp mod">
        <pc:chgData name="Jacquie Cheun" userId="d5041ace5c27bae6" providerId="LiveId" clId="{4F90895B-726A-478A-9CD8-A936F91C83DA}" dt="2021-09-06T23:21:52.212" v="85" actId="5793"/>
        <pc:sldMkLst>
          <pc:docMk/>
          <pc:sldMk cId="1419529924" sldId="261"/>
        </pc:sldMkLst>
        <pc:spChg chg="mod">
          <ac:chgData name="Jacquie Cheun" userId="d5041ace5c27bae6" providerId="LiveId" clId="{4F90895B-726A-478A-9CD8-A936F91C83DA}" dt="2021-09-06T23:21:52.212" v="85" actId="5793"/>
          <ac:spMkLst>
            <pc:docMk/>
            <pc:sldMk cId="1419529924" sldId="261"/>
            <ac:spMk id="3" creationId="{00000000-0000-0000-0000-000000000000}"/>
          </ac:spMkLst>
        </pc:spChg>
      </pc:sldChg>
      <pc:sldChg chg="modSp mod">
        <pc:chgData name="Jacquie Cheun" userId="d5041ace5c27bae6" providerId="LiveId" clId="{4F90895B-726A-478A-9CD8-A936F91C83DA}" dt="2021-09-06T23:21:27.441" v="69" actId="20577"/>
        <pc:sldMkLst>
          <pc:docMk/>
          <pc:sldMk cId="871871654" sldId="263"/>
        </pc:sldMkLst>
        <pc:spChg chg="mod">
          <ac:chgData name="Jacquie Cheun" userId="d5041ace5c27bae6" providerId="LiveId" clId="{4F90895B-726A-478A-9CD8-A936F91C83DA}" dt="2021-09-06T23:21:27.441" v="69" actId="20577"/>
          <ac:spMkLst>
            <pc:docMk/>
            <pc:sldMk cId="871871654" sldId="263"/>
            <ac:spMk id="3" creationId="{00000000-0000-0000-0000-000000000000}"/>
          </ac:spMkLst>
        </pc:spChg>
      </pc:sldChg>
      <pc:sldChg chg="mod modShow">
        <pc:chgData name="Jacquie Cheun" userId="d5041ace5c27bae6" providerId="LiveId" clId="{4F90895B-726A-478A-9CD8-A936F91C83DA}" dt="2021-09-06T23:21:36.277" v="70" actId="729"/>
        <pc:sldMkLst>
          <pc:docMk/>
          <pc:sldMk cId="1265965297" sldId="264"/>
        </pc:sldMkLst>
      </pc:sldChg>
      <pc:sldChg chg="modSp mod">
        <pc:chgData name="Jacquie Cheun" userId="d5041ace5c27bae6" providerId="LiveId" clId="{4F90895B-726A-478A-9CD8-A936F91C83DA}" dt="2021-09-06T23:21:12.139" v="48" actId="20577"/>
        <pc:sldMkLst>
          <pc:docMk/>
          <pc:sldMk cId="349897350" sldId="283"/>
        </pc:sldMkLst>
        <pc:spChg chg="mod">
          <ac:chgData name="Jacquie Cheun" userId="d5041ace5c27bae6" providerId="LiveId" clId="{4F90895B-726A-478A-9CD8-A936F91C83DA}" dt="2021-09-06T23:21:12.139" v="48" actId="20577"/>
          <ac:spMkLst>
            <pc:docMk/>
            <pc:sldMk cId="349897350" sldId="283"/>
            <ac:spMk id="3" creationId="{56D2A40C-F8B9-45EA-94F8-9AD2DD45BBFA}"/>
          </ac:spMkLst>
        </pc:spChg>
      </pc:sldChg>
    </pc:docChg>
  </pc:docChgLst>
  <pc:docChgLst>
    <pc:chgData name="Jacquie Cheun" userId="d5041ace5c27bae6" providerId="LiveId" clId="{D8EE0231-4EB9-4376-BD8D-589B3F9DA03E}"/>
    <pc:docChg chg="custSel modSld">
      <pc:chgData name="Jacquie Cheun" userId="d5041ace5c27bae6" providerId="LiveId" clId="{D8EE0231-4EB9-4376-BD8D-589B3F9DA03E}" dt="2021-05-04T01:03:09.016" v="200" actId="20577"/>
      <pc:docMkLst>
        <pc:docMk/>
      </pc:docMkLst>
      <pc:sldChg chg="modSp mod">
        <pc:chgData name="Jacquie Cheun" userId="d5041ace5c27bae6" providerId="LiveId" clId="{D8EE0231-4EB9-4376-BD8D-589B3F9DA03E}" dt="2021-05-04T01:03:09.016" v="200" actId="20577"/>
        <pc:sldMkLst>
          <pc:docMk/>
          <pc:sldMk cId="1419529924" sldId="261"/>
        </pc:sldMkLst>
        <pc:spChg chg="mod">
          <ac:chgData name="Jacquie Cheun" userId="d5041ace5c27bae6" providerId="LiveId" clId="{D8EE0231-4EB9-4376-BD8D-589B3F9DA03E}" dt="2021-05-04T01:03:09.016" v="200" actId="20577"/>
          <ac:spMkLst>
            <pc:docMk/>
            <pc:sldMk cId="1419529924" sldId="261"/>
            <ac:spMk id="3" creationId="{00000000-0000-0000-0000-000000000000}"/>
          </ac:spMkLst>
        </pc:spChg>
      </pc:sldChg>
      <pc:sldChg chg="modSp mod">
        <pc:chgData name="Jacquie Cheun" userId="d5041ace5c27bae6" providerId="LiveId" clId="{D8EE0231-4EB9-4376-BD8D-589B3F9DA03E}" dt="2021-05-04T01:02:50.178" v="183" actId="20577"/>
        <pc:sldMkLst>
          <pc:docMk/>
          <pc:sldMk cId="871871654" sldId="263"/>
        </pc:sldMkLst>
        <pc:spChg chg="mod">
          <ac:chgData name="Jacquie Cheun" userId="d5041ace5c27bae6" providerId="LiveId" clId="{D8EE0231-4EB9-4376-BD8D-589B3F9DA03E}" dt="2021-05-04T01:02:50.178" v="183" actId="20577"/>
          <ac:spMkLst>
            <pc:docMk/>
            <pc:sldMk cId="871871654" sldId="263"/>
            <ac:spMk id="3" creationId="{00000000-0000-0000-0000-000000000000}"/>
          </ac:spMkLst>
        </pc:spChg>
      </pc:sldChg>
      <pc:sldChg chg="modSp mod">
        <pc:chgData name="Jacquie Cheun" userId="d5041ace5c27bae6" providerId="LiveId" clId="{D8EE0231-4EB9-4376-BD8D-589B3F9DA03E}" dt="2021-05-04T01:02:58.180" v="191" actId="20577"/>
        <pc:sldMkLst>
          <pc:docMk/>
          <pc:sldMk cId="1265965297" sldId="264"/>
        </pc:sldMkLst>
        <pc:spChg chg="mod">
          <ac:chgData name="Jacquie Cheun" userId="d5041ace5c27bae6" providerId="LiveId" clId="{D8EE0231-4EB9-4376-BD8D-589B3F9DA03E}" dt="2021-05-04T01:02:58.180" v="191" actId="20577"/>
          <ac:spMkLst>
            <pc:docMk/>
            <pc:sldMk cId="1265965297" sldId="264"/>
            <ac:spMk id="3" creationId="{00000000-0000-0000-0000-000000000000}"/>
          </ac:spMkLst>
        </pc:spChg>
      </pc:sldChg>
      <pc:sldChg chg="addSp modSp mod">
        <pc:chgData name="Jacquie Cheun" userId="d5041ace5c27bae6" providerId="LiveId" clId="{D8EE0231-4EB9-4376-BD8D-589B3F9DA03E}" dt="2021-05-04T00:57:42.912" v="175" actId="20577"/>
        <pc:sldMkLst>
          <pc:docMk/>
          <pc:sldMk cId="0" sldId="279"/>
        </pc:sldMkLst>
        <pc:spChg chg="add mod">
          <ac:chgData name="Jacquie Cheun" userId="d5041ace5c27bae6" providerId="LiveId" clId="{D8EE0231-4EB9-4376-BD8D-589B3F9DA03E}" dt="2021-05-04T00:36:44.288" v="11" actId="1076"/>
          <ac:spMkLst>
            <pc:docMk/>
            <pc:sldMk cId="0" sldId="279"/>
            <ac:spMk id="2" creationId="{CE09EE32-6B33-4E66-A9DF-EE3C8872D34C}"/>
          </ac:spMkLst>
        </pc:spChg>
        <pc:spChg chg="add mod">
          <ac:chgData name="Jacquie Cheun" userId="d5041ace5c27bae6" providerId="LiveId" clId="{D8EE0231-4EB9-4376-BD8D-589B3F9DA03E}" dt="2021-05-04T00:57:42.912" v="175" actId="20577"/>
          <ac:spMkLst>
            <pc:docMk/>
            <pc:sldMk cId="0" sldId="279"/>
            <ac:spMk id="3" creationId="{55E9B95E-70E4-4FF6-B2AA-590763F961B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D8AC05B1-2526-7C44-8A74-66C916069F4A}" type="datetime1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C0E5C021-D243-504D-84B8-D45D829E8B6B}" type="datetime1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B6F93F85-28A1-8344-9763-EF19E19F9128}" type="datetime1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2B5E9FB-9AD4-754B-A772-6D3733DD5BAC}" type="datetime1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140DF9E-9222-EE48-A64D-28DE5FAE4784}" type="datetime1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61490FA-57A5-0041-9FDC-ACD83A9AA0E7}" type="datetime1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7E8290BC-2F66-E549-BF33-0BE20A5801B5}" type="datetime1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BC728CC-7587-8545-9431-C9A8BB34EC62}" type="datetime1">
              <a:rPr lang="en-US" smtClean="0"/>
              <a:t>9/6/2021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9A66CD15-5422-0542-9CE8-BC312846333A}" type="datetime1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2A2384D1-AE54-4D4A-B83F-6EAD03BEB987}" type="datetime1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err="1">
                <a:solidFill>
                  <a:srgbClr val="0257A1"/>
                </a:solidFill>
              </a:rPr>
              <a:t>DataScience</a:t>
            </a:r>
            <a:r>
              <a:rPr lang="en-US" sz="1600" b="1" kern="0" dirty="0" err="1">
                <a:solidFill>
                  <a:srgbClr val="C00000"/>
                </a:solidFill>
              </a:rPr>
              <a:t>@</a:t>
            </a:r>
            <a:r>
              <a:rPr lang="en-US" sz="1600" b="1" kern="0" dirty="0" err="1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wl.purdue.edu/owl/research_and_citation/apa_style/apa_formatting_and_style_guide/general_format.html" TargetMode="External"/><Relationship Id="rId2" Type="http://schemas.openxmlformats.org/officeDocument/2006/relationships/hyperlink" Target="https://guides.smu.edu/citations/APA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6524"/>
            <a:ext cx="7772400" cy="912769"/>
          </a:xfrm>
        </p:spPr>
        <p:txBody>
          <a:bodyPr>
            <a:normAutofit/>
          </a:bodyPr>
          <a:lstStyle/>
          <a:p>
            <a:r>
              <a:rPr lang="en-US" sz="4800" dirty="0"/>
              <a:t>Literature Review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when you remember that you have to submit the literature review ...">
            <a:extLst>
              <a:ext uri="{FF2B5EF4-FFF2-40B4-BE49-F238E27FC236}">
                <a16:creationId xmlns:a16="http://schemas.microsoft.com/office/drawing/2014/main" id="{77590438-1160-4F66-BD98-CDE8ED804E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74"/>
          <a:stretch/>
        </p:blipFill>
        <p:spPr bwMode="auto">
          <a:xfrm>
            <a:off x="2631740" y="1033541"/>
            <a:ext cx="3973775" cy="501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4A514454-922A-4969-8728-7C7B21C0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How to Evaluate Research Articles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28896D8B-89FA-48A6-A755-27A44396D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57444"/>
            <a:ext cx="7886700" cy="4525962"/>
          </a:xfrm>
        </p:spPr>
        <p:txBody>
          <a:bodyPr/>
          <a:lstStyle/>
          <a:p>
            <a:pPr marL="514350" indent="-514350" eaLnBrk="1" hangingPunct="1">
              <a:buFont typeface="Arial" charset="0"/>
              <a:buAutoNum type="arabicParenR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Examine the title</a:t>
            </a:r>
          </a:p>
          <a:p>
            <a:pPr marL="514350" indent="-514350" eaLnBrk="1" hangingPunct="1">
              <a:buFont typeface="Arial" charset="0"/>
              <a:buAutoNum type="arabicParenR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Read the abstract</a:t>
            </a:r>
          </a:p>
          <a:p>
            <a:pPr marL="514350" indent="-514350" eaLnBrk="1" hangingPunct="1">
              <a:buFont typeface="Arial" charset="0"/>
              <a:buAutoNum type="arabicParenR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Read the article</a:t>
            </a:r>
          </a:p>
          <a:p>
            <a:pPr marL="971550" lvl="1" indent="-514350">
              <a:buFont typeface="Arial" charset="0"/>
              <a:buAutoNum type="arabicParenR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Methods</a:t>
            </a:r>
          </a:p>
          <a:p>
            <a:pPr marL="971550" lvl="1" indent="-514350">
              <a:buFont typeface="Arial" charset="0"/>
              <a:buAutoNum type="arabicParenR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Results</a:t>
            </a:r>
          </a:p>
          <a:p>
            <a:pPr marL="971550" lvl="1" indent="-514350">
              <a:buFont typeface="Arial" charset="0"/>
              <a:buAutoNum type="arabicParenR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Discussions</a:t>
            </a:r>
          </a:p>
          <a:p>
            <a:pPr marL="457200" lvl="1" indent="0">
              <a:buNone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You are looking at how previous researchers solved the problem/analyzed the problem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1EBC4-C512-46F0-9302-BAE7AFD1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Using the Internet for Social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B6739-39B2-427C-B7BB-FF72D60D5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98638"/>
            <a:ext cx="8229600" cy="4525962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Easy, fast, and cheap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Links connect sources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“Democratizing” effect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Casts a wide net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Disadvantages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No quality control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Not complete source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Often time consuming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Difficult to document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groups need an Advisor by </a:t>
            </a:r>
            <a:r>
              <a:rPr lang="en-US" b="1" i="1" dirty="0"/>
              <a:t>end of the week. </a:t>
            </a:r>
          </a:p>
          <a:p>
            <a:r>
              <a:rPr lang="en-US" dirty="0"/>
              <a:t>Email me and include your Advisor (cc’d) to introduce us</a:t>
            </a:r>
          </a:p>
          <a:p>
            <a:pPr lvl="1"/>
            <a:r>
              <a:rPr lang="en-US" dirty="0"/>
              <a:t>I will be sending them information through out the project. </a:t>
            </a:r>
          </a:p>
          <a:p>
            <a:pPr lvl="1"/>
            <a:r>
              <a:rPr lang="en-US" dirty="0"/>
              <a:t>I need their contact information </a:t>
            </a:r>
          </a:p>
          <a:p>
            <a:pPr lvl="2"/>
            <a:r>
              <a:rPr lang="en-US" dirty="0"/>
              <a:t>Name </a:t>
            </a:r>
          </a:p>
          <a:p>
            <a:pPr lvl="2"/>
            <a:r>
              <a:rPr lang="en-US" dirty="0"/>
              <a:t>Email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87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Live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/>
          <a:lstStyle/>
          <a:p>
            <a:r>
              <a:rPr lang="en-US" dirty="0"/>
              <a:t>Will begin to Outline Research</a:t>
            </a:r>
          </a:p>
          <a:p>
            <a:r>
              <a:rPr lang="en-US" dirty="0"/>
              <a:t>Abstract Template</a:t>
            </a:r>
          </a:p>
          <a:p>
            <a:r>
              <a:rPr lang="en-US" dirty="0"/>
              <a:t>Research Storyline</a:t>
            </a:r>
          </a:p>
          <a:p>
            <a:r>
              <a:rPr lang="en-US" dirty="0"/>
              <a:t>Intro </a:t>
            </a:r>
          </a:p>
          <a:p>
            <a:r>
              <a:rPr lang="en-US" dirty="0"/>
              <a:t>Problem statement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Research Outline is due May 21st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65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5000"/>
    </mc:Choice>
    <mc:Fallback>
      <p:transition advClick="0" advTm="1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234" y="0"/>
            <a:ext cx="8307532" cy="1325563"/>
          </a:xfrm>
        </p:spPr>
        <p:txBody>
          <a:bodyPr/>
          <a:lstStyle/>
          <a:p>
            <a:r>
              <a:rPr lang="en-US" dirty="0"/>
              <a:t>The Research Proposal – Draft 0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5563"/>
            <a:ext cx="7886700" cy="4537501"/>
          </a:xfrm>
        </p:spPr>
        <p:txBody>
          <a:bodyPr>
            <a:normAutofit fontScale="92500" lnSpcReduction="10000"/>
          </a:bodyPr>
          <a:lstStyle/>
          <a:p>
            <a:pPr marL="274638" lvl="1" indent="0" fontAlgn="auto">
              <a:spcAft>
                <a:spcPts val="0"/>
              </a:spcAft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 least 5 pages in length due Oct.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baseline="3000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1838" lvl="1" indent="-457200" fontAlgn="auto">
              <a:spcAft>
                <a:spcPts val="0"/>
              </a:spcAft>
              <a:buFont typeface="Arial" charset="0"/>
              <a:buAutoNum type="arabicPeriod"/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1838" lvl="1" indent="-457200" fontAlgn="auto">
              <a:spcAft>
                <a:spcPts val="0"/>
              </a:spcAft>
              <a:buFont typeface="Arial" charset="0"/>
              <a:buAutoNum type="arabicPeriod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Draft of Abstract </a:t>
            </a:r>
          </a:p>
          <a:p>
            <a:pPr marL="731838" lvl="1" indent="-457200" fontAlgn="auto">
              <a:spcAft>
                <a:spcPts val="0"/>
              </a:spcAft>
              <a:buFont typeface="Arial" charset="0"/>
              <a:buAutoNum type="arabicPeriod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731838" lvl="2" indent="0"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 or Objective</a:t>
            </a:r>
          </a:p>
          <a:p>
            <a:pPr marL="731838" lvl="1" indent="-457200" fontAlgn="auto">
              <a:spcAft>
                <a:spcPts val="0"/>
              </a:spcAft>
              <a:buFont typeface="Arial" charset="0"/>
              <a:buAutoNum type="arabicPeriod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Background Section (Literature Review)</a:t>
            </a:r>
          </a:p>
          <a:p>
            <a:pPr marL="731838" lvl="2" indent="0"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 different peer-reviewed research studies </a:t>
            </a:r>
          </a:p>
          <a:p>
            <a:pPr marL="731838" lvl="1" indent="-457200" fontAlgn="auto">
              <a:spcAft>
                <a:spcPts val="0"/>
              </a:spcAft>
              <a:buFont typeface="Arial" charset="0"/>
              <a:buAutoNum type="arabicPeriod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</a:p>
          <a:p>
            <a:pPr marL="731838" lvl="1" indent="-457200" fontAlgn="auto">
              <a:spcAft>
                <a:spcPts val="0"/>
              </a:spcAft>
              <a:buFont typeface="Arial" charset="0"/>
              <a:buAutoNum type="arabicPeriod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Methods- Begin of EDA </a:t>
            </a:r>
          </a:p>
          <a:p>
            <a:pPr marL="274638" lvl="1" indent="0" fontAlgn="auto">
              <a:spcAft>
                <a:spcPts val="0"/>
              </a:spcAft>
              <a:buNone/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638" lvl="1" indent="0" fontAlgn="auto">
              <a:spcAft>
                <a:spcPts val="0"/>
              </a:spcAft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Citations are in APA format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2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8">
            <a:extLst>
              <a:ext uri="{FF2B5EF4-FFF2-40B4-BE49-F238E27FC236}">
                <a16:creationId xmlns:a16="http://schemas.microsoft.com/office/drawing/2014/main" id="{A0CC3312-1777-4FA0-A425-0B1FFDD36B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4">
            <a:extLst>
              <a:ext uri="{FF2B5EF4-FFF2-40B4-BE49-F238E27FC236}">
                <a16:creationId xmlns:a16="http://schemas.microsoft.com/office/drawing/2014/main" id="{26EE330A-2E76-41F4-9B3E-E0B8680D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Goals of a Literature Review</a:t>
            </a:r>
          </a:p>
        </p:txBody>
      </p:sp>
      <p:sp>
        <p:nvSpPr>
          <p:cNvPr id="5123" name="Content Placeholder 5">
            <a:extLst>
              <a:ext uri="{FF2B5EF4-FFF2-40B4-BE49-F238E27FC236}">
                <a16:creationId xmlns:a16="http://schemas.microsoft.com/office/drawing/2014/main" id="{38209530-1F09-495B-B9C5-B709EA043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7848600" cy="4144963"/>
          </a:xfrm>
        </p:spPr>
        <p:txBody>
          <a:bodyPr/>
          <a:lstStyle/>
          <a:p>
            <a:pPr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Demonstrate a familiarity</a:t>
            </a:r>
          </a:p>
          <a:p>
            <a:pPr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Show the path of prior research</a:t>
            </a:r>
          </a:p>
          <a:p>
            <a:pPr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Integrate and summarize</a:t>
            </a:r>
          </a:p>
          <a:p>
            <a:pPr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Learn from others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8BDE3F97-1DB0-4410-BC7C-D9C8D1D19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Six Types of Literature Reviews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9EEAAD75-09BA-488F-8F3D-7B0AD80DD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525963"/>
          </a:xfrm>
        </p:spPr>
        <p:txBody>
          <a:bodyPr/>
          <a:lstStyle/>
          <a:p>
            <a:pPr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Context review</a:t>
            </a:r>
          </a:p>
          <a:p>
            <a:pPr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Historical review</a:t>
            </a:r>
          </a:p>
          <a:p>
            <a:pPr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Integrative review</a:t>
            </a:r>
          </a:p>
          <a:p>
            <a:pPr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Methodological review</a:t>
            </a:r>
          </a:p>
          <a:p>
            <a:pPr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Self-study review</a:t>
            </a:r>
          </a:p>
          <a:p>
            <a:pPr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review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548ECCDB-46D9-4870-8B34-0AB5B26E4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Literature Meta-Analysis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8B960746-A7A7-49E2-95F2-970982FEE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98638"/>
            <a:ext cx="8229600" cy="4525962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Locate all potential studies on a specific topic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Develop consistent criteria and screen studies for relevance and/or quality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Identify and record relevant information for each study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Synthesize and analyze the information into broad findings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Draw summary conclusions based on the findings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D5457-7C71-4F93-AC16-EBFE1E76D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Where to Find Research Literature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F743FE23-128F-4FC3-A676-A35D1460F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05000"/>
            <a:ext cx="8001000" cy="4525963"/>
          </a:xfrm>
        </p:spPr>
        <p:txBody>
          <a:bodyPr/>
          <a:lstStyle/>
          <a:p>
            <a:pPr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Periodicals</a:t>
            </a:r>
          </a:p>
          <a:p>
            <a:pPr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Scholarly journals</a:t>
            </a:r>
          </a:p>
          <a:p>
            <a:pPr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</a:p>
          <a:p>
            <a:pPr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Dissertations</a:t>
            </a:r>
          </a:p>
          <a:p>
            <a:pPr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Government documents</a:t>
            </a:r>
          </a:p>
          <a:p>
            <a:pPr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Policy reports</a:t>
            </a:r>
          </a:p>
          <a:p>
            <a:pPr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Presented paper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170BF465-21D2-47D7-A20F-9ECF42F7B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Citation Format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FB040-6C15-46B0-A271-A3A22DC28BF7}"/>
              </a:ext>
            </a:extLst>
          </p:cNvPr>
          <p:cNvSpPr/>
          <p:nvPr/>
        </p:nvSpPr>
        <p:spPr>
          <a:xfrm>
            <a:off x="7086600" y="4419600"/>
            <a:ext cx="30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221" name="Content Placeholder 10">
            <a:extLst>
              <a:ext uri="{FF2B5EF4-FFF2-40B4-BE49-F238E27FC236}">
                <a16:creationId xmlns:a16="http://schemas.microsoft.com/office/drawing/2014/main" id="{A584C5F8-A4A9-48D6-BB5E-9C814D853B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3443" y="1876425"/>
            <a:ext cx="7216775" cy="785813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09EE32-6B33-4E66-A9DF-EE3C8872D34C}"/>
              </a:ext>
            </a:extLst>
          </p:cNvPr>
          <p:cNvSpPr txBox="1"/>
          <p:nvPr/>
        </p:nvSpPr>
        <p:spPr>
          <a:xfrm>
            <a:off x="834501" y="1412430"/>
            <a:ext cx="479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E9B95E-70E4-4FF6-B2AA-590763F961B7}"/>
              </a:ext>
            </a:extLst>
          </p:cNvPr>
          <p:cNvSpPr txBox="1"/>
          <p:nvPr/>
        </p:nvSpPr>
        <p:spPr>
          <a:xfrm>
            <a:off x="851815" y="2792412"/>
            <a:ext cx="70400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In-text citations: </a:t>
            </a:r>
          </a:p>
          <a:p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Times" panose="02020603050405020304" pitchFamily="18" charset="0"/>
              </a:rPr>
              <a:t>Bearman &amp; Buckner </a:t>
            </a:r>
            <a:r>
              <a:rPr lang="en-US" sz="1800" b="0" i="0" dirty="0">
                <a:solidFill>
                  <a:srgbClr val="D13438"/>
                </a:solidFill>
                <a:effectLst/>
                <a:latin typeface="Times" panose="02020603050405020304" pitchFamily="18" charset="0"/>
              </a:rPr>
              <a:t>(2001)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used univariate ARIMA and random-walk models to assess the accuracy of residential construction forecasts. </a:t>
            </a:r>
          </a:p>
          <a:p>
            <a:endParaRPr lang="en-US" dirty="0">
              <a:solidFill>
                <a:srgbClr val="000000"/>
              </a:solidFill>
              <a:latin typeface="Times" panose="02020603050405020304" pitchFamily="18" charset="0"/>
            </a:endParaRP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In order to understand the housing demand in a particular MSAs, Case et al. studied surveys from homebuyers from 2003 through 2012 to understand homebuyers' expectations [10].</a:t>
            </a:r>
          </a:p>
          <a:p>
            <a:endParaRPr lang="en-US" dirty="0">
              <a:solidFill>
                <a:srgbClr val="000000"/>
              </a:solidFill>
              <a:latin typeface="Times" panose="02020603050405020304" pitchFamily="18" charset="0"/>
            </a:endParaRP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“I like cheese” ([10],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Pg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 Number). </a:t>
            </a:r>
          </a:p>
          <a:p>
            <a:endParaRPr lang="en-US" dirty="0">
              <a:solidFill>
                <a:srgbClr val="000000"/>
              </a:solidFill>
              <a:latin typeface="Times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00AC3-B688-4467-B662-C59189194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 Citation Resources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2A40C-F8B9-45EA-94F8-9AD2DD45B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7655541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https://guides.smu.edu/citations/APA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Purdue APA Citation Guide </a:t>
            </a:r>
            <a:endParaRPr lang="en-US" dirty="0"/>
          </a:p>
          <a:p>
            <a:endParaRPr lang="en-US" dirty="0"/>
          </a:p>
          <a:p>
            <a:r>
              <a:rPr lang="en-US" dirty="0"/>
              <a:t>Only using for in-text citations and References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95B72B-EE79-4291-BFAD-755130D6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631B9-CEF8-47E3-8D31-5C87C134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Conduct a Systematic Literature Review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3E4292A0-42BA-465D-9EDA-B86626F2F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027238"/>
            <a:ext cx="8229600" cy="4297362"/>
          </a:xfrm>
        </p:spPr>
        <p:txBody>
          <a:bodyPr/>
          <a:lstStyle/>
          <a:p>
            <a:pPr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Define and refine topic</a:t>
            </a:r>
          </a:p>
          <a:p>
            <a:pPr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 search</a:t>
            </a:r>
          </a:p>
          <a:p>
            <a:pPr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Locate research reports</a:t>
            </a:r>
          </a:p>
          <a:p>
            <a:pPr lvl="1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Articles</a:t>
            </a:r>
          </a:p>
          <a:p>
            <a:pPr lvl="1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Scholarly books</a:t>
            </a:r>
          </a:p>
          <a:p>
            <a:pPr lvl="1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Dissertation </a:t>
            </a:r>
          </a:p>
          <a:p>
            <a:pPr lvl="1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Government documents</a:t>
            </a:r>
          </a:p>
          <a:p>
            <a:pPr lvl="1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Policy reports and presentation papers</a:t>
            </a:r>
          </a:p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403</Words>
  <Application>Microsoft Office PowerPoint</Application>
  <PresentationFormat>On-screen Show (4:3)</PresentationFormat>
  <Paragraphs>105</Paragraphs>
  <Slides>14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</vt:lpstr>
      <vt:lpstr>Times New Roman</vt:lpstr>
      <vt:lpstr>Office Theme</vt:lpstr>
      <vt:lpstr>Literature Review </vt:lpstr>
      <vt:lpstr>Literature Review</vt:lpstr>
      <vt:lpstr>Goals of a Literature Review</vt:lpstr>
      <vt:lpstr>Six Types of Literature Reviews</vt:lpstr>
      <vt:lpstr>Literature Meta-Analysis</vt:lpstr>
      <vt:lpstr>Where to Find Research Literature</vt:lpstr>
      <vt:lpstr>Citation Format</vt:lpstr>
      <vt:lpstr>APA Citation Resources </vt:lpstr>
      <vt:lpstr>Conduct a Systematic Literature Review</vt:lpstr>
      <vt:lpstr>How to Evaluate Research Articles</vt:lpstr>
      <vt:lpstr>Using the Internet for Social Research</vt:lpstr>
      <vt:lpstr>Advisor</vt:lpstr>
      <vt:lpstr>Next Live Session</vt:lpstr>
      <vt:lpstr>The Research Proposal – Draft 0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A Intro to Research</dc:title>
  <dc:creator>Jacquie Cheun</dc:creator>
  <cp:lastModifiedBy>Jacquie Cheun</cp:lastModifiedBy>
  <cp:revision>7</cp:revision>
  <dcterms:created xsi:type="dcterms:W3CDTF">2020-05-04T16:18:04Z</dcterms:created>
  <dcterms:modified xsi:type="dcterms:W3CDTF">2021-09-06T23:21:56Z</dcterms:modified>
</cp:coreProperties>
</file>