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0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2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6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E1C1-CE63-4BAC-8F3F-747B597BAC4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47D8-3CEF-4A61-B81E-8C672C8E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4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73CC-82B4-4526-980C-B7097CAEB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Stats Project 2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2498D-D0EB-473A-AD01-1F1C1974B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4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0868B-2D31-4F38-8BF6-3876A818BCDE}"/>
              </a:ext>
            </a:extLst>
          </p:cNvPr>
          <p:cNvSpPr txBox="1"/>
          <p:nvPr/>
        </p:nvSpPr>
        <p:spPr>
          <a:xfrm>
            <a:off x="100667" y="100668"/>
            <a:ext cx="411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Type by month compared to Success Rate by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4313C-3538-469C-92D3-59F5176C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98" y="1011130"/>
            <a:ext cx="4845587" cy="2990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1F37E-2872-4770-ABF9-9DF5D787D80C}"/>
              </a:ext>
            </a:extLst>
          </p:cNvPr>
          <p:cNvSpPr txBox="1"/>
          <p:nvPr/>
        </p:nvSpPr>
        <p:spPr>
          <a:xfrm>
            <a:off x="2626817" y="4815281"/>
            <a:ext cx="452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March, December, October, and September have the highest rates of success on calls but they are also the 4 least called months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1FA79-A8B6-40D9-83A6-AFB00C97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" y="1011129"/>
            <a:ext cx="4845588" cy="29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5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776B-AC09-4461-95C6-C822CFC5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'</a:t>
            </a:r>
            <a:r>
              <a:rPr lang="en-US" dirty="0" err="1"/>
              <a:t>data.frame</a:t>
            </a:r>
            <a:r>
              <a:rPr lang="en-US" dirty="0"/>
              <a:t>':	41188 obs. of  22 variables:</a:t>
            </a:r>
          </a:p>
          <a:p>
            <a:r>
              <a:rPr lang="en-US" dirty="0"/>
              <a:t> $ age           : int  56 57 37 40 56 45 59 41 24 25 ...</a:t>
            </a:r>
          </a:p>
          <a:p>
            <a:r>
              <a:rPr lang="en-US" dirty="0"/>
              <a:t> $ job           : Factor w/ 12 levels "</a:t>
            </a:r>
            <a:r>
              <a:rPr lang="en-US" dirty="0" err="1"/>
              <a:t>admin.","blue</a:t>
            </a:r>
            <a:r>
              <a:rPr lang="en-US" dirty="0"/>
              <a:t>-collar",..: 4 8 8 1 8 8 1 2 10 8 ...</a:t>
            </a:r>
          </a:p>
          <a:p>
            <a:r>
              <a:rPr lang="en-US" dirty="0"/>
              <a:t> $ marital       : Factor w/ 4 levels "</a:t>
            </a:r>
            <a:r>
              <a:rPr lang="en-US" dirty="0" err="1"/>
              <a:t>divorced","married</a:t>
            </a:r>
            <a:r>
              <a:rPr lang="en-US" dirty="0"/>
              <a:t>",..: 2 2 2 2 2 2 2 2 3 3 ...</a:t>
            </a:r>
          </a:p>
          <a:p>
            <a:r>
              <a:rPr lang="en-US" dirty="0"/>
              <a:t> $ education     : Factor w/ 8 levels "basic.4y","basic.6y",..: 1 4 4 2 4 3 6 8 6 4 ...</a:t>
            </a:r>
          </a:p>
          <a:p>
            <a:r>
              <a:rPr lang="en-US" dirty="0"/>
              <a:t> $ default       : Factor w/ 3 levels "</a:t>
            </a:r>
            <a:r>
              <a:rPr lang="en-US" dirty="0" err="1"/>
              <a:t>no","unknown</a:t>
            </a:r>
            <a:r>
              <a:rPr lang="en-US" dirty="0"/>
              <a:t>",..: 1 2 1 1 1 2 1 2 1 1 ...</a:t>
            </a:r>
          </a:p>
          <a:p>
            <a:r>
              <a:rPr lang="en-US" dirty="0"/>
              <a:t> $ housing       : Factor w/ 3 levels "</a:t>
            </a:r>
            <a:r>
              <a:rPr lang="en-US" dirty="0" err="1"/>
              <a:t>no","unknown</a:t>
            </a:r>
            <a:r>
              <a:rPr lang="en-US" dirty="0"/>
              <a:t>",..: 1 1 3 1 1 1 1 1 3 3 ...</a:t>
            </a:r>
          </a:p>
          <a:p>
            <a:r>
              <a:rPr lang="en-US" dirty="0"/>
              <a:t> $ loan          : Factor w/ 3 levels "</a:t>
            </a:r>
            <a:r>
              <a:rPr lang="en-US" dirty="0" err="1"/>
              <a:t>no","unknown</a:t>
            </a:r>
            <a:r>
              <a:rPr lang="en-US" dirty="0"/>
              <a:t>",..: 1 1 1 1 3 1 1 1 1 1 ...</a:t>
            </a:r>
          </a:p>
          <a:p>
            <a:r>
              <a:rPr lang="en-US" dirty="0"/>
              <a:t> $ contact       : Factor w/ 2 levels "</a:t>
            </a:r>
            <a:r>
              <a:rPr lang="en-US" dirty="0" err="1"/>
              <a:t>cellular","telephone</a:t>
            </a:r>
            <a:r>
              <a:rPr lang="en-US" dirty="0"/>
              <a:t>": 2 2 2 2 2 2 2 2 2 2 ...</a:t>
            </a:r>
          </a:p>
          <a:p>
            <a:r>
              <a:rPr lang="en-US" dirty="0"/>
              <a:t> $ month         : Factor w/ 10 levels "</a:t>
            </a:r>
            <a:r>
              <a:rPr lang="en-US" dirty="0" err="1"/>
              <a:t>apr</a:t>
            </a:r>
            <a:r>
              <a:rPr lang="en-US" dirty="0"/>
              <a:t>","</a:t>
            </a:r>
            <a:r>
              <a:rPr lang="en-US" dirty="0" err="1"/>
              <a:t>aug</a:t>
            </a:r>
            <a:r>
              <a:rPr lang="en-US" dirty="0"/>
              <a:t>","</a:t>
            </a:r>
            <a:r>
              <a:rPr lang="en-US" dirty="0" err="1"/>
              <a:t>dec</a:t>
            </a:r>
            <a:r>
              <a:rPr lang="en-US" dirty="0"/>
              <a:t>",..: 7 7 7 7 7 7 7 7 7 7 ...</a:t>
            </a:r>
          </a:p>
          <a:p>
            <a:r>
              <a:rPr lang="en-US" dirty="0"/>
              <a:t> $ </a:t>
            </a:r>
            <a:r>
              <a:rPr lang="en-US" dirty="0" err="1"/>
              <a:t>day_of_week</a:t>
            </a:r>
            <a:r>
              <a:rPr lang="en-US" dirty="0"/>
              <a:t>   : Factor w/ 5 levels "</a:t>
            </a:r>
            <a:r>
              <a:rPr lang="en-US" dirty="0" err="1"/>
              <a:t>fri</a:t>
            </a:r>
            <a:r>
              <a:rPr lang="en-US" dirty="0"/>
              <a:t>","mon","</a:t>
            </a:r>
            <a:r>
              <a:rPr lang="en-US" dirty="0" err="1"/>
              <a:t>thu</a:t>
            </a:r>
            <a:r>
              <a:rPr lang="en-US" dirty="0"/>
              <a:t>",..: 2 2 2 2 2 2 2 2 2 2 ...</a:t>
            </a:r>
          </a:p>
          <a:p>
            <a:r>
              <a:rPr lang="en-US" dirty="0"/>
              <a:t> $ duration      : int  261 149 226 151 307 198 139 217 380 50 ...</a:t>
            </a:r>
          </a:p>
          <a:p>
            <a:r>
              <a:rPr lang="en-US" dirty="0"/>
              <a:t> $ campaign      : int  1 1 1 1 1 1 1 1 1 1 ...</a:t>
            </a:r>
          </a:p>
          <a:p>
            <a:r>
              <a:rPr lang="en-US" dirty="0"/>
              <a:t> $ </a:t>
            </a:r>
            <a:r>
              <a:rPr lang="en-US" dirty="0" err="1"/>
              <a:t>pdays</a:t>
            </a:r>
            <a:r>
              <a:rPr lang="en-US" dirty="0"/>
              <a:t>         : int  999 999 999 999 999 999 999 999 999 999 ...</a:t>
            </a:r>
          </a:p>
          <a:p>
            <a:r>
              <a:rPr lang="en-US" dirty="0"/>
              <a:t> $ previous      : int  0 0 0 0 0 0 0 0 0 0 ...</a:t>
            </a:r>
          </a:p>
          <a:p>
            <a:r>
              <a:rPr lang="en-US" dirty="0"/>
              <a:t> $ </a:t>
            </a:r>
            <a:r>
              <a:rPr lang="en-US" dirty="0" err="1"/>
              <a:t>poutcome</a:t>
            </a:r>
            <a:r>
              <a:rPr lang="en-US" dirty="0"/>
              <a:t>      : Factor w/ 3 levels "</a:t>
            </a:r>
            <a:r>
              <a:rPr lang="en-US" dirty="0" err="1"/>
              <a:t>failure","nonexistent</a:t>
            </a:r>
            <a:r>
              <a:rPr lang="en-US" dirty="0"/>
              <a:t>",..: 2 2 2 2 2 2 2 2 2 2 ...</a:t>
            </a:r>
          </a:p>
          <a:p>
            <a:r>
              <a:rPr lang="en-US" dirty="0"/>
              <a:t> $ </a:t>
            </a:r>
            <a:r>
              <a:rPr lang="en-US" dirty="0" err="1"/>
              <a:t>emp.var.rate</a:t>
            </a:r>
            <a:r>
              <a:rPr lang="en-US" dirty="0"/>
              <a:t>  : num  1.1 1.1 1.1 1.1 1.1 1.1 1.1 1.1 1.1 1.1 ...</a:t>
            </a:r>
          </a:p>
          <a:p>
            <a:r>
              <a:rPr lang="en-US" dirty="0"/>
              <a:t> $ </a:t>
            </a:r>
            <a:r>
              <a:rPr lang="en-US" dirty="0" err="1"/>
              <a:t>cons.price.idx</a:t>
            </a:r>
            <a:r>
              <a:rPr lang="en-US" dirty="0"/>
              <a:t>: num  94 94 94 94 94 ...</a:t>
            </a:r>
          </a:p>
          <a:p>
            <a:r>
              <a:rPr lang="en-US" dirty="0"/>
              <a:t> $ </a:t>
            </a:r>
            <a:r>
              <a:rPr lang="en-US" dirty="0" err="1"/>
              <a:t>cons.conf.idx</a:t>
            </a:r>
            <a:r>
              <a:rPr lang="en-US" dirty="0"/>
              <a:t> : num  -36.4 -36.4 -36.4 -36.4 -36.4 -36.4 -36.4 -36.4 -36.4 -36.4 ...</a:t>
            </a:r>
          </a:p>
          <a:p>
            <a:r>
              <a:rPr lang="en-US" dirty="0"/>
              <a:t> $ euribor3m     : num  4.86 4.86 4.86 4.86 4.86 ...</a:t>
            </a:r>
          </a:p>
          <a:p>
            <a:r>
              <a:rPr lang="en-US" dirty="0"/>
              <a:t> $ </a:t>
            </a:r>
            <a:r>
              <a:rPr lang="en-US" dirty="0" err="1"/>
              <a:t>nr.employed</a:t>
            </a:r>
            <a:r>
              <a:rPr lang="en-US" dirty="0"/>
              <a:t>   : num  5191 5191 5191 5191 5191 ...</a:t>
            </a:r>
          </a:p>
          <a:p>
            <a:r>
              <a:rPr lang="en-US" dirty="0"/>
              <a:t> $ Subscription  : Factor w/ 2 levels "</a:t>
            </a:r>
            <a:r>
              <a:rPr lang="en-US" dirty="0" err="1"/>
              <a:t>no","yes</a:t>
            </a:r>
            <a:r>
              <a:rPr lang="en-US" dirty="0"/>
              <a:t>": 1 1 1 1 1 1 1 1 1 1 ...</a:t>
            </a:r>
          </a:p>
        </p:txBody>
      </p:sp>
    </p:spTree>
    <p:extLst>
      <p:ext uri="{BB962C8B-B14F-4D97-AF65-F5344CB8AC3E}">
        <p14:creationId xmlns:p14="http://schemas.microsoft.com/office/powerpoint/2010/main" val="183053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8EB680-8BCF-4BAE-964A-97DB1AC8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84CE-01A2-4DA0-9F91-957DC2B164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 var rate</a:t>
            </a:r>
          </a:p>
          <a:p>
            <a:r>
              <a:rPr lang="en-US" dirty="0"/>
              <a:t>Cons price</a:t>
            </a:r>
          </a:p>
          <a:p>
            <a:r>
              <a:rPr lang="en-US" dirty="0"/>
              <a:t>Cons conf</a:t>
            </a:r>
          </a:p>
          <a:p>
            <a:r>
              <a:rPr lang="en-US" dirty="0"/>
              <a:t>Euribor</a:t>
            </a:r>
          </a:p>
          <a:p>
            <a:r>
              <a:rPr lang="en-US" dirty="0"/>
              <a:t>Nr employed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ABD05-DF81-4128-81A8-E8B34D4F4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Job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Contact</a:t>
            </a:r>
          </a:p>
          <a:p>
            <a:r>
              <a:rPr lang="en-US" dirty="0"/>
              <a:t>Month</a:t>
            </a:r>
          </a:p>
          <a:p>
            <a:r>
              <a:rPr lang="en-US" dirty="0" err="1"/>
              <a:t>Poutcome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B649-6A19-456D-A6AD-97B15A7A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F6C3-F752-4491-AAF7-1013C60975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only 3 yes defaults</a:t>
            </a:r>
          </a:p>
          <a:p>
            <a:r>
              <a:rPr lang="en-US" dirty="0"/>
              <a:t>PCs</a:t>
            </a:r>
          </a:p>
          <a:p>
            <a:pPr lvl="1"/>
            <a:r>
              <a:rPr lang="en-US" dirty="0"/>
              <a:t>1,6</a:t>
            </a:r>
          </a:p>
          <a:p>
            <a:pPr lvl="1"/>
            <a:r>
              <a:rPr lang="en-US" dirty="0"/>
              <a:t>1,7</a:t>
            </a:r>
          </a:p>
          <a:p>
            <a:pPr lvl="1"/>
            <a:r>
              <a:rPr lang="en-US" dirty="0"/>
              <a:t>1,8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0C8F0-3079-4C07-9ED5-4D395D9925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Job*age -</a:t>
            </a:r>
          </a:p>
          <a:p>
            <a:r>
              <a:rPr lang="en-US" dirty="0"/>
              <a:t>Job*</a:t>
            </a:r>
            <a:r>
              <a:rPr lang="en-US" dirty="0" err="1"/>
              <a:t>emp.var.rate</a:t>
            </a:r>
            <a:r>
              <a:rPr lang="en-US" dirty="0"/>
              <a:t> -</a:t>
            </a:r>
          </a:p>
          <a:p>
            <a:r>
              <a:rPr lang="en-US" dirty="0">
                <a:solidFill>
                  <a:srgbClr val="FF0000"/>
                </a:solidFill>
              </a:rPr>
              <a:t>Job*</a:t>
            </a:r>
            <a:r>
              <a:rPr lang="en-US" dirty="0" err="1">
                <a:solidFill>
                  <a:srgbClr val="FF0000"/>
                </a:solidFill>
              </a:rPr>
              <a:t>nr.employed</a:t>
            </a:r>
            <a:r>
              <a:rPr lang="en-US" dirty="0">
                <a:solidFill>
                  <a:srgbClr val="FF0000"/>
                </a:solidFill>
              </a:rPr>
              <a:t> +</a:t>
            </a:r>
          </a:p>
          <a:p>
            <a:r>
              <a:rPr lang="en-US" dirty="0">
                <a:solidFill>
                  <a:srgbClr val="FF0000"/>
                </a:solidFill>
              </a:rPr>
              <a:t>Job*Euribor +</a:t>
            </a:r>
          </a:p>
          <a:p>
            <a:r>
              <a:rPr lang="en-US" dirty="0"/>
              <a:t>Marital*Euribor - </a:t>
            </a:r>
          </a:p>
          <a:p>
            <a:r>
              <a:rPr lang="en-US" dirty="0">
                <a:solidFill>
                  <a:srgbClr val="FF0000"/>
                </a:solidFill>
              </a:rPr>
              <a:t>Workforce*</a:t>
            </a:r>
            <a:r>
              <a:rPr lang="en-US" b="1" dirty="0" err="1">
                <a:solidFill>
                  <a:srgbClr val="FF0000"/>
                </a:solidFill>
              </a:rPr>
              <a:t>nr.employed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</a:p>
          <a:p>
            <a:r>
              <a:rPr lang="en-US" dirty="0" err="1"/>
              <a:t>Previouscontact</a:t>
            </a:r>
            <a:r>
              <a:rPr lang="en-US" dirty="0"/>
              <a:t>*</a:t>
            </a:r>
            <a:r>
              <a:rPr lang="en-US" dirty="0" err="1"/>
              <a:t>nr.employed</a:t>
            </a:r>
            <a:r>
              <a:rPr lang="en-US" dirty="0"/>
              <a:t> - </a:t>
            </a:r>
          </a:p>
          <a:p>
            <a:r>
              <a:rPr lang="en-US" b="1" dirty="0">
                <a:solidFill>
                  <a:srgbClr val="FF0000"/>
                </a:solidFill>
              </a:rPr>
              <a:t>Contact*</a:t>
            </a:r>
            <a:r>
              <a:rPr lang="en-US" b="1" dirty="0" err="1">
                <a:solidFill>
                  <a:srgbClr val="FF0000"/>
                </a:solidFill>
              </a:rPr>
              <a:t>nr.employed</a:t>
            </a:r>
            <a:r>
              <a:rPr lang="en-US" b="1" dirty="0">
                <a:solidFill>
                  <a:srgbClr val="FF0000"/>
                </a:solidFill>
              </a:rPr>
              <a:t> + </a:t>
            </a:r>
          </a:p>
        </p:txBody>
      </p:sp>
    </p:spTree>
    <p:extLst>
      <p:ext uri="{BB962C8B-B14F-4D97-AF65-F5344CB8AC3E}">
        <p14:creationId xmlns:p14="http://schemas.microsoft.com/office/powerpoint/2010/main" val="78319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75C8-E4D8-4F39-90CD-35D4A2B0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EA79-588D-4E6A-9286-C32551791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pdays</a:t>
            </a:r>
            <a:r>
              <a:rPr lang="en-US" dirty="0"/>
              <a:t> + </a:t>
            </a:r>
            <a:r>
              <a:rPr lang="en-US" dirty="0" err="1"/>
              <a:t>nr.employed</a:t>
            </a:r>
            <a:r>
              <a:rPr lang="en-US" dirty="0"/>
              <a:t> + </a:t>
            </a:r>
            <a:r>
              <a:rPr lang="en-US" dirty="0" err="1"/>
              <a:t>emp.var.rate</a:t>
            </a:r>
            <a:r>
              <a:rPr lang="en-US"/>
              <a:t> + euribor3m + duration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12647-CD57-4891-A3B2-72A1E42E84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09614F-40B3-40CC-89D4-C98ADA77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5" y="113199"/>
            <a:ext cx="7721138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Predictors vs Response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05E03-782E-4017-862D-7FC52713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5" y="847029"/>
            <a:ext cx="3709790" cy="2289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FC195-2ADE-4156-BD67-5EDDABCC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04" y="855851"/>
            <a:ext cx="3709790" cy="2289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8447D-9EFD-4322-B0A5-D8BF6DC7A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152" y="855851"/>
            <a:ext cx="3709790" cy="2289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D6DFF-8074-4C46-9A2F-6F66465DD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35" y="3536476"/>
            <a:ext cx="3709790" cy="2289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2B5A0E-B0AF-4DE2-8E34-7B51A5C07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804" y="3536475"/>
            <a:ext cx="3709790" cy="2289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0135B6-0DF8-4C20-87E1-27A3A1B00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8152" y="3536475"/>
            <a:ext cx="3709790" cy="2289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CA11A-B549-4B16-B023-A8C07D927774}"/>
              </a:ext>
            </a:extLst>
          </p:cNvPr>
          <p:cNvSpPr txBox="1"/>
          <p:nvPr/>
        </p:nvSpPr>
        <p:spPr>
          <a:xfrm>
            <a:off x="8632272" y="1426128"/>
            <a:ext cx="174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custom categorical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8A73E-A4A4-4D10-98E8-55C5EE60557A}"/>
              </a:ext>
            </a:extLst>
          </p:cNvPr>
          <p:cNvSpPr txBox="1"/>
          <p:nvPr/>
        </p:nvSpPr>
        <p:spPr>
          <a:xfrm>
            <a:off x="813732" y="3875714"/>
            <a:ext cx="177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custom categorical</a:t>
            </a:r>
          </a:p>
        </p:txBody>
      </p:sp>
    </p:spTree>
    <p:extLst>
      <p:ext uri="{BB962C8B-B14F-4D97-AF65-F5344CB8AC3E}">
        <p14:creationId xmlns:p14="http://schemas.microsoft.com/office/powerpoint/2010/main" val="172763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09614F-40B3-40CC-89D4-C98ADA77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5" y="113199"/>
            <a:ext cx="7813417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Predictors vs Response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D4F591-41DD-43ED-8A3B-F995C4BF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5" y="783772"/>
            <a:ext cx="4026753" cy="2485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E7197D-F396-4AA4-924C-F6A355776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108" y="783771"/>
            <a:ext cx="4026753" cy="2485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6A32D8-31E6-4F12-8BA7-ABA09A912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455" y="3589147"/>
            <a:ext cx="4026753" cy="24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FCF51D-4C2A-4CC1-81C7-A296E654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" y="66545"/>
            <a:ext cx="8273957" cy="661243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Categorical Relationship to Response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E4343-EB1E-4307-A2EC-3204D1D6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8" y="727788"/>
            <a:ext cx="3737660" cy="2306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A00F9-2984-4543-8DBA-2171F346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8" y="3190957"/>
            <a:ext cx="3737660" cy="2306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0773F3-6237-4318-8D37-A74032AC1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671" y="727788"/>
            <a:ext cx="3737660" cy="2306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9FB43-3A66-43C0-ABFA-E0B16D553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417" y="727788"/>
            <a:ext cx="3737660" cy="2306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FF8353-21B7-4CFA-B708-069C570B1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671" y="3190958"/>
            <a:ext cx="3737659" cy="2306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4D1C7-5531-436C-8A48-5B9DF86EA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417" y="3190958"/>
            <a:ext cx="3737659" cy="2306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C8B59-C602-428B-B687-9AADD54710A8}"/>
              </a:ext>
            </a:extLst>
          </p:cNvPr>
          <p:cNvSpPr txBox="1"/>
          <p:nvPr/>
        </p:nvSpPr>
        <p:spPr>
          <a:xfrm>
            <a:off x="645951" y="968231"/>
            <a:ext cx="3061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job into workforce and not (Retired, Student, unemployed)</a:t>
            </a:r>
          </a:p>
        </p:txBody>
      </p:sp>
    </p:spTree>
    <p:extLst>
      <p:ext uri="{BB962C8B-B14F-4D97-AF65-F5344CB8AC3E}">
        <p14:creationId xmlns:p14="http://schemas.microsoft.com/office/powerpoint/2010/main" val="251304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FCF51D-4C2A-4CC1-81C7-A296E654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" y="66545"/>
            <a:ext cx="7727303" cy="661243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Categorical Relationship to Response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59EE8-1A91-484B-B88F-A592BF39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" y="727788"/>
            <a:ext cx="4237248" cy="2614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828F4-48EB-4002-8780-F54821D5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007" y="3699331"/>
            <a:ext cx="4237248" cy="2614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361379-5578-4730-9A01-E311D2791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07" y="727787"/>
            <a:ext cx="4237248" cy="2614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B93019-CAB4-45A8-A3D6-9EC831780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47" y="3699331"/>
            <a:ext cx="4237248" cy="2614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5956D-809E-4B0B-BC74-FF5842C2EEBF}"/>
              </a:ext>
            </a:extLst>
          </p:cNvPr>
          <p:cNvSpPr txBox="1"/>
          <p:nvPr/>
        </p:nvSpPr>
        <p:spPr>
          <a:xfrm>
            <a:off x="880844" y="4093828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Contacted before and Uncontacted</a:t>
            </a:r>
          </a:p>
        </p:txBody>
      </p:sp>
    </p:spTree>
    <p:extLst>
      <p:ext uri="{BB962C8B-B14F-4D97-AF65-F5344CB8AC3E}">
        <p14:creationId xmlns:p14="http://schemas.microsoft.com/office/powerpoint/2010/main" val="88660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2430</TotalTime>
  <Words>637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Stats Project 2 Notes</vt:lpstr>
      <vt:lpstr>PowerPoint Presentation</vt:lpstr>
      <vt:lpstr>PowerPoint Presentation</vt:lpstr>
      <vt:lpstr>PowerPoint Presentation</vt:lpstr>
      <vt:lpstr>simple</vt:lpstr>
      <vt:lpstr>Continuous Predictors vs Response 1</vt:lpstr>
      <vt:lpstr>Continuous Predictors vs Response 2</vt:lpstr>
      <vt:lpstr>Categorical Relationship to Response 2</vt:lpstr>
      <vt:lpstr>Categorical Relationship to Response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Project 2 Notes</dc:title>
  <dc:creator>adam canton</dc:creator>
  <cp:lastModifiedBy>adam canton</cp:lastModifiedBy>
  <cp:revision>19</cp:revision>
  <dcterms:created xsi:type="dcterms:W3CDTF">2020-07-27T15:22:52Z</dcterms:created>
  <dcterms:modified xsi:type="dcterms:W3CDTF">2020-08-09T00:48:17Z</dcterms:modified>
</cp:coreProperties>
</file>