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canton" initials="ac" lastIdx="1" clrIdx="0">
    <p:extLst>
      <p:ext uri="{19B8F6BF-5375-455C-9EA6-DF929625EA0E}">
        <p15:presenceInfo xmlns:p15="http://schemas.microsoft.com/office/powerpoint/2012/main" userId="503078d3580e95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E1C1-CE63-4BAC-8F3F-747B597BAC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4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3CC-82B4-4526-980C-B7097CAE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Project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2498D-D0EB-473A-AD01-1F1C1974B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0868B-2D31-4F38-8BF6-3876A818BCDE}"/>
              </a:ext>
            </a:extLst>
          </p:cNvPr>
          <p:cNvSpPr txBox="1"/>
          <p:nvPr/>
        </p:nvSpPr>
        <p:spPr>
          <a:xfrm>
            <a:off x="100667" y="100668"/>
            <a:ext cx="411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Type by month compared to Success Rate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4313C-3538-469C-92D3-59F5176C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98" y="1011130"/>
            <a:ext cx="4845587" cy="299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1F37E-2872-4770-ABF9-9DF5D787D80C}"/>
              </a:ext>
            </a:extLst>
          </p:cNvPr>
          <p:cNvSpPr txBox="1"/>
          <p:nvPr/>
        </p:nvSpPr>
        <p:spPr>
          <a:xfrm>
            <a:off x="2626817" y="4815281"/>
            <a:ext cx="452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March, December, October, and September have the highest rates of success on calls but they are also the 4 least called months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1FA79-A8B6-40D9-83A6-AFB00C97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" y="1011129"/>
            <a:ext cx="4845588" cy="29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266-FA0B-4A6F-AFBB-68F3B52C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9" y="51301"/>
            <a:ext cx="5236922" cy="629486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Log Progression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2AC8B-B390-44B5-B75D-ACA4258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9" y="680786"/>
            <a:ext cx="4477684" cy="2581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2F2ED-3725-423B-91A0-2EB5FF41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99" y="3262759"/>
            <a:ext cx="1340454" cy="1148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00DCE-33C0-4568-B33B-B652FEAA3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9" y="3262759"/>
            <a:ext cx="3137230" cy="1936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C8E23-ED4A-43BB-8F62-92744487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825" y="680786"/>
            <a:ext cx="4061672" cy="3085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E787C-E4A7-4F68-8083-76734656E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359" y="3766029"/>
            <a:ext cx="2698665" cy="1665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384826-0360-4846-BFAC-5C7D496DB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024" y="3766029"/>
            <a:ext cx="1363007" cy="12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1BC3C9-6049-4573-A85A-1A9BC79968FB}"/>
              </a:ext>
            </a:extLst>
          </p:cNvPr>
          <p:cNvSpPr txBox="1">
            <a:spLocks/>
          </p:cNvSpPr>
          <p:nvPr/>
        </p:nvSpPr>
        <p:spPr>
          <a:xfrm>
            <a:off x="140369" y="51301"/>
            <a:ext cx="7303168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Log Progression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B5A15-3F38-4571-B80E-0BF8859F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9" y="680787"/>
            <a:ext cx="5000625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C46DE-E307-49C9-BA79-475C67160ABC}"/>
              </a:ext>
            </a:extLst>
          </p:cNvPr>
          <p:cNvSpPr txBox="1"/>
          <p:nvPr/>
        </p:nvSpPr>
        <p:spPr>
          <a:xfrm>
            <a:off x="140367" y="3881187"/>
            <a:ext cx="500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Euribor3m not significant here wow! From future models and selections looks like we only need one of either Euribor3m or nr. employed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6BE13-0898-4FAA-B6DC-1AE90DF6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04" y="307236"/>
            <a:ext cx="4023895" cy="3575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60EF6-A395-4C65-A2F9-30754C17A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84" y="3881188"/>
            <a:ext cx="1656715" cy="1409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35BA0-FFDC-49D2-9507-D43227A8D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805" y="3881187"/>
            <a:ext cx="2367177" cy="14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8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2B881-9598-4F2E-8071-F665B6232AD4}"/>
              </a:ext>
            </a:extLst>
          </p:cNvPr>
          <p:cNvSpPr txBox="1">
            <a:spLocks/>
          </p:cNvSpPr>
          <p:nvPr/>
        </p:nvSpPr>
        <p:spPr>
          <a:xfrm>
            <a:off x="140369" y="51301"/>
            <a:ext cx="7303168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Log Progression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6E060-F03E-4ACF-870F-728AFBC7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0" y="680787"/>
            <a:ext cx="3292642" cy="309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06A7F-9681-4D6C-9609-670DA53B07A2}"/>
              </a:ext>
            </a:extLst>
          </p:cNvPr>
          <p:cNvSpPr txBox="1"/>
          <p:nvPr/>
        </p:nvSpPr>
        <p:spPr>
          <a:xfrm>
            <a:off x="3433012" y="680787"/>
            <a:ext cx="2767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of VIF issues maybe scale </a:t>
            </a:r>
            <a:r>
              <a:rPr lang="en-US" sz="1400" dirty="0" err="1"/>
              <a:t>emp.var.rate</a:t>
            </a:r>
            <a:r>
              <a:rPr lang="en-US" sz="1400" dirty="0"/>
              <a:t> – </a:t>
            </a:r>
            <a:r>
              <a:rPr lang="en-US" sz="1400" dirty="0" err="1"/>
              <a:t>corr</a:t>
            </a:r>
            <a:r>
              <a:rPr lang="en-US" sz="1400" dirty="0"/>
              <a:t> is 0.91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30832-D733-4BE4-B390-2A6BAB47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12" y="2536923"/>
            <a:ext cx="1426968" cy="1242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C9803-5730-4EC9-814F-8BF23A95F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275" y="139114"/>
            <a:ext cx="4056119" cy="3639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D4D6DC-42EC-4BBF-B719-EF58E7BCD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394" y="2710150"/>
            <a:ext cx="1160521" cy="1068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0D746-153E-416D-911A-1D85FAC2D8D5}"/>
              </a:ext>
            </a:extLst>
          </p:cNvPr>
          <p:cNvSpPr txBox="1"/>
          <p:nvPr/>
        </p:nvSpPr>
        <p:spPr>
          <a:xfrm>
            <a:off x="7379369" y="3866864"/>
            <a:ext cx="239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Splitting hairs now</a:t>
            </a:r>
          </a:p>
        </p:txBody>
      </p:sp>
    </p:spTree>
    <p:extLst>
      <p:ext uri="{BB962C8B-B14F-4D97-AF65-F5344CB8AC3E}">
        <p14:creationId xmlns:p14="http://schemas.microsoft.com/office/powerpoint/2010/main" val="81774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18929-7FFA-4056-BF9F-F2AC3ED1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9" y="680787"/>
            <a:ext cx="4311315" cy="36101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D681CB-2B58-48E3-B041-0CB40CE0C939}"/>
              </a:ext>
            </a:extLst>
          </p:cNvPr>
          <p:cNvSpPr txBox="1">
            <a:spLocks/>
          </p:cNvSpPr>
          <p:nvPr/>
        </p:nvSpPr>
        <p:spPr>
          <a:xfrm>
            <a:off x="140369" y="51301"/>
            <a:ext cx="7303168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Log Progression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F16D9-AAFE-4259-BE9C-6DACBD646422}"/>
              </a:ext>
            </a:extLst>
          </p:cNvPr>
          <p:cNvSpPr txBox="1"/>
          <p:nvPr/>
        </p:nvSpPr>
        <p:spPr>
          <a:xfrm>
            <a:off x="140369" y="4320227"/>
            <a:ext cx="404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Attempted to scale, results mixed. Can get to comparable accuracies, moves the cut-off to like 0.65, no more confidence intervals for those, and VIF is still there….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989E8-21EA-4980-BE65-62B7628B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84" y="2624031"/>
            <a:ext cx="176212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9A5A0-D543-4CA0-B628-3D0E339AC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19" y="2687052"/>
            <a:ext cx="3014905" cy="18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1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CE22-CB24-4B5C-814D-33463B7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84389"/>
            <a:ext cx="6428874" cy="781885"/>
          </a:xfrm>
        </p:spPr>
        <p:txBody>
          <a:bodyPr/>
          <a:lstStyle/>
          <a:p>
            <a:r>
              <a:rPr lang="en-US" dirty="0"/>
              <a:t>Simple Log categorical trials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121FC-DF0E-4AFE-82EB-B3D5401F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866273"/>
            <a:ext cx="3116179" cy="2389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BC6776-48F5-486E-AD93-830EE03D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866274"/>
            <a:ext cx="3116179" cy="239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18591-B983-4C74-8EB4-33C0D2A3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45" y="866274"/>
            <a:ext cx="3380081" cy="2389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93605-542C-4EF5-818B-A2918B495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28" y="3424287"/>
            <a:ext cx="3116932" cy="154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0427A-9BFF-4100-9F47-A78E0444A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375" y="3429000"/>
            <a:ext cx="3116179" cy="1624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48FE-915C-4899-956D-B9260B45D5B9}"/>
              </a:ext>
            </a:extLst>
          </p:cNvPr>
          <p:cNvSpPr txBox="1"/>
          <p:nvPr/>
        </p:nvSpPr>
        <p:spPr>
          <a:xfrm>
            <a:off x="6827075" y="3256013"/>
            <a:ext cx="301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Categoricals</a:t>
            </a:r>
            <a:r>
              <a:rPr lang="en-US" dirty="0">
                <a:solidFill>
                  <a:schemeClr val="bg1"/>
                </a:solidFill>
              </a:rPr>
              <a:t> chosen were month and </a:t>
            </a:r>
            <a:r>
              <a:rPr lang="en-US" dirty="0" err="1">
                <a:solidFill>
                  <a:schemeClr val="bg1"/>
                </a:solidFill>
              </a:rPr>
              <a:t>poutcome</a:t>
            </a:r>
            <a:r>
              <a:rPr lang="en-US" dirty="0">
                <a:solidFill>
                  <a:schemeClr val="bg1"/>
                </a:solidFill>
              </a:rPr>
              <a:t> I will try to add those to the numeric model</a:t>
            </a:r>
          </a:p>
        </p:txBody>
      </p:sp>
    </p:spTree>
    <p:extLst>
      <p:ext uri="{BB962C8B-B14F-4D97-AF65-F5344CB8AC3E}">
        <p14:creationId xmlns:p14="http://schemas.microsoft.com/office/powerpoint/2010/main" val="56151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3676-1A2C-4A91-BB68-8DE78504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833" y="2955926"/>
            <a:ext cx="6813884" cy="6294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 Model All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AC404-1735-4E88-8650-593762D6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1" y="341565"/>
            <a:ext cx="4337152" cy="43567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B4413-A084-4142-A858-A7EE52B6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59" y="4698342"/>
            <a:ext cx="1323474" cy="1237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4944-E66F-44F9-B231-D66E119C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1" y="4698342"/>
            <a:ext cx="3013678" cy="18598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6E7DD-AB7E-48AC-8EB3-12EE0C3761AD}"/>
              </a:ext>
            </a:extLst>
          </p:cNvPr>
          <p:cNvSpPr txBox="1">
            <a:spLocks/>
          </p:cNvSpPr>
          <p:nvPr/>
        </p:nvSpPr>
        <p:spPr>
          <a:xfrm>
            <a:off x="5422233" y="3108326"/>
            <a:ext cx="6813884" cy="62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Simple Log Model All Together</a:t>
            </a:r>
          </a:p>
        </p:txBody>
      </p:sp>
    </p:spTree>
    <p:extLst>
      <p:ext uri="{BB962C8B-B14F-4D97-AF65-F5344CB8AC3E}">
        <p14:creationId xmlns:p14="http://schemas.microsoft.com/office/powerpoint/2010/main" val="427831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6279-CF58-4B07-B9BF-E9DE6CB8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100431"/>
            <a:ext cx="3019926" cy="63750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74A63-B840-4D84-A5ED-1A05A051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05" y="694731"/>
            <a:ext cx="3169636" cy="1956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2BCF47-789E-439A-A296-F7ACDF9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" y="697573"/>
            <a:ext cx="3473009" cy="513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AD260-1585-4C18-AD0C-8CD115390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07" y="2648007"/>
            <a:ext cx="2550193" cy="31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0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DC1-7358-4695-9E8D-42CAF9BC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26" y="58069"/>
            <a:ext cx="1487906" cy="535490"/>
          </a:xfrm>
        </p:spPr>
        <p:txBody>
          <a:bodyPr>
            <a:normAutofit fontScale="90000"/>
          </a:bodyPr>
          <a:lstStyle/>
          <a:p>
            <a:r>
              <a:rPr lang="en-US" dirty="0"/>
              <a:t>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484B5-C46C-4D83-AB74-0779C6D1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2" y="737937"/>
            <a:ext cx="2287904" cy="1411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5F851-6F8A-42E6-9F02-CF047B0A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" y="737937"/>
            <a:ext cx="1504516" cy="3705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011DF-CBC7-4203-8D17-7B71D03FC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32" y="2149900"/>
            <a:ext cx="1815896" cy="22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00F-1421-438E-B8A1-6A9D48A5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7175E-DF98-4E43-BA9E-38669BDC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" y="1764888"/>
            <a:ext cx="4785144" cy="29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776B-AC09-4461-95C6-C822CFC5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41188 obs. of  22 variables:</a:t>
            </a:r>
          </a:p>
          <a:p>
            <a:r>
              <a:rPr lang="en-US" dirty="0"/>
              <a:t> $ age           : int  56 57 37 40 56 45 59 41 24 25 ...</a:t>
            </a:r>
          </a:p>
          <a:p>
            <a:r>
              <a:rPr lang="en-US" dirty="0"/>
              <a:t> $ job           : Factor w/ 12 levels "</a:t>
            </a:r>
            <a:r>
              <a:rPr lang="en-US" dirty="0" err="1"/>
              <a:t>admin.","blue</a:t>
            </a:r>
            <a:r>
              <a:rPr lang="en-US" dirty="0"/>
              <a:t>-collar",..: 4 8 8 1 8 8 1 2 10 8 ...</a:t>
            </a:r>
          </a:p>
          <a:p>
            <a:r>
              <a:rPr lang="en-US" dirty="0"/>
              <a:t> $ marital       : Factor w/ 4 levels "</a:t>
            </a:r>
            <a:r>
              <a:rPr lang="en-US" dirty="0" err="1"/>
              <a:t>divorced","married</a:t>
            </a:r>
            <a:r>
              <a:rPr lang="en-US" dirty="0"/>
              <a:t>",..: 2 2 2 2 2 2 2 2 3 3 ...</a:t>
            </a:r>
          </a:p>
          <a:p>
            <a:r>
              <a:rPr lang="en-US" dirty="0"/>
              <a:t> $ education     : Factor w/ 8 levels "basic.4y","basic.6y",..: 1 4 4 2 4 3 6 8 6 4 ...</a:t>
            </a:r>
          </a:p>
          <a:p>
            <a:r>
              <a:rPr lang="en-US" dirty="0"/>
              <a:t> $ default       : Factor w/ 3 levels "</a:t>
            </a:r>
            <a:r>
              <a:rPr lang="en-US" dirty="0" err="1"/>
              <a:t>no","unknown</a:t>
            </a:r>
            <a:r>
              <a:rPr lang="en-US" dirty="0"/>
              <a:t>",..: 1 2 1 1 1 2 1 2 1 1 ...</a:t>
            </a:r>
          </a:p>
          <a:p>
            <a:r>
              <a:rPr lang="en-US" dirty="0"/>
              <a:t> $ housing       : Factor w/ 3 levels "</a:t>
            </a:r>
            <a:r>
              <a:rPr lang="en-US" dirty="0" err="1"/>
              <a:t>no","unknown</a:t>
            </a:r>
            <a:r>
              <a:rPr lang="en-US" dirty="0"/>
              <a:t>",..: 1 1 3 1 1 1 1 1 3 3 ...</a:t>
            </a:r>
          </a:p>
          <a:p>
            <a:r>
              <a:rPr lang="en-US" dirty="0"/>
              <a:t> $ loan          : Factor w/ 3 levels "</a:t>
            </a:r>
            <a:r>
              <a:rPr lang="en-US" dirty="0" err="1"/>
              <a:t>no","unknown</a:t>
            </a:r>
            <a:r>
              <a:rPr lang="en-US" dirty="0"/>
              <a:t>",..: 1 1 1 1 3 1 1 1 1 1 ...</a:t>
            </a:r>
          </a:p>
          <a:p>
            <a:r>
              <a:rPr lang="en-US" dirty="0"/>
              <a:t> $ contact       : Factor w/ 2 levels "</a:t>
            </a:r>
            <a:r>
              <a:rPr lang="en-US" dirty="0" err="1"/>
              <a:t>cellular","telephone</a:t>
            </a:r>
            <a:r>
              <a:rPr lang="en-US" dirty="0"/>
              <a:t>": 2 2 2 2 2 2 2 2 2 2 ...</a:t>
            </a:r>
          </a:p>
          <a:p>
            <a:r>
              <a:rPr lang="en-US" dirty="0"/>
              <a:t> $ month         : Factor w/ 10 levels "</a:t>
            </a:r>
            <a:r>
              <a:rPr lang="en-US" dirty="0" err="1"/>
              <a:t>apr</a:t>
            </a:r>
            <a:r>
              <a:rPr lang="en-US" dirty="0"/>
              <a:t>","</a:t>
            </a:r>
            <a:r>
              <a:rPr lang="en-US" dirty="0" err="1"/>
              <a:t>aug</a:t>
            </a:r>
            <a:r>
              <a:rPr lang="en-US" dirty="0"/>
              <a:t>","</a:t>
            </a:r>
            <a:r>
              <a:rPr lang="en-US" dirty="0" err="1"/>
              <a:t>dec</a:t>
            </a:r>
            <a:r>
              <a:rPr lang="en-US" dirty="0"/>
              <a:t>",..: 7 7 7 7 7 7 7 7 7 7 ...</a:t>
            </a:r>
          </a:p>
          <a:p>
            <a:r>
              <a:rPr lang="en-US" dirty="0"/>
              <a:t> $ </a:t>
            </a:r>
            <a:r>
              <a:rPr lang="en-US" dirty="0" err="1"/>
              <a:t>day_of_week</a:t>
            </a:r>
            <a:r>
              <a:rPr lang="en-US" dirty="0"/>
              <a:t>   : Factor w/ 5 levels "</a:t>
            </a:r>
            <a:r>
              <a:rPr lang="en-US" dirty="0" err="1"/>
              <a:t>fri</a:t>
            </a:r>
            <a:r>
              <a:rPr lang="en-US" dirty="0"/>
              <a:t>","mon","</a:t>
            </a:r>
            <a:r>
              <a:rPr lang="en-US" dirty="0" err="1"/>
              <a:t>thu</a:t>
            </a:r>
            <a:r>
              <a:rPr lang="en-US" dirty="0"/>
              <a:t>",..: 2 2 2 2 2 2 2 2 2 2 ...</a:t>
            </a:r>
          </a:p>
          <a:p>
            <a:r>
              <a:rPr lang="en-US" dirty="0"/>
              <a:t> $ duration      : int  261 149 226 151 307 198 139 217 380 50 ...</a:t>
            </a:r>
          </a:p>
          <a:p>
            <a:r>
              <a:rPr lang="en-US" dirty="0"/>
              <a:t> $ campaign      : int  1 1 1 1 1 1 1 1 1 1 ...</a:t>
            </a:r>
          </a:p>
          <a:p>
            <a:r>
              <a:rPr lang="en-US" dirty="0"/>
              <a:t> $ </a:t>
            </a:r>
            <a:r>
              <a:rPr lang="en-US" dirty="0" err="1"/>
              <a:t>pdays</a:t>
            </a:r>
            <a:r>
              <a:rPr lang="en-US" dirty="0"/>
              <a:t>         : int  999 999 999 999 999 999 999 999 999 999 ...</a:t>
            </a:r>
          </a:p>
          <a:p>
            <a:r>
              <a:rPr lang="en-US" dirty="0"/>
              <a:t> $ previous      : int  0 0 0 0 0 0 0 0 0 0 ...</a:t>
            </a:r>
          </a:p>
          <a:p>
            <a:r>
              <a:rPr lang="en-US" dirty="0"/>
              <a:t> $ </a:t>
            </a:r>
            <a:r>
              <a:rPr lang="en-US" dirty="0" err="1"/>
              <a:t>poutcome</a:t>
            </a:r>
            <a:r>
              <a:rPr lang="en-US" dirty="0"/>
              <a:t>      : Factor w/ 3 levels "</a:t>
            </a:r>
            <a:r>
              <a:rPr lang="en-US" dirty="0" err="1"/>
              <a:t>failure","nonexistent</a:t>
            </a:r>
            <a:r>
              <a:rPr lang="en-US" dirty="0"/>
              <a:t>",..: 2 2 2 2 2 2 2 2 2 2 ...</a:t>
            </a:r>
          </a:p>
          <a:p>
            <a:r>
              <a:rPr lang="en-US" dirty="0"/>
              <a:t> $ </a:t>
            </a:r>
            <a:r>
              <a:rPr lang="en-US" dirty="0" err="1"/>
              <a:t>emp.var.rate</a:t>
            </a:r>
            <a:r>
              <a:rPr lang="en-US" dirty="0"/>
              <a:t>  : num  1.1 1.1 1.1 1.1 1.1 1.1 1.1 1.1 1.1 1.1 ...</a:t>
            </a:r>
          </a:p>
          <a:p>
            <a:r>
              <a:rPr lang="en-US" dirty="0"/>
              <a:t> $ </a:t>
            </a:r>
            <a:r>
              <a:rPr lang="en-US" dirty="0" err="1"/>
              <a:t>cons.price.idx</a:t>
            </a:r>
            <a:r>
              <a:rPr lang="en-US" dirty="0"/>
              <a:t>: num  94 94 94 94 94 ...</a:t>
            </a:r>
          </a:p>
          <a:p>
            <a:r>
              <a:rPr lang="en-US" dirty="0"/>
              <a:t> $ </a:t>
            </a:r>
            <a:r>
              <a:rPr lang="en-US" dirty="0" err="1"/>
              <a:t>cons.conf.idx</a:t>
            </a:r>
            <a:r>
              <a:rPr lang="en-US" dirty="0"/>
              <a:t> : num  -36.4 -36.4 -36.4 -36.4 -36.4 -36.4 -36.4 -36.4 -36.4 -36.4 ...</a:t>
            </a:r>
          </a:p>
          <a:p>
            <a:r>
              <a:rPr lang="en-US" dirty="0"/>
              <a:t> $ euribor3m     : num  4.86 4.86 4.86 4.86 4.86 ...</a:t>
            </a:r>
          </a:p>
          <a:p>
            <a:r>
              <a:rPr lang="en-US" dirty="0"/>
              <a:t> $ </a:t>
            </a:r>
            <a:r>
              <a:rPr lang="en-US" dirty="0" err="1"/>
              <a:t>nr.employed</a:t>
            </a:r>
            <a:r>
              <a:rPr lang="en-US" dirty="0"/>
              <a:t>   : num  5191 5191 5191 5191 5191 ...</a:t>
            </a:r>
          </a:p>
          <a:p>
            <a:r>
              <a:rPr lang="en-US" dirty="0"/>
              <a:t> $ Subscription  : Factor w/ 2 levels "</a:t>
            </a:r>
            <a:r>
              <a:rPr lang="en-US" dirty="0" err="1"/>
              <a:t>no","yes</a:t>
            </a:r>
            <a:r>
              <a:rPr lang="en-US" dirty="0"/>
              <a:t>": 1 1 1 1 1 1 1 1 1 1 ...</a:t>
            </a:r>
          </a:p>
        </p:txBody>
      </p:sp>
    </p:spTree>
    <p:extLst>
      <p:ext uri="{BB962C8B-B14F-4D97-AF65-F5344CB8AC3E}">
        <p14:creationId xmlns:p14="http://schemas.microsoft.com/office/powerpoint/2010/main" val="183053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EBA9-17E4-4C1A-82B2-1AF6063A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68347"/>
            <a:ext cx="4207042" cy="509170"/>
          </a:xfrm>
        </p:spPr>
        <p:txBody>
          <a:bodyPr>
            <a:normAutofit fontScale="90000"/>
          </a:bodyPr>
          <a:lstStyle/>
          <a:p>
            <a:r>
              <a:rPr lang="en-US" dirty="0"/>
              <a:t>Without Duration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BDD7E-74B0-4DF6-AE7E-92D4FE55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577517"/>
            <a:ext cx="3708179" cy="3929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B31F2-BF51-49FC-A2B1-D1C4C8F5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58" y="4507080"/>
            <a:ext cx="1396777" cy="1258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71AF4-7EC8-4B28-BDD1-635291C5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5" y="4507080"/>
            <a:ext cx="3529263" cy="2178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F243C-083A-46AF-80D3-5D9D67646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19" y="650995"/>
            <a:ext cx="3866983" cy="3604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96BC7-EE2E-4087-B66C-052A8F924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102" y="996008"/>
            <a:ext cx="2700668" cy="325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0F896-8BA3-45B7-8735-935F99317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221" y="4255706"/>
            <a:ext cx="3529263" cy="21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F098B-B15E-4E23-BA29-982CFE40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68347"/>
            <a:ext cx="4207042" cy="509170"/>
          </a:xfrm>
        </p:spPr>
        <p:txBody>
          <a:bodyPr>
            <a:normAutofit fontScale="90000"/>
          </a:bodyPr>
          <a:lstStyle/>
          <a:p>
            <a:r>
              <a:rPr lang="en-US" dirty="0"/>
              <a:t>Without Duration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48D7D-9C25-439B-B040-63711A42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7" y="4606592"/>
            <a:ext cx="3305174" cy="198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117E3-3776-40F9-989C-93A56461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577517"/>
            <a:ext cx="2375012" cy="5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87C7B-690C-420D-ADBD-960541FDA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317" y="577517"/>
            <a:ext cx="3305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FD55-E7DD-4401-964E-26822281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0" y="132515"/>
            <a:ext cx="5650831" cy="878138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Residuals From Logistic Regs – With Duration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2A967-6780-43FF-8663-CBF9C2D19B00}"/>
              </a:ext>
            </a:extLst>
          </p:cNvPr>
          <p:cNvSpPr txBox="1"/>
          <p:nvPr/>
        </p:nvSpPr>
        <p:spPr>
          <a:xfrm>
            <a:off x="689224" y="1644316"/>
            <a:ext cx="433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– </a:t>
            </a:r>
            <a:r>
              <a:rPr lang="en-US" dirty="0" err="1"/>
              <a:t>Obs</a:t>
            </a:r>
            <a:r>
              <a:rPr lang="en-US" dirty="0"/>
              <a:t> 36,044 massive outlier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31BBD-8C06-49E1-A73F-EC317DB2D471}"/>
              </a:ext>
            </a:extLst>
          </p:cNvPr>
          <p:cNvSpPr txBox="1"/>
          <p:nvPr/>
        </p:nvSpPr>
        <p:spPr>
          <a:xfrm>
            <a:off x="7656096" y="1644316"/>
            <a:ext cx="36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– same issues with </a:t>
            </a:r>
            <a:r>
              <a:rPr lang="en-US" dirty="0" err="1"/>
              <a:t>obs</a:t>
            </a:r>
            <a:r>
              <a:rPr lang="en-US" dirty="0"/>
              <a:t> 36044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A3BF5-9DD6-4FDC-AA75-0A8B658A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664"/>
            <a:ext cx="2747797" cy="169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C66ED-93BB-466E-A4E1-F33F89B6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919" y="2089664"/>
            <a:ext cx="2747797" cy="1695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7685C-7F60-457D-879A-9F5C8B53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61463"/>
            <a:ext cx="2747797" cy="169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9E2C45-F288-4E43-BB64-8F9C6E255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919" y="3861463"/>
            <a:ext cx="2747797" cy="1695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A0C49-6DC3-4B46-81CC-0A5952D42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47" y="2084663"/>
            <a:ext cx="2755900" cy="1700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218D1F-FCD8-436B-B7E1-6BC140B0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166" y="2084663"/>
            <a:ext cx="2755900" cy="1700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3ADCA-A28A-423A-9BAA-F556E0B6E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247" y="3858962"/>
            <a:ext cx="2755900" cy="1700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BC1B0-00B5-46CA-A439-ADC7C5291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6166" y="3858962"/>
            <a:ext cx="27559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8EB680-8BCF-4BAE-964A-97DB1AC8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84CE-01A2-4DA0-9F91-957DC2B16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 var rate</a:t>
            </a:r>
          </a:p>
          <a:p>
            <a:r>
              <a:rPr lang="en-US" dirty="0"/>
              <a:t>Cons price</a:t>
            </a:r>
          </a:p>
          <a:p>
            <a:r>
              <a:rPr lang="en-US" dirty="0"/>
              <a:t>Cons conf</a:t>
            </a:r>
          </a:p>
          <a:p>
            <a:r>
              <a:rPr lang="en-US" dirty="0"/>
              <a:t>Euribor</a:t>
            </a:r>
          </a:p>
          <a:p>
            <a:r>
              <a:rPr lang="en-US" dirty="0"/>
              <a:t>Nr employed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ABD05-DF81-4128-81A8-E8B34D4F4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Contact</a:t>
            </a:r>
          </a:p>
          <a:p>
            <a:r>
              <a:rPr lang="en-US" dirty="0"/>
              <a:t>Month</a:t>
            </a:r>
          </a:p>
          <a:p>
            <a:r>
              <a:rPr lang="en-US" dirty="0" err="1"/>
              <a:t>Poutcome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B649-6A19-456D-A6AD-97B15A7A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F6C3-F752-4491-AAF7-1013C6097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only 3 yes defaults</a:t>
            </a:r>
          </a:p>
          <a:p>
            <a:r>
              <a:rPr lang="en-US" dirty="0"/>
              <a:t>PCs</a:t>
            </a:r>
          </a:p>
          <a:p>
            <a:pPr lvl="1"/>
            <a:r>
              <a:rPr lang="en-US" dirty="0"/>
              <a:t>1,6</a:t>
            </a:r>
          </a:p>
          <a:p>
            <a:pPr lvl="1"/>
            <a:r>
              <a:rPr lang="en-US" dirty="0"/>
              <a:t>1,7</a:t>
            </a:r>
          </a:p>
          <a:p>
            <a:pPr lvl="1"/>
            <a:r>
              <a:rPr lang="en-US" dirty="0"/>
              <a:t>1,8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C8F0-3079-4C07-9ED5-4D395D9925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Job*age -</a:t>
            </a:r>
          </a:p>
          <a:p>
            <a:r>
              <a:rPr lang="en-US" dirty="0"/>
              <a:t>Job*</a:t>
            </a:r>
            <a:r>
              <a:rPr lang="en-US" dirty="0" err="1"/>
              <a:t>emp.var.rate</a:t>
            </a:r>
            <a:r>
              <a:rPr lang="en-US" dirty="0"/>
              <a:t> -</a:t>
            </a:r>
          </a:p>
          <a:p>
            <a:r>
              <a:rPr lang="en-US" dirty="0">
                <a:solidFill>
                  <a:srgbClr val="FF0000"/>
                </a:solidFill>
              </a:rPr>
              <a:t>Job*</a:t>
            </a:r>
            <a:r>
              <a:rPr lang="en-US" dirty="0" err="1">
                <a:solidFill>
                  <a:srgbClr val="FF0000"/>
                </a:solidFill>
              </a:rPr>
              <a:t>nr.employed</a:t>
            </a:r>
            <a:r>
              <a:rPr lang="en-US" dirty="0">
                <a:solidFill>
                  <a:srgbClr val="FF0000"/>
                </a:solidFill>
              </a:rPr>
              <a:t> +</a:t>
            </a:r>
          </a:p>
          <a:p>
            <a:r>
              <a:rPr lang="en-US" dirty="0">
                <a:solidFill>
                  <a:srgbClr val="FF0000"/>
                </a:solidFill>
              </a:rPr>
              <a:t>Job*Euribor +</a:t>
            </a:r>
          </a:p>
          <a:p>
            <a:r>
              <a:rPr lang="en-US" dirty="0"/>
              <a:t>Marital*Euribor - </a:t>
            </a:r>
          </a:p>
          <a:p>
            <a:r>
              <a:rPr lang="en-US" dirty="0">
                <a:solidFill>
                  <a:srgbClr val="FF0000"/>
                </a:solidFill>
              </a:rPr>
              <a:t>Workforce*</a:t>
            </a:r>
            <a:r>
              <a:rPr lang="en-US" b="1" dirty="0" err="1">
                <a:solidFill>
                  <a:srgbClr val="FF0000"/>
                </a:solidFill>
              </a:rPr>
              <a:t>nr.employed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r>
              <a:rPr lang="en-US" dirty="0" err="1"/>
              <a:t>Previouscontact</a:t>
            </a:r>
            <a:r>
              <a:rPr lang="en-US" dirty="0"/>
              <a:t>*</a:t>
            </a:r>
            <a:r>
              <a:rPr lang="en-US" dirty="0" err="1"/>
              <a:t>nr.employed</a:t>
            </a:r>
            <a:r>
              <a:rPr lang="en-US" dirty="0"/>
              <a:t> - </a:t>
            </a:r>
          </a:p>
          <a:p>
            <a:r>
              <a:rPr lang="en-US" b="1" dirty="0">
                <a:solidFill>
                  <a:srgbClr val="FF0000"/>
                </a:solidFill>
              </a:rPr>
              <a:t>Contact*</a:t>
            </a:r>
            <a:r>
              <a:rPr lang="en-US" b="1" dirty="0" err="1">
                <a:solidFill>
                  <a:srgbClr val="FF0000"/>
                </a:solidFill>
              </a:rPr>
              <a:t>nr.employed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</a:p>
        </p:txBody>
      </p:sp>
    </p:spTree>
    <p:extLst>
      <p:ext uri="{BB962C8B-B14F-4D97-AF65-F5344CB8AC3E}">
        <p14:creationId xmlns:p14="http://schemas.microsoft.com/office/powerpoint/2010/main" val="7831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5C8-E4D8-4F39-90CD-35D4A2B0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A79-588D-4E6A-9286-C32551791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r>
              <a:rPr lang="en-US" dirty="0"/>
              <a:t> + </a:t>
            </a:r>
            <a:r>
              <a:rPr lang="en-US" dirty="0" err="1"/>
              <a:t>nr.employed</a:t>
            </a:r>
            <a:r>
              <a:rPr lang="en-US" dirty="0"/>
              <a:t> + </a:t>
            </a:r>
            <a:r>
              <a:rPr lang="en-US" dirty="0" err="1"/>
              <a:t>emp.var.rate</a:t>
            </a:r>
            <a:r>
              <a:rPr lang="en-US"/>
              <a:t> + euribor3m + duration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2647-CD57-4891-A3B2-72A1E42E84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9614F-40B3-40CC-89D4-C98ADA7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13199"/>
            <a:ext cx="7721138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Predictors vs Response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05E03-782E-4017-862D-7FC5271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5" y="847029"/>
            <a:ext cx="3709790" cy="228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C195-2ADE-4156-BD67-5EDDABCC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04" y="855851"/>
            <a:ext cx="3709790" cy="2289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8447D-9EFD-4322-B0A5-D8BF6DC7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52" y="855851"/>
            <a:ext cx="3709790" cy="228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D6DFF-8074-4C46-9A2F-6F66465D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35" y="3536476"/>
            <a:ext cx="3709790" cy="2289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B5A0E-B0AF-4DE2-8E34-7B51A5C0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804" y="3536475"/>
            <a:ext cx="3709790" cy="2289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135B6-0DF8-4C20-87E1-27A3A1B00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8152" y="3536475"/>
            <a:ext cx="3709790" cy="2289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CA11A-B549-4B16-B023-A8C07D927774}"/>
              </a:ext>
            </a:extLst>
          </p:cNvPr>
          <p:cNvSpPr txBox="1"/>
          <p:nvPr/>
        </p:nvSpPr>
        <p:spPr>
          <a:xfrm>
            <a:off x="8632272" y="1426128"/>
            <a:ext cx="17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custom categorical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8A73E-A4A4-4D10-98E8-55C5EE60557A}"/>
              </a:ext>
            </a:extLst>
          </p:cNvPr>
          <p:cNvSpPr txBox="1"/>
          <p:nvPr/>
        </p:nvSpPr>
        <p:spPr>
          <a:xfrm>
            <a:off x="813732" y="3875714"/>
            <a:ext cx="177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custom categorical</a:t>
            </a:r>
          </a:p>
        </p:txBody>
      </p:sp>
    </p:spTree>
    <p:extLst>
      <p:ext uri="{BB962C8B-B14F-4D97-AF65-F5344CB8AC3E}">
        <p14:creationId xmlns:p14="http://schemas.microsoft.com/office/powerpoint/2010/main" val="17276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9614F-40B3-40CC-89D4-C98ADA7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13199"/>
            <a:ext cx="7813417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Predictors vs Response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D4F591-41DD-43ED-8A3B-F995C4BF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5" y="783772"/>
            <a:ext cx="4026753" cy="2485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E7197D-F396-4AA4-924C-F6A35577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08" y="783771"/>
            <a:ext cx="4026753" cy="2485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6A32D8-31E6-4F12-8BA7-ABA09A91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455" y="3589147"/>
            <a:ext cx="4026753" cy="24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CF51D-4C2A-4CC1-81C7-A296E65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6545"/>
            <a:ext cx="8273957" cy="661243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Relationship to Response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E4343-EB1E-4307-A2EC-3204D1D6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8" y="727788"/>
            <a:ext cx="3737660" cy="230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A00F9-2984-4543-8DBA-2171F346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" y="3190957"/>
            <a:ext cx="3737660" cy="230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773F3-6237-4318-8D37-A74032AC1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71" y="727788"/>
            <a:ext cx="3737660" cy="2306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9FB43-3A66-43C0-ABFA-E0B16D553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417" y="727788"/>
            <a:ext cx="3737660" cy="2306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F8353-21B7-4CFA-B708-069C570B1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671" y="3190958"/>
            <a:ext cx="3737659" cy="2306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4D1C7-5531-436C-8A48-5B9DF86EA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417" y="3190958"/>
            <a:ext cx="3737659" cy="2306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C8B59-C602-428B-B687-9AADD54710A8}"/>
              </a:ext>
            </a:extLst>
          </p:cNvPr>
          <p:cNvSpPr txBox="1"/>
          <p:nvPr/>
        </p:nvSpPr>
        <p:spPr>
          <a:xfrm>
            <a:off x="645951" y="968231"/>
            <a:ext cx="306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job into workforce and not (Retired, Student, unemployed)</a:t>
            </a:r>
          </a:p>
        </p:txBody>
      </p:sp>
    </p:spTree>
    <p:extLst>
      <p:ext uri="{BB962C8B-B14F-4D97-AF65-F5344CB8AC3E}">
        <p14:creationId xmlns:p14="http://schemas.microsoft.com/office/powerpoint/2010/main" val="251304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CF51D-4C2A-4CC1-81C7-A296E65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6545"/>
            <a:ext cx="7727303" cy="661243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Relationship to 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59EE8-1A91-484B-B88F-A592BF39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" y="727788"/>
            <a:ext cx="4237248" cy="2614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828F4-48EB-4002-8780-F54821D5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07" y="3699331"/>
            <a:ext cx="4237248" cy="261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61379-5578-4730-9A01-E311D2791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07" y="727787"/>
            <a:ext cx="4237248" cy="2614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93019-CAB4-45A8-A3D6-9EC831780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7" y="3699331"/>
            <a:ext cx="4237248" cy="261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5956D-809E-4B0B-BC74-FF5842C2EEBF}"/>
              </a:ext>
            </a:extLst>
          </p:cNvPr>
          <p:cNvSpPr txBox="1"/>
          <p:nvPr/>
        </p:nvSpPr>
        <p:spPr>
          <a:xfrm>
            <a:off x="880844" y="409382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Contacted before and Uncontacted</a:t>
            </a:r>
          </a:p>
        </p:txBody>
      </p:sp>
    </p:spTree>
    <p:extLst>
      <p:ext uri="{BB962C8B-B14F-4D97-AF65-F5344CB8AC3E}">
        <p14:creationId xmlns:p14="http://schemas.microsoft.com/office/powerpoint/2010/main" val="8866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787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Stats Project 2 Notes</vt:lpstr>
      <vt:lpstr>PowerPoint Presentation</vt:lpstr>
      <vt:lpstr>PowerPoint Presentation</vt:lpstr>
      <vt:lpstr>PowerPoint Presentation</vt:lpstr>
      <vt:lpstr>simple</vt:lpstr>
      <vt:lpstr>Continuous Predictors vs Response 1</vt:lpstr>
      <vt:lpstr>Continuous Predictors vs Response 2</vt:lpstr>
      <vt:lpstr>Categorical Relationship to Response 2</vt:lpstr>
      <vt:lpstr>Categorical Relationship to Response</vt:lpstr>
      <vt:lpstr>PowerPoint Presentation</vt:lpstr>
      <vt:lpstr>Simple Log Progression I</vt:lpstr>
      <vt:lpstr>PowerPoint Presentation</vt:lpstr>
      <vt:lpstr>PowerPoint Presentation</vt:lpstr>
      <vt:lpstr>PowerPoint Presentation</vt:lpstr>
      <vt:lpstr>Simple Log categorical trials</vt:lpstr>
      <vt:lpstr>Simple Log Model All Together</vt:lpstr>
      <vt:lpstr>Step Model</vt:lpstr>
      <vt:lpstr>Lasso</vt:lpstr>
      <vt:lpstr>PowerPoint Presentation</vt:lpstr>
      <vt:lpstr>Without Duration</vt:lpstr>
      <vt:lpstr>Without Duration</vt:lpstr>
      <vt:lpstr>Residuals From Logistic Regs – With Duration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Project 2 Notes</dc:title>
  <dc:creator>adam canton</dc:creator>
  <cp:lastModifiedBy>adam canton</cp:lastModifiedBy>
  <cp:revision>35</cp:revision>
  <dcterms:created xsi:type="dcterms:W3CDTF">2020-07-27T15:22:52Z</dcterms:created>
  <dcterms:modified xsi:type="dcterms:W3CDTF">2020-08-11T17:05:08Z</dcterms:modified>
</cp:coreProperties>
</file>