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8450" autoAdjust="0"/>
  </p:normalViewPr>
  <p:slideViewPr>
    <p:cSldViewPr snapToGrid="0">
      <p:cViewPr varScale="1">
        <p:scale>
          <a:sx n="87" d="100"/>
          <a:sy n="87" d="100"/>
        </p:scale>
        <p:origin x="13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b04ef90d2de7fb65/Documents/NSS/Excel/Projects/nashville_city_cemetery-Adam-Crank/data/Historic_Nashville_City_Cemetery_Interments__1846-1979.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b04ef90d2de7fb65/Documents/NSS/Excel/Projects/nashville_city_cemetery-Adam-Crank/data/Historic_Nashville_City_Cemetery_Interments__1846-1979.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[Historic_Nashville_City_Cemetery_Interments__1846-1979.xlsx]Deaths_by_year!PivotTable5</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Number of Burials per Year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tx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pivotFmt>
      <c:pivotFmt>
        <c:idx val="2"/>
        <c:spPr>
          <a:solidFill>
            <a:schemeClr val="accent1"/>
          </a:solidFill>
          <a:ln w="28575" cap="rnd">
            <a:solidFill>
              <a:schemeClr val="tx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tx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Deaths_by_year!$B$3</c:f>
              <c:strCache>
                <c:ptCount val="1"/>
                <c:pt idx="0">
                  <c:v>Total</c:v>
                </c:pt>
              </c:strCache>
            </c:strRef>
          </c:tx>
          <c:spPr>
            <a:ln w="28575" cap="rnd">
              <a:solidFill>
                <a:schemeClr val="tx1"/>
              </a:solidFill>
              <a:round/>
            </a:ln>
            <a:effectLst/>
          </c:spPr>
          <c:marker>
            <c:symbol val="none"/>
          </c:marker>
          <c:cat>
            <c:strRef>
              <c:f>Deaths_by_year!$A$4:$A$133</c:f>
              <c:strCache>
                <c:ptCount val="129"/>
                <c:pt idx="0">
                  <c:v>1846</c:v>
                </c:pt>
                <c:pt idx="1">
                  <c:v>1847</c:v>
                </c:pt>
                <c:pt idx="2">
                  <c:v>1848</c:v>
                </c:pt>
                <c:pt idx="3">
                  <c:v>1849</c:v>
                </c:pt>
                <c:pt idx="4">
                  <c:v>1850</c:v>
                </c:pt>
                <c:pt idx="5">
                  <c:v>1851</c:v>
                </c:pt>
                <c:pt idx="6">
                  <c:v>1852</c:v>
                </c:pt>
                <c:pt idx="7">
                  <c:v>1853</c:v>
                </c:pt>
                <c:pt idx="8">
                  <c:v>1854</c:v>
                </c:pt>
                <c:pt idx="9">
                  <c:v>1855</c:v>
                </c:pt>
                <c:pt idx="10">
                  <c:v>1856</c:v>
                </c:pt>
                <c:pt idx="11">
                  <c:v>1857</c:v>
                </c:pt>
                <c:pt idx="12">
                  <c:v>1858</c:v>
                </c:pt>
                <c:pt idx="13">
                  <c:v>1859</c:v>
                </c:pt>
                <c:pt idx="14">
                  <c:v>1860</c:v>
                </c:pt>
                <c:pt idx="15">
                  <c:v>1861</c:v>
                </c:pt>
                <c:pt idx="16">
                  <c:v>1862</c:v>
                </c:pt>
                <c:pt idx="17">
                  <c:v>1863</c:v>
                </c:pt>
                <c:pt idx="18">
                  <c:v>1864</c:v>
                </c:pt>
                <c:pt idx="19">
                  <c:v>1865</c:v>
                </c:pt>
                <c:pt idx="20">
                  <c:v>1866</c:v>
                </c:pt>
                <c:pt idx="21">
                  <c:v>1867</c:v>
                </c:pt>
                <c:pt idx="22">
                  <c:v>1868</c:v>
                </c:pt>
                <c:pt idx="23">
                  <c:v>1869</c:v>
                </c:pt>
                <c:pt idx="24">
                  <c:v>1870</c:v>
                </c:pt>
                <c:pt idx="25">
                  <c:v>1871</c:v>
                </c:pt>
                <c:pt idx="26">
                  <c:v>1872</c:v>
                </c:pt>
                <c:pt idx="27">
                  <c:v>1873</c:v>
                </c:pt>
                <c:pt idx="28">
                  <c:v>1874</c:v>
                </c:pt>
                <c:pt idx="29">
                  <c:v>1875</c:v>
                </c:pt>
                <c:pt idx="30">
                  <c:v>1876</c:v>
                </c:pt>
                <c:pt idx="31">
                  <c:v>1877</c:v>
                </c:pt>
                <c:pt idx="32">
                  <c:v>1878</c:v>
                </c:pt>
                <c:pt idx="33">
                  <c:v>1879</c:v>
                </c:pt>
                <c:pt idx="34">
                  <c:v>1880</c:v>
                </c:pt>
                <c:pt idx="35">
                  <c:v>1881</c:v>
                </c:pt>
                <c:pt idx="36">
                  <c:v>1882</c:v>
                </c:pt>
                <c:pt idx="37">
                  <c:v>1883</c:v>
                </c:pt>
                <c:pt idx="38">
                  <c:v>1884</c:v>
                </c:pt>
                <c:pt idx="39">
                  <c:v>1885</c:v>
                </c:pt>
                <c:pt idx="40">
                  <c:v>1886</c:v>
                </c:pt>
                <c:pt idx="41">
                  <c:v>1887</c:v>
                </c:pt>
                <c:pt idx="42">
                  <c:v>1888</c:v>
                </c:pt>
                <c:pt idx="43">
                  <c:v>1889</c:v>
                </c:pt>
                <c:pt idx="44">
                  <c:v>1890</c:v>
                </c:pt>
                <c:pt idx="45">
                  <c:v>1891</c:v>
                </c:pt>
                <c:pt idx="46">
                  <c:v>1892</c:v>
                </c:pt>
                <c:pt idx="47">
                  <c:v>1893</c:v>
                </c:pt>
                <c:pt idx="48">
                  <c:v>1894</c:v>
                </c:pt>
                <c:pt idx="49">
                  <c:v>1895</c:v>
                </c:pt>
                <c:pt idx="50">
                  <c:v>1896</c:v>
                </c:pt>
                <c:pt idx="51">
                  <c:v>1897</c:v>
                </c:pt>
                <c:pt idx="52">
                  <c:v>1898</c:v>
                </c:pt>
                <c:pt idx="53">
                  <c:v>1899</c:v>
                </c:pt>
                <c:pt idx="54">
                  <c:v>1900</c:v>
                </c:pt>
                <c:pt idx="55">
                  <c:v>1901</c:v>
                </c:pt>
                <c:pt idx="56">
                  <c:v>1902</c:v>
                </c:pt>
                <c:pt idx="57">
                  <c:v>1903</c:v>
                </c:pt>
                <c:pt idx="58">
                  <c:v>1904</c:v>
                </c:pt>
                <c:pt idx="59">
                  <c:v>1905</c:v>
                </c:pt>
                <c:pt idx="60">
                  <c:v>1906</c:v>
                </c:pt>
                <c:pt idx="61">
                  <c:v>1907</c:v>
                </c:pt>
                <c:pt idx="62">
                  <c:v>1908</c:v>
                </c:pt>
                <c:pt idx="63">
                  <c:v>1909</c:v>
                </c:pt>
                <c:pt idx="64">
                  <c:v>1910</c:v>
                </c:pt>
                <c:pt idx="65">
                  <c:v>1911</c:v>
                </c:pt>
                <c:pt idx="66">
                  <c:v>1912</c:v>
                </c:pt>
                <c:pt idx="67">
                  <c:v>1913</c:v>
                </c:pt>
                <c:pt idx="68">
                  <c:v>1914</c:v>
                </c:pt>
                <c:pt idx="69">
                  <c:v>1915</c:v>
                </c:pt>
                <c:pt idx="70">
                  <c:v>1916</c:v>
                </c:pt>
                <c:pt idx="71">
                  <c:v>1917</c:v>
                </c:pt>
                <c:pt idx="72">
                  <c:v>1918</c:v>
                </c:pt>
                <c:pt idx="73">
                  <c:v>1919</c:v>
                </c:pt>
                <c:pt idx="74">
                  <c:v>1920</c:v>
                </c:pt>
                <c:pt idx="75">
                  <c:v>1921</c:v>
                </c:pt>
                <c:pt idx="76">
                  <c:v>1922</c:v>
                </c:pt>
                <c:pt idx="77">
                  <c:v>1923</c:v>
                </c:pt>
                <c:pt idx="78">
                  <c:v>1924</c:v>
                </c:pt>
                <c:pt idx="79">
                  <c:v>1925</c:v>
                </c:pt>
                <c:pt idx="80">
                  <c:v>1926</c:v>
                </c:pt>
                <c:pt idx="81">
                  <c:v>1927</c:v>
                </c:pt>
                <c:pt idx="82">
                  <c:v>1928</c:v>
                </c:pt>
                <c:pt idx="83">
                  <c:v>1929</c:v>
                </c:pt>
                <c:pt idx="84">
                  <c:v>1930</c:v>
                </c:pt>
                <c:pt idx="85">
                  <c:v>1931</c:v>
                </c:pt>
                <c:pt idx="86">
                  <c:v>1932</c:v>
                </c:pt>
                <c:pt idx="87">
                  <c:v>1933</c:v>
                </c:pt>
                <c:pt idx="88">
                  <c:v>1934</c:v>
                </c:pt>
                <c:pt idx="89">
                  <c:v>1935</c:v>
                </c:pt>
                <c:pt idx="90">
                  <c:v>1936</c:v>
                </c:pt>
                <c:pt idx="91">
                  <c:v>1937</c:v>
                </c:pt>
                <c:pt idx="92">
                  <c:v>1938</c:v>
                </c:pt>
                <c:pt idx="93">
                  <c:v>1939</c:v>
                </c:pt>
                <c:pt idx="94">
                  <c:v>1940</c:v>
                </c:pt>
                <c:pt idx="95">
                  <c:v>1941</c:v>
                </c:pt>
                <c:pt idx="96">
                  <c:v>1942</c:v>
                </c:pt>
                <c:pt idx="97">
                  <c:v>1943</c:v>
                </c:pt>
                <c:pt idx="98">
                  <c:v>1944</c:v>
                </c:pt>
                <c:pt idx="99">
                  <c:v>1945</c:v>
                </c:pt>
                <c:pt idx="100">
                  <c:v>1946</c:v>
                </c:pt>
                <c:pt idx="101">
                  <c:v>1947</c:v>
                </c:pt>
                <c:pt idx="102">
                  <c:v>1948</c:v>
                </c:pt>
                <c:pt idx="103">
                  <c:v>1949</c:v>
                </c:pt>
                <c:pt idx="104">
                  <c:v>1950</c:v>
                </c:pt>
                <c:pt idx="105">
                  <c:v>1951</c:v>
                </c:pt>
                <c:pt idx="106">
                  <c:v>1952</c:v>
                </c:pt>
                <c:pt idx="107">
                  <c:v>1953</c:v>
                </c:pt>
                <c:pt idx="108">
                  <c:v>1954</c:v>
                </c:pt>
                <c:pt idx="109">
                  <c:v>1955</c:v>
                </c:pt>
                <c:pt idx="110">
                  <c:v>1956</c:v>
                </c:pt>
                <c:pt idx="111">
                  <c:v>1957</c:v>
                </c:pt>
                <c:pt idx="112">
                  <c:v>1958</c:v>
                </c:pt>
                <c:pt idx="113">
                  <c:v>1959</c:v>
                </c:pt>
                <c:pt idx="114">
                  <c:v>1960</c:v>
                </c:pt>
                <c:pt idx="115">
                  <c:v>1961</c:v>
                </c:pt>
                <c:pt idx="116">
                  <c:v>1962</c:v>
                </c:pt>
                <c:pt idx="117">
                  <c:v>1964</c:v>
                </c:pt>
                <c:pt idx="118">
                  <c:v>1966</c:v>
                </c:pt>
                <c:pt idx="119">
                  <c:v>1968</c:v>
                </c:pt>
                <c:pt idx="120">
                  <c:v>1969</c:v>
                </c:pt>
                <c:pt idx="121">
                  <c:v>1970</c:v>
                </c:pt>
                <c:pt idx="122">
                  <c:v>1971</c:v>
                </c:pt>
                <c:pt idx="123">
                  <c:v>1972</c:v>
                </c:pt>
                <c:pt idx="124">
                  <c:v>1974</c:v>
                </c:pt>
                <c:pt idx="125">
                  <c:v>1977</c:v>
                </c:pt>
                <c:pt idx="126">
                  <c:v>1978</c:v>
                </c:pt>
                <c:pt idx="127">
                  <c:v>1979</c:v>
                </c:pt>
                <c:pt idx="128">
                  <c:v>(blank)</c:v>
                </c:pt>
              </c:strCache>
            </c:strRef>
          </c:cat>
          <c:val>
            <c:numRef>
              <c:f>Deaths_by_year!$B$4:$B$133</c:f>
              <c:numCache>
                <c:formatCode>General</c:formatCode>
                <c:ptCount val="129"/>
                <c:pt idx="0">
                  <c:v>246</c:v>
                </c:pt>
                <c:pt idx="1">
                  <c:v>476</c:v>
                </c:pt>
                <c:pt idx="2">
                  <c:v>447</c:v>
                </c:pt>
                <c:pt idx="3">
                  <c:v>745</c:v>
                </c:pt>
                <c:pt idx="4">
                  <c:v>809</c:v>
                </c:pt>
                <c:pt idx="5">
                  <c:v>385</c:v>
                </c:pt>
                <c:pt idx="6">
                  <c:v>552</c:v>
                </c:pt>
                <c:pt idx="7">
                  <c:v>429</c:v>
                </c:pt>
                <c:pt idx="8">
                  <c:v>596</c:v>
                </c:pt>
                <c:pt idx="9">
                  <c:v>476</c:v>
                </c:pt>
                <c:pt idx="10">
                  <c:v>428</c:v>
                </c:pt>
                <c:pt idx="11">
                  <c:v>402</c:v>
                </c:pt>
                <c:pt idx="12">
                  <c:v>415</c:v>
                </c:pt>
                <c:pt idx="13">
                  <c:v>482</c:v>
                </c:pt>
                <c:pt idx="14">
                  <c:v>575</c:v>
                </c:pt>
                <c:pt idx="15">
                  <c:v>455</c:v>
                </c:pt>
                <c:pt idx="16">
                  <c:v>627</c:v>
                </c:pt>
                <c:pt idx="17">
                  <c:v>836</c:v>
                </c:pt>
                <c:pt idx="18">
                  <c:v>1372</c:v>
                </c:pt>
                <c:pt idx="19">
                  <c:v>1366</c:v>
                </c:pt>
                <c:pt idx="20">
                  <c:v>1354</c:v>
                </c:pt>
                <c:pt idx="21">
                  <c:v>542</c:v>
                </c:pt>
                <c:pt idx="22">
                  <c:v>504</c:v>
                </c:pt>
                <c:pt idx="23">
                  <c:v>209</c:v>
                </c:pt>
                <c:pt idx="24">
                  <c:v>312</c:v>
                </c:pt>
                <c:pt idx="25">
                  <c:v>285</c:v>
                </c:pt>
                <c:pt idx="26">
                  <c:v>283</c:v>
                </c:pt>
                <c:pt idx="27">
                  <c:v>559</c:v>
                </c:pt>
                <c:pt idx="28">
                  <c:v>337</c:v>
                </c:pt>
                <c:pt idx="29">
                  <c:v>159</c:v>
                </c:pt>
                <c:pt idx="30">
                  <c:v>148</c:v>
                </c:pt>
                <c:pt idx="31">
                  <c:v>155</c:v>
                </c:pt>
                <c:pt idx="32">
                  <c:v>118</c:v>
                </c:pt>
                <c:pt idx="33">
                  <c:v>138</c:v>
                </c:pt>
                <c:pt idx="34">
                  <c:v>204</c:v>
                </c:pt>
                <c:pt idx="35">
                  <c:v>156</c:v>
                </c:pt>
                <c:pt idx="36">
                  <c:v>111</c:v>
                </c:pt>
                <c:pt idx="37">
                  <c:v>128</c:v>
                </c:pt>
                <c:pt idx="38">
                  <c:v>99</c:v>
                </c:pt>
                <c:pt idx="39">
                  <c:v>69</c:v>
                </c:pt>
                <c:pt idx="40">
                  <c:v>70</c:v>
                </c:pt>
                <c:pt idx="41">
                  <c:v>67</c:v>
                </c:pt>
                <c:pt idx="42">
                  <c:v>50</c:v>
                </c:pt>
                <c:pt idx="43">
                  <c:v>50</c:v>
                </c:pt>
                <c:pt idx="44">
                  <c:v>46</c:v>
                </c:pt>
                <c:pt idx="45">
                  <c:v>58</c:v>
                </c:pt>
                <c:pt idx="46">
                  <c:v>48</c:v>
                </c:pt>
                <c:pt idx="47">
                  <c:v>51</c:v>
                </c:pt>
                <c:pt idx="48">
                  <c:v>55</c:v>
                </c:pt>
                <c:pt idx="49">
                  <c:v>47</c:v>
                </c:pt>
                <c:pt idx="50">
                  <c:v>42</c:v>
                </c:pt>
                <c:pt idx="51">
                  <c:v>52</c:v>
                </c:pt>
                <c:pt idx="52">
                  <c:v>37</c:v>
                </c:pt>
                <c:pt idx="53">
                  <c:v>53</c:v>
                </c:pt>
                <c:pt idx="54">
                  <c:v>37</c:v>
                </c:pt>
                <c:pt idx="55">
                  <c:v>36</c:v>
                </c:pt>
                <c:pt idx="56">
                  <c:v>37</c:v>
                </c:pt>
                <c:pt idx="57">
                  <c:v>40</c:v>
                </c:pt>
                <c:pt idx="58">
                  <c:v>41</c:v>
                </c:pt>
                <c:pt idx="59">
                  <c:v>26</c:v>
                </c:pt>
                <c:pt idx="60">
                  <c:v>31</c:v>
                </c:pt>
                <c:pt idx="61">
                  <c:v>18</c:v>
                </c:pt>
                <c:pt idx="62">
                  <c:v>35</c:v>
                </c:pt>
                <c:pt idx="63">
                  <c:v>29</c:v>
                </c:pt>
                <c:pt idx="64">
                  <c:v>28</c:v>
                </c:pt>
                <c:pt idx="65">
                  <c:v>35</c:v>
                </c:pt>
                <c:pt idx="66">
                  <c:v>22</c:v>
                </c:pt>
                <c:pt idx="67">
                  <c:v>19</c:v>
                </c:pt>
                <c:pt idx="68">
                  <c:v>30</c:v>
                </c:pt>
                <c:pt idx="69">
                  <c:v>29</c:v>
                </c:pt>
                <c:pt idx="70">
                  <c:v>25</c:v>
                </c:pt>
                <c:pt idx="71">
                  <c:v>14</c:v>
                </c:pt>
                <c:pt idx="72">
                  <c:v>24</c:v>
                </c:pt>
                <c:pt idx="73">
                  <c:v>18</c:v>
                </c:pt>
                <c:pt idx="74">
                  <c:v>12</c:v>
                </c:pt>
                <c:pt idx="75">
                  <c:v>13</c:v>
                </c:pt>
                <c:pt idx="76">
                  <c:v>24</c:v>
                </c:pt>
                <c:pt idx="77">
                  <c:v>18</c:v>
                </c:pt>
                <c:pt idx="78">
                  <c:v>22</c:v>
                </c:pt>
                <c:pt idx="79">
                  <c:v>14</c:v>
                </c:pt>
                <c:pt idx="80">
                  <c:v>19</c:v>
                </c:pt>
                <c:pt idx="81">
                  <c:v>10</c:v>
                </c:pt>
                <c:pt idx="82">
                  <c:v>16</c:v>
                </c:pt>
                <c:pt idx="83">
                  <c:v>28</c:v>
                </c:pt>
                <c:pt idx="84">
                  <c:v>12</c:v>
                </c:pt>
                <c:pt idx="85">
                  <c:v>16</c:v>
                </c:pt>
                <c:pt idx="86">
                  <c:v>19</c:v>
                </c:pt>
                <c:pt idx="87">
                  <c:v>14</c:v>
                </c:pt>
                <c:pt idx="88">
                  <c:v>22</c:v>
                </c:pt>
                <c:pt idx="89">
                  <c:v>18</c:v>
                </c:pt>
                <c:pt idx="90">
                  <c:v>10</c:v>
                </c:pt>
                <c:pt idx="91">
                  <c:v>13</c:v>
                </c:pt>
                <c:pt idx="92">
                  <c:v>12</c:v>
                </c:pt>
                <c:pt idx="93">
                  <c:v>7</c:v>
                </c:pt>
                <c:pt idx="94">
                  <c:v>11</c:v>
                </c:pt>
                <c:pt idx="95">
                  <c:v>10</c:v>
                </c:pt>
                <c:pt idx="96">
                  <c:v>4</c:v>
                </c:pt>
                <c:pt idx="97">
                  <c:v>10</c:v>
                </c:pt>
                <c:pt idx="98">
                  <c:v>11</c:v>
                </c:pt>
                <c:pt idx="99">
                  <c:v>8</c:v>
                </c:pt>
                <c:pt idx="100">
                  <c:v>11</c:v>
                </c:pt>
                <c:pt idx="101">
                  <c:v>7</c:v>
                </c:pt>
                <c:pt idx="102">
                  <c:v>4</c:v>
                </c:pt>
                <c:pt idx="103">
                  <c:v>3</c:v>
                </c:pt>
                <c:pt idx="104">
                  <c:v>4</c:v>
                </c:pt>
                <c:pt idx="105">
                  <c:v>5</c:v>
                </c:pt>
                <c:pt idx="106">
                  <c:v>2</c:v>
                </c:pt>
                <c:pt idx="107">
                  <c:v>3</c:v>
                </c:pt>
                <c:pt idx="108">
                  <c:v>1</c:v>
                </c:pt>
                <c:pt idx="109">
                  <c:v>4</c:v>
                </c:pt>
                <c:pt idx="110">
                  <c:v>2</c:v>
                </c:pt>
                <c:pt idx="111">
                  <c:v>2</c:v>
                </c:pt>
                <c:pt idx="112">
                  <c:v>3</c:v>
                </c:pt>
                <c:pt idx="113">
                  <c:v>1</c:v>
                </c:pt>
                <c:pt idx="114">
                  <c:v>4</c:v>
                </c:pt>
                <c:pt idx="115">
                  <c:v>1</c:v>
                </c:pt>
                <c:pt idx="116">
                  <c:v>4</c:v>
                </c:pt>
                <c:pt idx="117">
                  <c:v>2</c:v>
                </c:pt>
                <c:pt idx="118">
                  <c:v>2</c:v>
                </c:pt>
                <c:pt idx="119">
                  <c:v>1</c:v>
                </c:pt>
                <c:pt idx="120">
                  <c:v>1</c:v>
                </c:pt>
                <c:pt idx="121">
                  <c:v>1</c:v>
                </c:pt>
                <c:pt idx="122">
                  <c:v>2</c:v>
                </c:pt>
                <c:pt idx="123">
                  <c:v>2</c:v>
                </c:pt>
                <c:pt idx="124">
                  <c:v>1</c:v>
                </c:pt>
                <c:pt idx="125">
                  <c:v>3</c:v>
                </c:pt>
                <c:pt idx="126">
                  <c:v>2</c:v>
                </c:pt>
                <c:pt idx="127">
                  <c:v>3</c:v>
                </c:pt>
                <c:pt idx="128">
                  <c:v>2</c:v>
                </c:pt>
              </c:numCache>
            </c:numRef>
          </c:val>
          <c:smooth val="0"/>
          <c:extLst>
            <c:ext xmlns:c16="http://schemas.microsoft.com/office/drawing/2014/chart" uri="{C3380CC4-5D6E-409C-BE32-E72D297353CC}">
              <c16:uniqueId val="{00000000-4C97-47A5-8E9E-AABA13D6C58D}"/>
            </c:ext>
          </c:extLst>
        </c:ser>
        <c:dLbls>
          <c:showLegendKey val="0"/>
          <c:showVal val="0"/>
          <c:showCatName val="0"/>
          <c:showSerName val="0"/>
          <c:showPercent val="0"/>
          <c:showBubbleSize val="0"/>
        </c:dLbls>
        <c:smooth val="0"/>
        <c:axId val="218377863"/>
        <c:axId val="218378183"/>
      </c:lineChart>
      <c:catAx>
        <c:axId val="21837786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8378183"/>
        <c:crosses val="autoZero"/>
        <c:auto val="1"/>
        <c:lblAlgn val="ctr"/>
        <c:lblOffset val="100"/>
        <c:noMultiLvlLbl val="0"/>
      </c:catAx>
      <c:valAx>
        <c:axId val="21837818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ANumber of Burials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83778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[Historic_Nashville_City_Cemetery_Interments__1846-1979.xlsx]Cause_Of_Death!PivotTable4</c:name>
    <c:fmtId val="1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a:t>
            </a:r>
            <a:r>
              <a:rPr lang="en-US" baseline="0"/>
              <a:t> Ten Causes of Death</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FBB7D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FBB7D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FBB7D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Cause_Of_Death!$B$3</c:f>
              <c:strCache>
                <c:ptCount val="1"/>
                <c:pt idx="0">
                  <c:v>Total</c:v>
                </c:pt>
              </c:strCache>
            </c:strRef>
          </c:tx>
          <c:spPr>
            <a:solidFill>
              <a:srgbClr val="FBB7D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Cause_Of_Death!$A$4:$A$14</c:f>
              <c:strCache>
                <c:ptCount val="10"/>
                <c:pt idx="0">
                  <c:v>Consumption</c:v>
                </c:pt>
                <c:pt idx="1">
                  <c:v>Cholera</c:v>
                </c:pt>
                <c:pt idx="2">
                  <c:v>Still Born</c:v>
                </c:pt>
                <c:pt idx="3">
                  <c:v>Old Age</c:v>
                </c:pt>
                <c:pt idx="4">
                  <c:v>Pneumonia</c:v>
                </c:pt>
                <c:pt idx="5">
                  <c:v>Flux</c:v>
                </c:pt>
                <c:pt idx="6">
                  <c:v>Complication</c:v>
                </c:pt>
                <c:pt idx="7">
                  <c:v>Cold</c:v>
                </c:pt>
                <c:pt idx="8">
                  <c:v>Teething</c:v>
                </c:pt>
                <c:pt idx="9">
                  <c:v>Typhoid Fever</c:v>
                </c:pt>
              </c:strCache>
            </c:strRef>
          </c:cat>
          <c:val>
            <c:numRef>
              <c:f>Cause_Of_Death!$B$4:$B$14</c:f>
              <c:numCache>
                <c:formatCode>General</c:formatCode>
                <c:ptCount val="10"/>
                <c:pt idx="0">
                  <c:v>1769</c:v>
                </c:pt>
                <c:pt idx="1">
                  <c:v>1244</c:v>
                </c:pt>
                <c:pt idx="2">
                  <c:v>852</c:v>
                </c:pt>
                <c:pt idx="3">
                  <c:v>610</c:v>
                </c:pt>
                <c:pt idx="4">
                  <c:v>516</c:v>
                </c:pt>
                <c:pt idx="5">
                  <c:v>469</c:v>
                </c:pt>
                <c:pt idx="6">
                  <c:v>447</c:v>
                </c:pt>
                <c:pt idx="7">
                  <c:v>421</c:v>
                </c:pt>
                <c:pt idx="8">
                  <c:v>412</c:v>
                </c:pt>
                <c:pt idx="9">
                  <c:v>312</c:v>
                </c:pt>
              </c:numCache>
            </c:numRef>
          </c:val>
          <c:extLst>
            <c:ext xmlns:c16="http://schemas.microsoft.com/office/drawing/2014/chart" uri="{C3380CC4-5D6E-409C-BE32-E72D297353CC}">
              <c16:uniqueId val="{00000000-119B-4FA6-B96B-39D6F91B9E16}"/>
            </c:ext>
          </c:extLst>
        </c:ser>
        <c:dLbls>
          <c:dLblPos val="outEnd"/>
          <c:showLegendKey val="0"/>
          <c:showVal val="1"/>
          <c:showCatName val="0"/>
          <c:showSerName val="0"/>
          <c:showPercent val="0"/>
          <c:showBubbleSize val="0"/>
        </c:dLbls>
        <c:gapWidth val="219"/>
        <c:overlap val="-27"/>
        <c:axId val="718074440"/>
        <c:axId val="718069960"/>
      </c:barChart>
      <c:catAx>
        <c:axId val="7180744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Cause of Death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8069960"/>
        <c:crosses val="autoZero"/>
        <c:auto val="1"/>
        <c:lblAlgn val="ctr"/>
        <c:lblOffset val="100"/>
        <c:noMultiLvlLbl val="0"/>
      </c:catAx>
      <c:valAx>
        <c:axId val="718069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Deaths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80744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D9BBA6-D0B3-43BD-86E8-3FE18DDA48DB}" type="datetimeFigureOut">
              <a:rPr lang="en-US" smtClean="0"/>
              <a:t>9/19/2022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5C9F77-F74B-436F-AE85-9B543EC15388}" type="slidenum">
              <a:rPr lang="en-US" smtClean="0"/>
              <a:t>‹#›</a:t>
            </a:fld>
            <a:endParaRPr lang="en-US"/>
          </a:p>
        </p:txBody>
      </p:sp>
    </p:spTree>
    <p:extLst>
      <p:ext uri="{BB962C8B-B14F-4D97-AF65-F5344CB8AC3E}">
        <p14:creationId xmlns:p14="http://schemas.microsoft.com/office/powerpoint/2010/main" val="196185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most common cause of death of interred individuals was Tuberculosis, which was referred to as “consumption”, in reference to the fact that the disease seemed to “consume” those afflicted, whereas the second most common cause of death was Cholera. Like Tuberculosis, Cholera is a bacterial infection, so it appears that Nashville struggled to cope with bacterial outbreaks in the late 19</a:t>
            </a:r>
            <a:r>
              <a:rPr lang="en-US" baseline="30000" dirty="0"/>
              <a:t>th</a:t>
            </a:r>
            <a:r>
              <a:rPr lang="en-US" dirty="0"/>
              <a:t> and early to mid 20</a:t>
            </a:r>
            <a:r>
              <a:rPr lang="en-US" baseline="30000" dirty="0"/>
              <a:t>th</a:t>
            </a:r>
            <a:r>
              <a:rPr lang="en-US" dirty="0"/>
              <a:t> centuries. It wasn’t until the 1950s that TB treatments became especially commonplace, and the disease took the lives of many Nashvillians.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looking at the number of burials per year, it appears that the majority of individuals were buried in the later half of the 1800s. The first spike, in the early 1850s. Coincides with a Cholera epidemic that ravaged Nashville’s population starting in 1850, contributing to one of the top causes of deaths of interred individuals. The second, larger spike in number of burials occurred during the mid 1860s, which coincided with several battles of the American civil war, namely the battles of Fort Henry and Fort Donelson, in 1862, and the battle of Nashville in December of 1864, which followed the Battle of Franklin, all four of which were decisive Union victories. Many soldiers from both Union and Confederate armies were interred here at the Nashville cemetery.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fact, another Civil War era fort, Fort Negley, was constructed by Union forces in 1862 right next to the cemetery, though the fort itself never saw any action over the course of the war.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Today, both the cemetery and the fort are open to the public for recreational purposes, and it’s a great spot to go and discover tangible records of Nashville’s history, both about the city’s role in the course of the civil war, in addition to some early demographic data about the city, which the cemetery seems to serve as a kind of fingerprint for its population throughout the decades.</a:t>
            </a:r>
          </a:p>
          <a:p>
            <a:endParaRPr lang="en-US" dirty="0"/>
          </a:p>
        </p:txBody>
      </p:sp>
      <p:sp>
        <p:nvSpPr>
          <p:cNvPr id="4" name="Slide Number Placeholder 3"/>
          <p:cNvSpPr>
            <a:spLocks noGrp="1"/>
          </p:cNvSpPr>
          <p:nvPr>
            <p:ph type="sldNum" sz="quarter" idx="5"/>
          </p:nvPr>
        </p:nvSpPr>
        <p:spPr/>
        <p:txBody>
          <a:bodyPr/>
          <a:lstStyle/>
          <a:p>
            <a:fld id="{455C9F77-F74B-436F-AE85-9B543EC15388}" type="slidenum">
              <a:rPr lang="en-US" smtClean="0"/>
              <a:t>2</a:t>
            </a:fld>
            <a:endParaRPr lang="en-US"/>
          </a:p>
        </p:txBody>
      </p:sp>
    </p:spTree>
    <p:extLst>
      <p:ext uri="{BB962C8B-B14F-4D97-AF65-F5344CB8AC3E}">
        <p14:creationId xmlns:p14="http://schemas.microsoft.com/office/powerpoint/2010/main" val="867782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3256-CB5E-092C-8EE4-262EA00CB2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2F0F83-809E-3EC6-D247-98FB7B50EB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CC9B02-CC55-6C31-D187-59634370BE79}"/>
              </a:ext>
            </a:extLst>
          </p:cNvPr>
          <p:cNvSpPr>
            <a:spLocks noGrp="1"/>
          </p:cNvSpPr>
          <p:nvPr>
            <p:ph type="dt" sz="half" idx="10"/>
          </p:nvPr>
        </p:nvSpPr>
        <p:spPr/>
        <p:txBody>
          <a:bodyPr/>
          <a:lstStyle/>
          <a:p>
            <a:fld id="{BEE2975A-2784-4872-85C3-687A06080BB1}" type="datetimeFigureOut">
              <a:rPr lang="en-US" smtClean="0"/>
              <a:t>9/19/2022</a:t>
            </a:fld>
            <a:endParaRPr lang="en-US"/>
          </a:p>
        </p:txBody>
      </p:sp>
      <p:sp>
        <p:nvSpPr>
          <p:cNvPr id="5" name="Footer Placeholder 4">
            <a:extLst>
              <a:ext uri="{FF2B5EF4-FFF2-40B4-BE49-F238E27FC236}">
                <a16:creationId xmlns:a16="http://schemas.microsoft.com/office/drawing/2014/main" id="{68F047B4-E85F-858D-29A6-DC82FCF7F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89ACEC-CA00-4A96-3567-73204339C8B3}"/>
              </a:ext>
            </a:extLst>
          </p:cNvPr>
          <p:cNvSpPr>
            <a:spLocks noGrp="1"/>
          </p:cNvSpPr>
          <p:nvPr>
            <p:ph type="sldNum" sz="quarter" idx="12"/>
          </p:nvPr>
        </p:nvSpPr>
        <p:spPr/>
        <p:txBody>
          <a:bodyPr/>
          <a:lstStyle/>
          <a:p>
            <a:fld id="{565C2A89-9900-4B91-9E5A-494AEF624207}" type="slidenum">
              <a:rPr lang="en-US" smtClean="0"/>
              <a:t>‹#›</a:t>
            </a:fld>
            <a:endParaRPr lang="en-US"/>
          </a:p>
        </p:txBody>
      </p:sp>
    </p:spTree>
    <p:extLst>
      <p:ext uri="{BB962C8B-B14F-4D97-AF65-F5344CB8AC3E}">
        <p14:creationId xmlns:p14="http://schemas.microsoft.com/office/powerpoint/2010/main" val="1496909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801C9-4A82-11C1-A802-0300720780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CF9910-3761-44FA-CEB9-C9B28E51EB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C43EA3-BD1F-DD70-46DB-71301E6739EB}"/>
              </a:ext>
            </a:extLst>
          </p:cNvPr>
          <p:cNvSpPr>
            <a:spLocks noGrp="1"/>
          </p:cNvSpPr>
          <p:nvPr>
            <p:ph type="dt" sz="half" idx="10"/>
          </p:nvPr>
        </p:nvSpPr>
        <p:spPr/>
        <p:txBody>
          <a:bodyPr/>
          <a:lstStyle/>
          <a:p>
            <a:fld id="{BEE2975A-2784-4872-85C3-687A06080BB1}" type="datetimeFigureOut">
              <a:rPr lang="en-US" smtClean="0"/>
              <a:t>9/19/2022</a:t>
            </a:fld>
            <a:endParaRPr lang="en-US"/>
          </a:p>
        </p:txBody>
      </p:sp>
      <p:sp>
        <p:nvSpPr>
          <p:cNvPr id="5" name="Footer Placeholder 4">
            <a:extLst>
              <a:ext uri="{FF2B5EF4-FFF2-40B4-BE49-F238E27FC236}">
                <a16:creationId xmlns:a16="http://schemas.microsoft.com/office/drawing/2014/main" id="{D5F6540E-4176-61D0-C2CA-659DD949C4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E16C1-3D54-508D-FC69-87E01B3D9C24}"/>
              </a:ext>
            </a:extLst>
          </p:cNvPr>
          <p:cNvSpPr>
            <a:spLocks noGrp="1"/>
          </p:cNvSpPr>
          <p:nvPr>
            <p:ph type="sldNum" sz="quarter" idx="12"/>
          </p:nvPr>
        </p:nvSpPr>
        <p:spPr/>
        <p:txBody>
          <a:bodyPr/>
          <a:lstStyle/>
          <a:p>
            <a:fld id="{565C2A89-9900-4B91-9E5A-494AEF624207}" type="slidenum">
              <a:rPr lang="en-US" smtClean="0"/>
              <a:t>‹#›</a:t>
            </a:fld>
            <a:endParaRPr lang="en-US"/>
          </a:p>
        </p:txBody>
      </p:sp>
    </p:spTree>
    <p:extLst>
      <p:ext uri="{BB962C8B-B14F-4D97-AF65-F5344CB8AC3E}">
        <p14:creationId xmlns:p14="http://schemas.microsoft.com/office/powerpoint/2010/main" val="2778229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0E85DF-69B6-3A47-EC91-7C15BF05DF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5166B9-16EC-1807-D02E-AFF4F1E1FE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0F866C-A3AE-1C5F-910B-D37FA09C6282}"/>
              </a:ext>
            </a:extLst>
          </p:cNvPr>
          <p:cNvSpPr>
            <a:spLocks noGrp="1"/>
          </p:cNvSpPr>
          <p:nvPr>
            <p:ph type="dt" sz="half" idx="10"/>
          </p:nvPr>
        </p:nvSpPr>
        <p:spPr/>
        <p:txBody>
          <a:bodyPr/>
          <a:lstStyle/>
          <a:p>
            <a:fld id="{BEE2975A-2784-4872-85C3-687A06080BB1}" type="datetimeFigureOut">
              <a:rPr lang="en-US" smtClean="0"/>
              <a:t>9/19/2022</a:t>
            </a:fld>
            <a:endParaRPr lang="en-US"/>
          </a:p>
        </p:txBody>
      </p:sp>
      <p:sp>
        <p:nvSpPr>
          <p:cNvPr id="5" name="Footer Placeholder 4">
            <a:extLst>
              <a:ext uri="{FF2B5EF4-FFF2-40B4-BE49-F238E27FC236}">
                <a16:creationId xmlns:a16="http://schemas.microsoft.com/office/drawing/2014/main" id="{A66511B7-553D-250A-E342-B360647D01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68B4B6-21D2-3CD3-958E-DF1AFA08B96D}"/>
              </a:ext>
            </a:extLst>
          </p:cNvPr>
          <p:cNvSpPr>
            <a:spLocks noGrp="1"/>
          </p:cNvSpPr>
          <p:nvPr>
            <p:ph type="sldNum" sz="quarter" idx="12"/>
          </p:nvPr>
        </p:nvSpPr>
        <p:spPr/>
        <p:txBody>
          <a:bodyPr/>
          <a:lstStyle/>
          <a:p>
            <a:fld id="{565C2A89-9900-4B91-9E5A-494AEF624207}" type="slidenum">
              <a:rPr lang="en-US" smtClean="0"/>
              <a:t>‹#›</a:t>
            </a:fld>
            <a:endParaRPr lang="en-US"/>
          </a:p>
        </p:txBody>
      </p:sp>
    </p:spTree>
    <p:extLst>
      <p:ext uri="{BB962C8B-B14F-4D97-AF65-F5344CB8AC3E}">
        <p14:creationId xmlns:p14="http://schemas.microsoft.com/office/powerpoint/2010/main" val="58670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3268A-6386-5F91-6165-A71B0C3894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D55303-860C-9ABF-1B38-90A6DCE2BA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ED08E-97D2-4FDB-DDA7-6A40AB41E185}"/>
              </a:ext>
            </a:extLst>
          </p:cNvPr>
          <p:cNvSpPr>
            <a:spLocks noGrp="1"/>
          </p:cNvSpPr>
          <p:nvPr>
            <p:ph type="dt" sz="half" idx="10"/>
          </p:nvPr>
        </p:nvSpPr>
        <p:spPr/>
        <p:txBody>
          <a:bodyPr/>
          <a:lstStyle/>
          <a:p>
            <a:fld id="{BEE2975A-2784-4872-85C3-687A06080BB1}" type="datetimeFigureOut">
              <a:rPr lang="en-US" smtClean="0"/>
              <a:t>9/19/2022</a:t>
            </a:fld>
            <a:endParaRPr lang="en-US"/>
          </a:p>
        </p:txBody>
      </p:sp>
      <p:sp>
        <p:nvSpPr>
          <p:cNvPr id="5" name="Footer Placeholder 4">
            <a:extLst>
              <a:ext uri="{FF2B5EF4-FFF2-40B4-BE49-F238E27FC236}">
                <a16:creationId xmlns:a16="http://schemas.microsoft.com/office/drawing/2014/main" id="{ABC3995F-C221-6684-721F-517D7B0930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4D2AC9-968A-07C4-9D2D-7389770D7591}"/>
              </a:ext>
            </a:extLst>
          </p:cNvPr>
          <p:cNvSpPr>
            <a:spLocks noGrp="1"/>
          </p:cNvSpPr>
          <p:nvPr>
            <p:ph type="sldNum" sz="quarter" idx="12"/>
          </p:nvPr>
        </p:nvSpPr>
        <p:spPr/>
        <p:txBody>
          <a:bodyPr/>
          <a:lstStyle/>
          <a:p>
            <a:fld id="{565C2A89-9900-4B91-9E5A-494AEF624207}" type="slidenum">
              <a:rPr lang="en-US" smtClean="0"/>
              <a:t>‹#›</a:t>
            </a:fld>
            <a:endParaRPr lang="en-US"/>
          </a:p>
        </p:txBody>
      </p:sp>
    </p:spTree>
    <p:extLst>
      <p:ext uri="{BB962C8B-B14F-4D97-AF65-F5344CB8AC3E}">
        <p14:creationId xmlns:p14="http://schemas.microsoft.com/office/powerpoint/2010/main" val="1481068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FF434-D5CF-A335-DE22-E7B8512B9B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EC42DE-3744-4E76-CA9D-6B7491B5C1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60EA8C-F7FB-9B5E-5757-768646975325}"/>
              </a:ext>
            </a:extLst>
          </p:cNvPr>
          <p:cNvSpPr>
            <a:spLocks noGrp="1"/>
          </p:cNvSpPr>
          <p:nvPr>
            <p:ph type="dt" sz="half" idx="10"/>
          </p:nvPr>
        </p:nvSpPr>
        <p:spPr/>
        <p:txBody>
          <a:bodyPr/>
          <a:lstStyle/>
          <a:p>
            <a:fld id="{BEE2975A-2784-4872-85C3-687A06080BB1}" type="datetimeFigureOut">
              <a:rPr lang="en-US" smtClean="0"/>
              <a:t>9/19/2022</a:t>
            </a:fld>
            <a:endParaRPr lang="en-US"/>
          </a:p>
        </p:txBody>
      </p:sp>
      <p:sp>
        <p:nvSpPr>
          <p:cNvPr id="5" name="Footer Placeholder 4">
            <a:extLst>
              <a:ext uri="{FF2B5EF4-FFF2-40B4-BE49-F238E27FC236}">
                <a16:creationId xmlns:a16="http://schemas.microsoft.com/office/drawing/2014/main" id="{B36D59AE-3E38-222D-3094-B26F474951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4BC1EC-E2BD-532D-2AEC-7628A3B551BA}"/>
              </a:ext>
            </a:extLst>
          </p:cNvPr>
          <p:cNvSpPr>
            <a:spLocks noGrp="1"/>
          </p:cNvSpPr>
          <p:nvPr>
            <p:ph type="sldNum" sz="quarter" idx="12"/>
          </p:nvPr>
        </p:nvSpPr>
        <p:spPr/>
        <p:txBody>
          <a:bodyPr/>
          <a:lstStyle/>
          <a:p>
            <a:fld id="{565C2A89-9900-4B91-9E5A-494AEF624207}" type="slidenum">
              <a:rPr lang="en-US" smtClean="0"/>
              <a:t>‹#›</a:t>
            </a:fld>
            <a:endParaRPr lang="en-US"/>
          </a:p>
        </p:txBody>
      </p:sp>
    </p:spTree>
    <p:extLst>
      <p:ext uri="{BB962C8B-B14F-4D97-AF65-F5344CB8AC3E}">
        <p14:creationId xmlns:p14="http://schemas.microsoft.com/office/powerpoint/2010/main" val="986033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C3AB1-D51D-6EED-CC70-44FCDBFC48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217F79-9609-4872-A5E3-DFB8FDA75C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62F851-D59E-9B7B-E802-4B4D15E67D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350D9E-1424-AE02-9746-9A9446EFCE6A}"/>
              </a:ext>
            </a:extLst>
          </p:cNvPr>
          <p:cNvSpPr>
            <a:spLocks noGrp="1"/>
          </p:cNvSpPr>
          <p:nvPr>
            <p:ph type="dt" sz="half" idx="10"/>
          </p:nvPr>
        </p:nvSpPr>
        <p:spPr/>
        <p:txBody>
          <a:bodyPr/>
          <a:lstStyle/>
          <a:p>
            <a:fld id="{BEE2975A-2784-4872-85C3-687A06080BB1}" type="datetimeFigureOut">
              <a:rPr lang="en-US" smtClean="0"/>
              <a:t>9/19/2022</a:t>
            </a:fld>
            <a:endParaRPr lang="en-US"/>
          </a:p>
        </p:txBody>
      </p:sp>
      <p:sp>
        <p:nvSpPr>
          <p:cNvPr id="6" name="Footer Placeholder 5">
            <a:extLst>
              <a:ext uri="{FF2B5EF4-FFF2-40B4-BE49-F238E27FC236}">
                <a16:creationId xmlns:a16="http://schemas.microsoft.com/office/drawing/2014/main" id="{F8F3B3FD-9CEE-B20D-120A-74E0A8D875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C19F8-8DB0-C6C4-C650-4A398C7AC364}"/>
              </a:ext>
            </a:extLst>
          </p:cNvPr>
          <p:cNvSpPr>
            <a:spLocks noGrp="1"/>
          </p:cNvSpPr>
          <p:nvPr>
            <p:ph type="sldNum" sz="quarter" idx="12"/>
          </p:nvPr>
        </p:nvSpPr>
        <p:spPr/>
        <p:txBody>
          <a:bodyPr/>
          <a:lstStyle/>
          <a:p>
            <a:fld id="{565C2A89-9900-4B91-9E5A-494AEF624207}" type="slidenum">
              <a:rPr lang="en-US" smtClean="0"/>
              <a:t>‹#›</a:t>
            </a:fld>
            <a:endParaRPr lang="en-US"/>
          </a:p>
        </p:txBody>
      </p:sp>
    </p:spTree>
    <p:extLst>
      <p:ext uri="{BB962C8B-B14F-4D97-AF65-F5344CB8AC3E}">
        <p14:creationId xmlns:p14="http://schemas.microsoft.com/office/powerpoint/2010/main" val="1489251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F26B9-7CCD-153D-E57C-30A1E553AB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50D056-8015-05B6-13FC-C247496A1A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24DDBD-D56E-2AB8-3FEA-0A4CAADA31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36219B-DF5F-9BDC-A4B8-8C139BE659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14191C-7337-FE58-59A1-FB1F33A263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1D9286-3927-B2FA-6C87-9A7DA1B66228}"/>
              </a:ext>
            </a:extLst>
          </p:cNvPr>
          <p:cNvSpPr>
            <a:spLocks noGrp="1"/>
          </p:cNvSpPr>
          <p:nvPr>
            <p:ph type="dt" sz="half" idx="10"/>
          </p:nvPr>
        </p:nvSpPr>
        <p:spPr/>
        <p:txBody>
          <a:bodyPr/>
          <a:lstStyle/>
          <a:p>
            <a:fld id="{BEE2975A-2784-4872-85C3-687A06080BB1}" type="datetimeFigureOut">
              <a:rPr lang="en-US" smtClean="0"/>
              <a:t>9/19/2022</a:t>
            </a:fld>
            <a:endParaRPr lang="en-US"/>
          </a:p>
        </p:txBody>
      </p:sp>
      <p:sp>
        <p:nvSpPr>
          <p:cNvPr id="8" name="Footer Placeholder 7">
            <a:extLst>
              <a:ext uri="{FF2B5EF4-FFF2-40B4-BE49-F238E27FC236}">
                <a16:creationId xmlns:a16="http://schemas.microsoft.com/office/drawing/2014/main" id="{2144031D-968F-E876-47AA-1DDAE6A3FE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C1D914-D744-A9B4-786C-39EE4D8B1925}"/>
              </a:ext>
            </a:extLst>
          </p:cNvPr>
          <p:cNvSpPr>
            <a:spLocks noGrp="1"/>
          </p:cNvSpPr>
          <p:nvPr>
            <p:ph type="sldNum" sz="quarter" idx="12"/>
          </p:nvPr>
        </p:nvSpPr>
        <p:spPr/>
        <p:txBody>
          <a:bodyPr/>
          <a:lstStyle/>
          <a:p>
            <a:fld id="{565C2A89-9900-4B91-9E5A-494AEF624207}" type="slidenum">
              <a:rPr lang="en-US" smtClean="0"/>
              <a:t>‹#›</a:t>
            </a:fld>
            <a:endParaRPr lang="en-US"/>
          </a:p>
        </p:txBody>
      </p:sp>
    </p:spTree>
    <p:extLst>
      <p:ext uri="{BB962C8B-B14F-4D97-AF65-F5344CB8AC3E}">
        <p14:creationId xmlns:p14="http://schemas.microsoft.com/office/powerpoint/2010/main" val="2998105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BE5A5-AA8B-7181-E292-1053BEE2CA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5EB69E-592E-09B0-FD9F-27BF230129DF}"/>
              </a:ext>
            </a:extLst>
          </p:cNvPr>
          <p:cNvSpPr>
            <a:spLocks noGrp="1"/>
          </p:cNvSpPr>
          <p:nvPr>
            <p:ph type="dt" sz="half" idx="10"/>
          </p:nvPr>
        </p:nvSpPr>
        <p:spPr/>
        <p:txBody>
          <a:bodyPr/>
          <a:lstStyle/>
          <a:p>
            <a:fld id="{BEE2975A-2784-4872-85C3-687A06080BB1}" type="datetimeFigureOut">
              <a:rPr lang="en-US" smtClean="0"/>
              <a:t>9/19/2022</a:t>
            </a:fld>
            <a:endParaRPr lang="en-US"/>
          </a:p>
        </p:txBody>
      </p:sp>
      <p:sp>
        <p:nvSpPr>
          <p:cNvPr id="4" name="Footer Placeholder 3">
            <a:extLst>
              <a:ext uri="{FF2B5EF4-FFF2-40B4-BE49-F238E27FC236}">
                <a16:creationId xmlns:a16="http://schemas.microsoft.com/office/drawing/2014/main" id="{13A72B4A-5F85-C943-563D-950DB15E82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46C0A3-BCBD-BC0C-ABDA-B0A4212C4E44}"/>
              </a:ext>
            </a:extLst>
          </p:cNvPr>
          <p:cNvSpPr>
            <a:spLocks noGrp="1"/>
          </p:cNvSpPr>
          <p:nvPr>
            <p:ph type="sldNum" sz="quarter" idx="12"/>
          </p:nvPr>
        </p:nvSpPr>
        <p:spPr/>
        <p:txBody>
          <a:bodyPr/>
          <a:lstStyle/>
          <a:p>
            <a:fld id="{565C2A89-9900-4B91-9E5A-494AEF624207}" type="slidenum">
              <a:rPr lang="en-US" smtClean="0"/>
              <a:t>‹#›</a:t>
            </a:fld>
            <a:endParaRPr lang="en-US"/>
          </a:p>
        </p:txBody>
      </p:sp>
    </p:spTree>
    <p:extLst>
      <p:ext uri="{BB962C8B-B14F-4D97-AF65-F5344CB8AC3E}">
        <p14:creationId xmlns:p14="http://schemas.microsoft.com/office/powerpoint/2010/main" val="43593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6D914E-BB69-56BB-DDDA-5BA3051F357B}"/>
              </a:ext>
            </a:extLst>
          </p:cNvPr>
          <p:cNvSpPr>
            <a:spLocks noGrp="1"/>
          </p:cNvSpPr>
          <p:nvPr>
            <p:ph type="dt" sz="half" idx="10"/>
          </p:nvPr>
        </p:nvSpPr>
        <p:spPr/>
        <p:txBody>
          <a:bodyPr/>
          <a:lstStyle/>
          <a:p>
            <a:fld id="{BEE2975A-2784-4872-85C3-687A06080BB1}" type="datetimeFigureOut">
              <a:rPr lang="en-US" smtClean="0"/>
              <a:t>9/19/2022</a:t>
            </a:fld>
            <a:endParaRPr lang="en-US"/>
          </a:p>
        </p:txBody>
      </p:sp>
      <p:sp>
        <p:nvSpPr>
          <p:cNvPr id="3" name="Footer Placeholder 2">
            <a:extLst>
              <a:ext uri="{FF2B5EF4-FFF2-40B4-BE49-F238E27FC236}">
                <a16:creationId xmlns:a16="http://schemas.microsoft.com/office/drawing/2014/main" id="{E9A7AB2C-3244-DC12-0A62-54B0642A85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744731-C0C4-6528-FA87-696AD58DCE70}"/>
              </a:ext>
            </a:extLst>
          </p:cNvPr>
          <p:cNvSpPr>
            <a:spLocks noGrp="1"/>
          </p:cNvSpPr>
          <p:nvPr>
            <p:ph type="sldNum" sz="quarter" idx="12"/>
          </p:nvPr>
        </p:nvSpPr>
        <p:spPr/>
        <p:txBody>
          <a:bodyPr/>
          <a:lstStyle/>
          <a:p>
            <a:fld id="{565C2A89-9900-4B91-9E5A-494AEF624207}" type="slidenum">
              <a:rPr lang="en-US" smtClean="0"/>
              <a:t>‹#›</a:t>
            </a:fld>
            <a:endParaRPr lang="en-US"/>
          </a:p>
        </p:txBody>
      </p:sp>
    </p:spTree>
    <p:extLst>
      <p:ext uri="{BB962C8B-B14F-4D97-AF65-F5344CB8AC3E}">
        <p14:creationId xmlns:p14="http://schemas.microsoft.com/office/powerpoint/2010/main" val="386131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288A9-4AC1-61F7-5F1C-93103FDD80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E47C3-5937-5A99-5D31-92677DB391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8EC333-85EA-09CE-5F09-791721AAC5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110345-A874-2DFD-8BD4-B6449AD936CC}"/>
              </a:ext>
            </a:extLst>
          </p:cNvPr>
          <p:cNvSpPr>
            <a:spLocks noGrp="1"/>
          </p:cNvSpPr>
          <p:nvPr>
            <p:ph type="dt" sz="half" idx="10"/>
          </p:nvPr>
        </p:nvSpPr>
        <p:spPr/>
        <p:txBody>
          <a:bodyPr/>
          <a:lstStyle/>
          <a:p>
            <a:fld id="{BEE2975A-2784-4872-85C3-687A06080BB1}" type="datetimeFigureOut">
              <a:rPr lang="en-US" smtClean="0"/>
              <a:t>9/19/2022</a:t>
            </a:fld>
            <a:endParaRPr lang="en-US"/>
          </a:p>
        </p:txBody>
      </p:sp>
      <p:sp>
        <p:nvSpPr>
          <p:cNvPr id="6" name="Footer Placeholder 5">
            <a:extLst>
              <a:ext uri="{FF2B5EF4-FFF2-40B4-BE49-F238E27FC236}">
                <a16:creationId xmlns:a16="http://schemas.microsoft.com/office/drawing/2014/main" id="{A80D9658-01C8-1E7B-11E0-92C5ABA37A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48887-163F-49B1-5986-A203258AEE07}"/>
              </a:ext>
            </a:extLst>
          </p:cNvPr>
          <p:cNvSpPr>
            <a:spLocks noGrp="1"/>
          </p:cNvSpPr>
          <p:nvPr>
            <p:ph type="sldNum" sz="quarter" idx="12"/>
          </p:nvPr>
        </p:nvSpPr>
        <p:spPr/>
        <p:txBody>
          <a:bodyPr/>
          <a:lstStyle/>
          <a:p>
            <a:fld id="{565C2A89-9900-4B91-9E5A-494AEF624207}" type="slidenum">
              <a:rPr lang="en-US" smtClean="0"/>
              <a:t>‹#›</a:t>
            </a:fld>
            <a:endParaRPr lang="en-US"/>
          </a:p>
        </p:txBody>
      </p:sp>
    </p:spTree>
    <p:extLst>
      <p:ext uri="{BB962C8B-B14F-4D97-AF65-F5344CB8AC3E}">
        <p14:creationId xmlns:p14="http://schemas.microsoft.com/office/powerpoint/2010/main" val="1864099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3FFCB-F95B-A058-86BD-8AF4099C66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AEE914-3874-8965-79FA-23AE696023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93BB5B-BC79-2C9F-C42F-3031C00CA0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DD06AD-F746-0E70-36CD-B6B6E9A3F1DA}"/>
              </a:ext>
            </a:extLst>
          </p:cNvPr>
          <p:cNvSpPr>
            <a:spLocks noGrp="1"/>
          </p:cNvSpPr>
          <p:nvPr>
            <p:ph type="dt" sz="half" idx="10"/>
          </p:nvPr>
        </p:nvSpPr>
        <p:spPr/>
        <p:txBody>
          <a:bodyPr/>
          <a:lstStyle/>
          <a:p>
            <a:fld id="{BEE2975A-2784-4872-85C3-687A06080BB1}" type="datetimeFigureOut">
              <a:rPr lang="en-US" smtClean="0"/>
              <a:t>9/19/2022</a:t>
            </a:fld>
            <a:endParaRPr lang="en-US"/>
          </a:p>
        </p:txBody>
      </p:sp>
      <p:sp>
        <p:nvSpPr>
          <p:cNvPr id="6" name="Footer Placeholder 5">
            <a:extLst>
              <a:ext uri="{FF2B5EF4-FFF2-40B4-BE49-F238E27FC236}">
                <a16:creationId xmlns:a16="http://schemas.microsoft.com/office/drawing/2014/main" id="{449E4115-7C14-FDD5-C4A8-D0D752716C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47575A-CE55-CB99-FDBF-E273601EA7C9}"/>
              </a:ext>
            </a:extLst>
          </p:cNvPr>
          <p:cNvSpPr>
            <a:spLocks noGrp="1"/>
          </p:cNvSpPr>
          <p:nvPr>
            <p:ph type="sldNum" sz="quarter" idx="12"/>
          </p:nvPr>
        </p:nvSpPr>
        <p:spPr/>
        <p:txBody>
          <a:bodyPr/>
          <a:lstStyle/>
          <a:p>
            <a:fld id="{565C2A89-9900-4B91-9E5A-494AEF624207}" type="slidenum">
              <a:rPr lang="en-US" smtClean="0"/>
              <a:t>‹#›</a:t>
            </a:fld>
            <a:endParaRPr lang="en-US"/>
          </a:p>
        </p:txBody>
      </p:sp>
    </p:spTree>
    <p:extLst>
      <p:ext uri="{BB962C8B-B14F-4D97-AF65-F5344CB8AC3E}">
        <p14:creationId xmlns:p14="http://schemas.microsoft.com/office/powerpoint/2010/main" val="3378424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828B47-EB15-022B-4E6B-1A741E3021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2EA8AE-F09B-CC1C-073E-F6BAA827C8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449049-3B94-D4F8-DA12-5D435642AA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E2975A-2784-4872-85C3-687A06080BB1}" type="datetimeFigureOut">
              <a:rPr lang="en-US" smtClean="0"/>
              <a:t>9/19/2022</a:t>
            </a:fld>
            <a:endParaRPr lang="en-US"/>
          </a:p>
        </p:txBody>
      </p:sp>
      <p:sp>
        <p:nvSpPr>
          <p:cNvPr id="5" name="Footer Placeholder 4">
            <a:extLst>
              <a:ext uri="{FF2B5EF4-FFF2-40B4-BE49-F238E27FC236}">
                <a16:creationId xmlns:a16="http://schemas.microsoft.com/office/drawing/2014/main" id="{181689ED-3CCC-A8E1-EB9A-650A2453F0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14B8A8-5884-250B-FF30-C360C17520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2A89-9900-4B91-9E5A-494AEF624207}" type="slidenum">
              <a:rPr lang="en-US" smtClean="0"/>
              <a:t>‹#›</a:t>
            </a:fld>
            <a:endParaRPr lang="en-US"/>
          </a:p>
        </p:txBody>
      </p:sp>
    </p:spTree>
    <p:extLst>
      <p:ext uri="{BB962C8B-B14F-4D97-AF65-F5344CB8AC3E}">
        <p14:creationId xmlns:p14="http://schemas.microsoft.com/office/powerpoint/2010/main" val="954012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8" name="Freeform: Shape 17">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F49D953E-D596-FCE4-AC94-A7632EAECA5B}"/>
              </a:ext>
            </a:extLst>
          </p:cNvPr>
          <p:cNvSpPr>
            <a:spLocks noGrp="1"/>
          </p:cNvSpPr>
          <p:nvPr>
            <p:ph type="ctrTitle"/>
          </p:nvPr>
        </p:nvSpPr>
        <p:spPr>
          <a:xfrm>
            <a:off x="1116701" y="2452526"/>
            <a:ext cx="4248318" cy="1952947"/>
          </a:xfrm>
          <a:noFill/>
        </p:spPr>
        <p:txBody>
          <a:bodyPr anchor="ctr">
            <a:normAutofit/>
          </a:bodyPr>
          <a:lstStyle/>
          <a:p>
            <a:r>
              <a:rPr lang="en-US" sz="3600" dirty="0">
                <a:solidFill>
                  <a:srgbClr val="080808"/>
                </a:solidFill>
              </a:rPr>
              <a:t>Nashville Cemetery: An Early Record of Disease and War</a:t>
            </a:r>
          </a:p>
        </p:txBody>
      </p:sp>
      <p:sp>
        <p:nvSpPr>
          <p:cNvPr id="3" name="Subtitle 2">
            <a:extLst>
              <a:ext uri="{FF2B5EF4-FFF2-40B4-BE49-F238E27FC236}">
                <a16:creationId xmlns:a16="http://schemas.microsoft.com/office/drawing/2014/main" id="{70285CFF-E630-A855-5DFF-43127CD729D6}"/>
              </a:ext>
            </a:extLst>
          </p:cNvPr>
          <p:cNvSpPr>
            <a:spLocks noGrp="1"/>
          </p:cNvSpPr>
          <p:nvPr>
            <p:ph type="subTitle" idx="1"/>
          </p:nvPr>
        </p:nvSpPr>
        <p:spPr>
          <a:xfrm>
            <a:off x="1991745" y="4557900"/>
            <a:ext cx="2442690" cy="915772"/>
          </a:xfrm>
          <a:noFill/>
        </p:spPr>
        <p:txBody>
          <a:bodyPr>
            <a:normAutofit/>
          </a:bodyPr>
          <a:lstStyle/>
          <a:p>
            <a:r>
              <a:rPr lang="en-US" sz="2000" dirty="0">
                <a:solidFill>
                  <a:srgbClr val="080808"/>
                </a:solidFill>
              </a:rPr>
              <a:t>Adam Crank</a:t>
            </a:r>
          </a:p>
        </p:txBody>
      </p:sp>
      <p:sp>
        <p:nvSpPr>
          <p:cNvPr id="20" name="Isosceles Triangle 19">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465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Content Placeholder 3">
            <a:extLst>
              <a:ext uri="{FF2B5EF4-FFF2-40B4-BE49-F238E27FC236}">
                <a16:creationId xmlns:a16="http://schemas.microsoft.com/office/drawing/2014/main" id="{9AD5456A-0AAB-07DD-1AD4-9D1B75D7A45C}"/>
              </a:ext>
            </a:extLst>
          </p:cNvPr>
          <p:cNvGraphicFramePr>
            <a:graphicFrameLocks noGrp="1"/>
          </p:cNvGraphicFramePr>
          <p:nvPr>
            <p:ph idx="1"/>
            <p:extLst>
              <p:ext uri="{D42A27DB-BD31-4B8C-83A1-F6EECF244321}">
                <p14:modId xmlns:p14="http://schemas.microsoft.com/office/powerpoint/2010/main" val="847104244"/>
              </p:ext>
            </p:extLst>
          </p:nvPr>
        </p:nvGraphicFramePr>
        <p:xfrm>
          <a:off x="5883007" y="616712"/>
          <a:ext cx="4785752" cy="2351087"/>
        </p:xfrm>
        <a:graphic>
          <a:graphicData uri="http://schemas.openxmlformats.org/drawingml/2006/chart">
            <c:chart xmlns:c="http://schemas.openxmlformats.org/drawingml/2006/chart" xmlns:r="http://schemas.openxmlformats.org/officeDocument/2006/relationships" r:id="rId3"/>
          </a:graphicData>
        </a:graphic>
      </p:graphicFrame>
      <p:pic>
        <p:nvPicPr>
          <p:cNvPr id="5" name="Content Placeholder 5">
            <a:extLst>
              <a:ext uri="{FF2B5EF4-FFF2-40B4-BE49-F238E27FC236}">
                <a16:creationId xmlns:a16="http://schemas.microsoft.com/office/drawing/2014/main" id="{6ACAB840-6150-F92D-67A6-B8C89E6E2C06}"/>
              </a:ext>
            </a:extLst>
          </p:cNvPr>
          <p:cNvPicPr>
            <a:picLocks noChangeAspect="1"/>
          </p:cNvPicPr>
          <p:nvPr/>
        </p:nvPicPr>
        <p:blipFill>
          <a:blip r:embed="rId4"/>
          <a:stretch>
            <a:fillRect/>
          </a:stretch>
        </p:blipFill>
        <p:spPr>
          <a:xfrm>
            <a:off x="1092869" y="3505073"/>
            <a:ext cx="3840183" cy="2889133"/>
          </a:xfrm>
          <a:prstGeom prst="rect">
            <a:avLst/>
          </a:prstGeom>
        </p:spPr>
      </p:pic>
      <p:sp>
        <p:nvSpPr>
          <p:cNvPr id="6" name="TextBox 5">
            <a:extLst>
              <a:ext uri="{FF2B5EF4-FFF2-40B4-BE49-F238E27FC236}">
                <a16:creationId xmlns:a16="http://schemas.microsoft.com/office/drawing/2014/main" id="{9698B33F-0E0A-2D77-B16D-0981ACBC8F82}"/>
              </a:ext>
            </a:extLst>
          </p:cNvPr>
          <p:cNvSpPr txBox="1"/>
          <p:nvPr/>
        </p:nvSpPr>
        <p:spPr>
          <a:xfrm>
            <a:off x="3631722" y="4382218"/>
            <a:ext cx="1121254" cy="738664"/>
          </a:xfrm>
          <a:prstGeom prst="rect">
            <a:avLst/>
          </a:prstGeom>
          <a:noFill/>
        </p:spPr>
        <p:txBody>
          <a:bodyPr wrap="square" rtlCol="0">
            <a:spAutoFit/>
          </a:bodyPr>
          <a:lstStyle/>
          <a:p>
            <a:r>
              <a:rPr lang="en-US" sz="1400" dirty="0">
                <a:solidFill>
                  <a:schemeClr val="bg1"/>
                </a:solidFill>
              </a:rPr>
              <a:t>Nashville City Cemetery</a:t>
            </a:r>
          </a:p>
        </p:txBody>
      </p:sp>
      <p:sp>
        <p:nvSpPr>
          <p:cNvPr id="7" name="TextBox 6">
            <a:extLst>
              <a:ext uri="{FF2B5EF4-FFF2-40B4-BE49-F238E27FC236}">
                <a16:creationId xmlns:a16="http://schemas.microsoft.com/office/drawing/2014/main" id="{D0CAFFA5-C22A-5045-9D5E-CF967932F313}"/>
              </a:ext>
            </a:extLst>
          </p:cNvPr>
          <p:cNvSpPr txBox="1"/>
          <p:nvPr/>
        </p:nvSpPr>
        <p:spPr>
          <a:xfrm>
            <a:off x="1985156" y="4912900"/>
            <a:ext cx="1475117" cy="523220"/>
          </a:xfrm>
          <a:prstGeom prst="rect">
            <a:avLst/>
          </a:prstGeom>
          <a:noFill/>
        </p:spPr>
        <p:txBody>
          <a:bodyPr wrap="square" rtlCol="0">
            <a:spAutoFit/>
          </a:bodyPr>
          <a:lstStyle/>
          <a:p>
            <a:r>
              <a:rPr lang="en-US" sz="1400" dirty="0">
                <a:solidFill>
                  <a:schemeClr val="bg1"/>
                </a:solidFill>
              </a:rPr>
              <a:t>Union Fort Negley</a:t>
            </a:r>
          </a:p>
        </p:txBody>
      </p:sp>
      <p:graphicFrame>
        <p:nvGraphicFramePr>
          <p:cNvPr id="9" name="Content Placeholder 17">
            <a:extLst>
              <a:ext uri="{FF2B5EF4-FFF2-40B4-BE49-F238E27FC236}">
                <a16:creationId xmlns:a16="http://schemas.microsoft.com/office/drawing/2014/main" id="{DD371D4D-1859-1E44-8DF1-6D20E09EE282}"/>
              </a:ext>
            </a:extLst>
          </p:cNvPr>
          <p:cNvGraphicFramePr>
            <a:graphicFrameLocks/>
          </p:cNvGraphicFramePr>
          <p:nvPr>
            <p:extLst>
              <p:ext uri="{D42A27DB-BD31-4B8C-83A1-F6EECF244321}">
                <p14:modId xmlns:p14="http://schemas.microsoft.com/office/powerpoint/2010/main" val="3879103728"/>
              </p:ext>
            </p:extLst>
          </p:nvPr>
        </p:nvGraphicFramePr>
        <p:xfrm>
          <a:off x="360342" y="536022"/>
          <a:ext cx="4392634" cy="2505258"/>
        </p:xfrm>
        <a:graphic>
          <a:graphicData uri="http://schemas.openxmlformats.org/drawingml/2006/chart">
            <c:chart xmlns:c="http://schemas.openxmlformats.org/drawingml/2006/chart" xmlns:r="http://schemas.openxmlformats.org/officeDocument/2006/relationships" r:id="rId5"/>
          </a:graphicData>
        </a:graphic>
      </p:graphicFrame>
      <p:sp>
        <p:nvSpPr>
          <p:cNvPr id="17" name="TextBox 16">
            <a:extLst>
              <a:ext uri="{FF2B5EF4-FFF2-40B4-BE49-F238E27FC236}">
                <a16:creationId xmlns:a16="http://schemas.microsoft.com/office/drawing/2014/main" id="{E723283E-293F-5994-5189-4EA22645D13F}"/>
              </a:ext>
            </a:extLst>
          </p:cNvPr>
          <p:cNvSpPr txBox="1"/>
          <p:nvPr/>
        </p:nvSpPr>
        <p:spPr>
          <a:xfrm>
            <a:off x="5883007" y="3902928"/>
            <a:ext cx="5405280" cy="2031325"/>
          </a:xfrm>
          <a:prstGeom prst="rect">
            <a:avLst/>
          </a:prstGeom>
          <a:noFill/>
        </p:spPr>
        <p:txBody>
          <a:bodyPr wrap="square" rtlCol="0">
            <a:spAutoFit/>
          </a:bodyPr>
          <a:lstStyle/>
          <a:p>
            <a:pPr marL="285750" indent="-285750">
              <a:buFontTx/>
              <a:buChar char="-"/>
            </a:pPr>
            <a:r>
              <a:rPr lang="en-US" dirty="0"/>
              <a:t>Most interred individuals were buried in the latter half of the nineteenth century, many of whom died of bacterial infections, with a large influx of burials coinciding with the civil war reaching Nashville.</a:t>
            </a:r>
          </a:p>
          <a:p>
            <a:pPr marL="285750" indent="-285750">
              <a:buFontTx/>
              <a:buChar char="-"/>
            </a:pPr>
            <a:r>
              <a:rPr lang="en-US" dirty="0"/>
              <a:t>The cemetery borders a Union fort, both of which are accessible by the public, and offer visitors incredible insights into the history of early Nashville.</a:t>
            </a:r>
          </a:p>
        </p:txBody>
      </p:sp>
    </p:spTree>
    <p:extLst>
      <p:ext uri="{BB962C8B-B14F-4D97-AF65-F5344CB8AC3E}">
        <p14:creationId xmlns:p14="http://schemas.microsoft.com/office/powerpoint/2010/main" val="2048210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461</Words>
  <Application>Microsoft Office PowerPoint</Application>
  <PresentationFormat>Widescreen</PresentationFormat>
  <Paragraphs>20</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Nashville Cemetery: An Early Record of Disease and War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Nashville Cemetery: An Early Record of Disease and War</dc:title>
  <dc:creator>Adam Crank</dc:creator>
  <cp:lastModifiedBy>Adam Crank</cp:lastModifiedBy>
  <cp:revision>1</cp:revision>
  <dcterms:created xsi:type="dcterms:W3CDTF">2022-09-19T17:34:53Z</dcterms:created>
  <dcterms:modified xsi:type="dcterms:W3CDTF">2022-09-19T17:58:52Z</dcterms:modified>
</cp:coreProperties>
</file>