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59" r:id="rId5"/>
    <p:sldId id="263" r:id="rId6"/>
    <p:sldId id="262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78821F-427B-4928-511D-D14392D67E37}" name="Adam Jay Dvorak" initials="AJD" userId="S::au699305@uni.au.dk::fedc4ce3-d57a-46d7-bb03-be989f5e7e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3C60"/>
    <a:srgbClr val="AE71B3"/>
    <a:srgbClr val="E997EE"/>
    <a:srgbClr val="55F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04"/>
    <p:restoredTop sz="95699"/>
  </p:normalViewPr>
  <p:slideViewPr>
    <p:cSldViewPr snapToGrid="0">
      <p:cViewPr>
        <p:scale>
          <a:sx n="162" d="100"/>
          <a:sy n="162" d="100"/>
        </p:scale>
        <p:origin x="-5360" y="-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4469-BD34-6D72-ED24-39026E96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819CA-C83B-37EE-892E-888A6FBA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8109-223E-9918-60D1-82648252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2BCA-956F-7B20-656D-3A497044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1B98-5FF6-F0BA-D8E5-8E675EE5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8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2895-B7FB-631F-6595-440065CF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09241-ADF6-386B-9A0B-7A15EEE0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2FA7-42FB-EE57-BD4F-5EF322CF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FAA1-C22A-8F80-49FC-BD3D1A73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A49F-5E10-9160-7FA4-904AA3ED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9E202-80A0-800B-8220-F884CC629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27B48-AF6F-45BC-06E7-C33C711E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2FD5-DF0E-E2F4-3E4F-461C7C10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BA2C7-DE6C-798C-2CCC-101649A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9674-1E61-3F00-5C4B-66052792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6A9A-7F7E-F8CE-2360-F86EA2FC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277B-F061-3E92-B34A-0CD2BAAB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BFA43-D0E3-60C0-E2DB-AEBAFAF1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9A37-C66F-998D-EDF3-0498B5B5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5C85-988B-CF9E-7A73-FA3CCF5F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2482-8F50-35E7-7388-BC2DE8D2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3CF2-3325-33F4-4915-553C1ADE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2584-5E38-995D-F19A-DE2264E7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C65B-D25B-D316-4D6F-C679B7E2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ED6C-2E5F-C563-A8EE-2B271382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FFB1-67AC-43C9-6E3F-AD99F2DA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952C-BC6B-140F-D94A-11F5FF838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ED4CC-AF24-AA1C-4298-A7AD45E4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0A4F0-02F8-3F33-3F04-716C928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617F0-FB07-145B-7472-797FB946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C034-48F7-FFD2-ECB1-5346045D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E763-3EF3-6890-A895-E50D0D3A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C073A-F7F9-4D27-CFC9-893FB97D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CC436-D21D-3416-3757-18968A05E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C9255-5F58-C966-9DC0-C3FBCF03F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07DE5-8C16-77D1-B21D-4F0E588A2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5C999-EF16-7A4B-A8F3-B5CC5D2A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3B3FD-0145-C43F-F993-A6A73143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1336C-9FF7-84B1-94BC-C1794B2C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B827-E908-8427-0C97-42BAEE0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2AC13-57CD-F2B3-B409-306A5ECC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06E0A-DA23-8B58-53C9-D095425D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4A0BF-605D-FE2D-893F-05E71F3E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8E07D-CCCB-2A64-0FCA-C92ADAC0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E9AA7-587F-CF8D-6628-A54BAEA7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48B96-932B-5D40-0F0A-77573EEF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773C-0C7F-E7CE-A156-1E83B85A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9620-1CEF-E90B-C273-F97FEC80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227AB-B70A-87B7-0079-771A5A8F7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22ACB-44B2-F3D4-6B29-1DD3E137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BA37-F6AC-A7C9-6B36-BD525992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680B2-28A4-9CB8-4454-1A0AB259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9C49-47EE-6734-344A-1C262FE2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A4394-DD26-B9CC-BD55-4E0CAFC63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3AF93-3C70-6C77-91B9-C8DA0239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D0E4-52EF-D0A3-6A21-D06F0267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8438-F22E-72A7-7AEC-E4499A4D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C1A17-9978-D26E-0C2D-5BCB893D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E49FB-91FE-9B59-A9CE-DF20D5E1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B7673-A6B9-4B14-9FC7-8D034E6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FEBB-70CD-C99D-F9DC-44D1C9B14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4B75-CC86-CE4D-9DBB-4870BF165ED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0CAB-327C-1A5A-6021-086E2B0C0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986-2425-6435-2D81-2A6CC94ED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E632-3E63-A14D-8E76-4CADF3E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1B1C-881E-01FB-A0D2-F50031094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U Passata" panose="020B0503030502030804" pitchFamily="34" charset="77"/>
              </a:rPr>
              <a:t>22 September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3EC93-CE25-B722-CA9E-7DC2413B3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Adam Dvorak</a:t>
            </a:r>
          </a:p>
          <a:p>
            <a:r>
              <a:rPr lang="en-US" dirty="0"/>
              <a:t>Gorm Andresen</a:t>
            </a:r>
          </a:p>
          <a:p>
            <a:r>
              <a:rPr lang="en-US" dirty="0"/>
              <a:t>Marta Victoria</a:t>
            </a:r>
          </a:p>
          <a:p>
            <a:r>
              <a:rPr lang="en-US" dirty="0"/>
              <a:t>Department of Mechanical and Production Engineering, </a:t>
            </a:r>
            <a:br>
              <a:rPr lang="en-US" dirty="0"/>
            </a:br>
            <a:r>
              <a:rPr lang="en-US" dirty="0"/>
              <a:t>Aarhus University, Denmark</a:t>
            </a:r>
          </a:p>
        </p:txBody>
      </p:sp>
      <p:pic>
        <p:nvPicPr>
          <p:cNvPr id="1026" name="Picture 2" descr="Departmental logo">
            <a:extLst>
              <a:ext uri="{FF2B5EF4-FFF2-40B4-BE49-F238E27FC236}">
                <a16:creationId xmlns:a16="http://schemas.microsoft.com/office/drawing/2014/main" id="{1AB781F0-04CD-5F3F-4045-B6104B1C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40" y="5735636"/>
            <a:ext cx="2213672" cy="8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ign &amp; Templates">
            <a:extLst>
              <a:ext uri="{FF2B5EF4-FFF2-40B4-BE49-F238E27FC236}">
                <a16:creationId xmlns:a16="http://schemas.microsoft.com/office/drawing/2014/main" id="{F7B9E2C6-FE55-AF16-A589-DE2D0EF6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573" y="6057142"/>
            <a:ext cx="3605939" cy="5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983C7-50EA-4C55-C492-07AC64FC6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08" y="5820391"/>
            <a:ext cx="649583" cy="7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C5BC-5D56-B1F0-EB78-0DFA96A7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197F-D636-0798-7F96-3F5E59F1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Pressure calculations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No results yet (sorry)!</a:t>
            </a:r>
          </a:p>
          <a:p>
            <a:r>
              <a:rPr lang="en-US" dirty="0"/>
              <a:t>Questions yet to be answered</a:t>
            </a:r>
          </a:p>
          <a:p>
            <a:r>
              <a:rPr lang="en-US" dirty="0"/>
              <a:t>Planning for the paper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5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4B3B56D-7C6C-C680-9C76-0831A375FAE4}"/>
              </a:ext>
            </a:extLst>
          </p:cNvPr>
          <p:cNvSpPr txBox="1"/>
          <p:nvPr/>
        </p:nvSpPr>
        <p:spPr>
          <a:xfrm>
            <a:off x="683044" y="297456"/>
            <a:ext cx="60606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U Passata" panose="020B0503030502030804" pitchFamily="34" charset="77"/>
              </a:rPr>
              <a:t>Under Pressure—</a:t>
            </a:r>
            <a:br>
              <a:rPr lang="en-US" sz="5000" b="1" dirty="0">
                <a:latin typeface="AU Passata" panose="020B0503030502030804" pitchFamily="34" charset="77"/>
              </a:rPr>
            </a:br>
            <a:r>
              <a:rPr lang="en-US" sz="5000" b="1" dirty="0">
                <a:latin typeface="AU Passata" panose="020B0503030502030804" pitchFamily="34" charset="77"/>
              </a:rPr>
              <a:t>Traditional</a:t>
            </a:r>
          </a:p>
        </p:txBody>
      </p:sp>
      <p:sp>
        <p:nvSpPr>
          <p:cNvPr id="28" name="Oval 27" hidden="1">
            <a:extLst>
              <a:ext uri="{FF2B5EF4-FFF2-40B4-BE49-F238E27FC236}">
                <a16:creationId xmlns:a16="http://schemas.microsoft.com/office/drawing/2014/main" id="{103E7CF9-AA5E-6168-45E9-2C51DCDA4C13}"/>
              </a:ext>
            </a:extLst>
          </p:cNvPr>
          <p:cNvSpPr/>
          <p:nvPr/>
        </p:nvSpPr>
        <p:spPr>
          <a:xfrm>
            <a:off x="8802477" y="1079653"/>
            <a:ext cx="925417" cy="672029"/>
          </a:xfrm>
          <a:prstGeom prst="ellipse">
            <a:avLst/>
          </a:prstGeom>
          <a:noFill/>
          <a:ln w="38100">
            <a:solidFill>
              <a:srgbClr val="E99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 hidden="1">
            <a:extLst>
              <a:ext uri="{FF2B5EF4-FFF2-40B4-BE49-F238E27FC236}">
                <a16:creationId xmlns:a16="http://schemas.microsoft.com/office/drawing/2014/main" id="{9ED0F7C3-5938-2C60-C213-EF445B7084A8}"/>
              </a:ext>
            </a:extLst>
          </p:cNvPr>
          <p:cNvSpPr/>
          <p:nvPr/>
        </p:nvSpPr>
        <p:spPr>
          <a:xfrm>
            <a:off x="5816906" y="1377109"/>
            <a:ext cx="749148" cy="506776"/>
          </a:xfrm>
          <a:prstGeom prst="ellipse">
            <a:avLst/>
          </a:prstGeom>
          <a:noFill/>
          <a:ln w="38100">
            <a:solidFill>
              <a:srgbClr val="E99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 hidden="1">
            <a:extLst>
              <a:ext uri="{FF2B5EF4-FFF2-40B4-BE49-F238E27FC236}">
                <a16:creationId xmlns:a16="http://schemas.microsoft.com/office/drawing/2014/main" id="{D62814FE-462A-40BF-4E1F-BC7ABEE62AC1}"/>
              </a:ext>
            </a:extLst>
          </p:cNvPr>
          <p:cNvSpPr/>
          <p:nvPr/>
        </p:nvSpPr>
        <p:spPr>
          <a:xfrm>
            <a:off x="5082749" y="2510009"/>
            <a:ext cx="1714657" cy="605927"/>
          </a:xfrm>
          <a:prstGeom prst="ellipse">
            <a:avLst/>
          </a:prstGeom>
          <a:noFill/>
          <a:ln w="38100">
            <a:solidFill>
              <a:srgbClr val="E99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 hidden="1">
            <a:extLst>
              <a:ext uri="{FF2B5EF4-FFF2-40B4-BE49-F238E27FC236}">
                <a16:creationId xmlns:a16="http://schemas.microsoft.com/office/drawing/2014/main" id="{B62307BC-F702-2142-6712-B3FF27DA9B00}"/>
              </a:ext>
            </a:extLst>
          </p:cNvPr>
          <p:cNvSpPr/>
          <p:nvPr/>
        </p:nvSpPr>
        <p:spPr>
          <a:xfrm>
            <a:off x="5100960" y="3742060"/>
            <a:ext cx="1990080" cy="672029"/>
          </a:xfrm>
          <a:prstGeom prst="ellipse">
            <a:avLst/>
          </a:prstGeom>
          <a:noFill/>
          <a:ln w="38100">
            <a:solidFill>
              <a:srgbClr val="E99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EED26-98A3-FE8B-105C-8C8EA6CD4CF7}"/>
              </a:ext>
            </a:extLst>
          </p:cNvPr>
          <p:cNvSpPr txBox="1"/>
          <p:nvPr/>
        </p:nvSpPr>
        <p:spPr>
          <a:xfrm>
            <a:off x="530226" y="1641200"/>
            <a:ext cx="4664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U Passata" panose="020B0503030502030804" pitchFamily="34" charset="77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AU Passata" panose="020B0503030502030804" pitchFamily="34" charset="77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54EBFF-730D-F517-5B53-8194B7B8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453" y="297456"/>
            <a:ext cx="5680656" cy="8038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D21A4-ABA4-27E3-28FD-4194BA57EC59}"/>
              </a:ext>
            </a:extLst>
          </p:cNvPr>
          <p:cNvSpPr txBox="1"/>
          <p:nvPr/>
        </p:nvSpPr>
        <p:spPr>
          <a:xfrm>
            <a:off x="683044" y="2149031"/>
            <a:ext cx="3888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Energy requirement: </a:t>
            </a:r>
          </a:p>
          <a:p>
            <a:endParaRPr lang="en-US" sz="2400" dirty="0"/>
          </a:p>
          <a:p>
            <a:r>
              <a:rPr lang="en-US" sz="2400" dirty="0"/>
              <a:t>0.695 kW H2/100 kW CH4</a:t>
            </a:r>
          </a:p>
          <a:p>
            <a:endParaRPr lang="en-US" sz="2400" dirty="0"/>
          </a:p>
          <a:p>
            <a:r>
              <a:rPr lang="en-US" sz="2400" dirty="0"/>
              <a:t>2.021 kW CO2/ 100 kW CH4</a:t>
            </a:r>
          </a:p>
          <a:p>
            <a:endParaRPr lang="en-US" sz="2400" dirty="0"/>
          </a:p>
          <a:p>
            <a:r>
              <a:rPr lang="en-US" sz="2400" dirty="0"/>
              <a:t>Total: 2.717 kW/ 100 kW CH4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AEAE4-B194-2985-94C1-EBD17EE663AB}"/>
              </a:ext>
            </a:extLst>
          </p:cNvPr>
          <p:cNvSpPr txBox="1"/>
          <p:nvPr/>
        </p:nvSpPr>
        <p:spPr>
          <a:xfrm>
            <a:off x="6096000" y="5708398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emitted</a:t>
            </a:r>
          </a:p>
        </p:txBody>
      </p:sp>
    </p:spTree>
    <p:extLst>
      <p:ext uri="{BB962C8B-B14F-4D97-AF65-F5344CB8AC3E}">
        <p14:creationId xmlns:p14="http://schemas.microsoft.com/office/powerpoint/2010/main" val="189669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51A753-242E-4C74-FEE5-4DC774AE93B1}"/>
              </a:ext>
            </a:extLst>
          </p:cNvPr>
          <p:cNvSpPr txBox="1"/>
          <p:nvPr/>
        </p:nvSpPr>
        <p:spPr>
          <a:xfrm>
            <a:off x="793214" y="319490"/>
            <a:ext cx="5890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AU Passata" panose="020B0503030502030804" pitchFamily="34" charset="77"/>
              </a:rPr>
              <a:t>Under Pressure-- Bacteria-based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A9B34-0251-BBDB-1574-0E7C74E9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20" y="319489"/>
            <a:ext cx="5564980" cy="7875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61AB2B-D624-4D4B-D57E-B584EFC4007E}"/>
              </a:ext>
            </a:extLst>
          </p:cNvPr>
          <p:cNvSpPr txBox="1"/>
          <p:nvPr/>
        </p:nvSpPr>
        <p:spPr>
          <a:xfrm>
            <a:off x="683044" y="2149031"/>
            <a:ext cx="3888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A1AE5-7D12-A55C-F20B-0DD6E7B9C3C6}"/>
              </a:ext>
            </a:extLst>
          </p:cNvPr>
          <p:cNvSpPr txBox="1"/>
          <p:nvPr/>
        </p:nvSpPr>
        <p:spPr>
          <a:xfrm>
            <a:off x="683044" y="2149031"/>
            <a:ext cx="3888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Energy requirement: </a:t>
            </a:r>
          </a:p>
          <a:p>
            <a:endParaRPr lang="en-US" sz="2400" dirty="0"/>
          </a:p>
          <a:p>
            <a:r>
              <a:rPr lang="en-US" sz="2400" dirty="0"/>
              <a:t>2.154 kW CH4 / 100 kW CH4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41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06C1-A08F-B2B0-73D8-D2AD4CBC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2480-1262-ECB0-3A09-C15FDA07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amount of methane demand</a:t>
            </a:r>
            <a:r>
              <a:rPr lang="en-US"/>
              <a:t>—3MW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8A95-3DEC-C5EE-1784-83647788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6AA9-6F96-85B7-E8F6-84B71AD4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should the solar farm be located?</a:t>
            </a:r>
          </a:p>
        </p:txBody>
      </p:sp>
    </p:spTree>
    <p:extLst>
      <p:ext uri="{BB962C8B-B14F-4D97-AF65-F5344CB8AC3E}">
        <p14:creationId xmlns:p14="http://schemas.microsoft.com/office/powerpoint/2010/main" val="291944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9EA8-2B2F-B4B6-1BB9-75370E84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41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853945F-68C9-9E43-C18F-135575457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901" y="365125"/>
            <a:ext cx="5642437" cy="62032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73352C-1D92-DCE1-5AC7-29B04D10607D}"/>
              </a:ext>
            </a:extLst>
          </p:cNvPr>
          <p:cNvCxnSpPr>
            <a:cxnSpLocks/>
          </p:cNvCxnSpPr>
          <p:nvPr/>
        </p:nvCxnSpPr>
        <p:spPr>
          <a:xfrm>
            <a:off x="3786554" y="2895600"/>
            <a:ext cx="1524000" cy="5711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A0EF9-19FB-C6F0-2A6F-3CAFC81CE10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617677" y="4402015"/>
            <a:ext cx="1752600" cy="3231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DC5293-DDD3-3F8F-C9AF-0533BE18492F}"/>
              </a:ext>
            </a:extLst>
          </p:cNvPr>
          <p:cNvSpPr txBox="1"/>
          <p:nvPr/>
        </p:nvSpPr>
        <p:spPr>
          <a:xfrm>
            <a:off x="2461846" y="2379785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HQ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852DF-27F6-2FD3-A1F8-B9E4A610F797}"/>
              </a:ext>
            </a:extLst>
          </p:cNvPr>
          <p:cNvSpPr txBox="1"/>
          <p:nvPr/>
        </p:nvSpPr>
        <p:spPr>
          <a:xfrm>
            <a:off x="8370277" y="4402015"/>
            <a:ext cx="198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 Flats</a:t>
            </a:r>
          </a:p>
          <a:p>
            <a:r>
              <a:rPr lang="en-US" dirty="0"/>
              <a:t>Apple Solar Farm</a:t>
            </a:r>
          </a:p>
        </p:txBody>
      </p:sp>
    </p:spTree>
    <p:extLst>
      <p:ext uri="{BB962C8B-B14F-4D97-AF65-F5344CB8AC3E}">
        <p14:creationId xmlns:p14="http://schemas.microsoft.com/office/powerpoint/2010/main" val="155801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8A95-3DEC-C5EE-1784-83647788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6AA9-6F96-85B7-E8F6-84B71AD4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should the solar farm be located?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6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9134</TotalTime>
  <Words>117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AU Passata</vt:lpstr>
      <vt:lpstr>Calibri</vt:lpstr>
      <vt:lpstr>Calibri Light</vt:lpstr>
      <vt:lpstr>Office Theme</vt:lpstr>
      <vt:lpstr>22 September Update</vt:lpstr>
      <vt:lpstr>Agenda</vt:lpstr>
      <vt:lpstr>PowerPoint Presentation</vt:lpstr>
      <vt:lpstr>PowerPoint Presentation</vt:lpstr>
      <vt:lpstr>Assumptions</vt:lpstr>
      <vt:lpstr>Questions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Jay Dvorak</dc:creator>
  <cp:lastModifiedBy>Adam Jay Dvorak</cp:lastModifiedBy>
  <cp:revision>8</cp:revision>
  <dcterms:created xsi:type="dcterms:W3CDTF">2022-08-29T09:14:42Z</dcterms:created>
  <dcterms:modified xsi:type="dcterms:W3CDTF">2022-09-25T07:21:42Z</dcterms:modified>
</cp:coreProperties>
</file>