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20"/>
  </p:notesMasterIdLst>
  <p:sldIdLst>
    <p:sldId id="256" r:id="rId5"/>
    <p:sldId id="265" r:id="rId6"/>
    <p:sldId id="271" r:id="rId7"/>
    <p:sldId id="266" r:id="rId8"/>
    <p:sldId id="272" r:id="rId9"/>
    <p:sldId id="273" r:id="rId10"/>
    <p:sldId id="263" r:id="rId11"/>
    <p:sldId id="264" r:id="rId12"/>
    <p:sldId id="257" r:id="rId13"/>
    <p:sldId id="258" r:id="rId14"/>
    <p:sldId id="259" r:id="rId15"/>
    <p:sldId id="261" r:id="rId16"/>
    <p:sldId id="276"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F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 pośredni 3 — Ak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83CCF-1A57-4B3C-AA8D-EDBFF79725AA}" type="datetimeFigureOut">
              <a:rPr lang="en-US" smtClean="0"/>
              <a:t>6/4/2022</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69004-2D15-4917-AD4F-DC5508101E9F}" type="slidenum">
              <a:rPr lang="en-US" smtClean="0"/>
              <a:t>‹#›</a:t>
            </a:fld>
            <a:endParaRPr lang="en-US"/>
          </a:p>
        </p:txBody>
      </p:sp>
    </p:spTree>
    <p:extLst>
      <p:ext uri="{BB962C8B-B14F-4D97-AF65-F5344CB8AC3E}">
        <p14:creationId xmlns:p14="http://schemas.microsoft.com/office/powerpoint/2010/main" val="264640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Additionally, we performed analysis on the word counts, word lengths and text length per class. Due to time restrictions, we will not show them during presentation, but feel free to look them up in our report.</a:t>
            </a:r>
          </a:p>
        </p:txBody>
      </p:sp>
      <p:sp>
        <p:nvSpPr>
          <p:cNvPr id="4" name="Symbol zastępczy numeru slajdu 3"/>
          <p:cNvSpPr>
            <a:spLocks noGrp="1"/>
          </p:cNvSpPr>
          <p:nvPr>
            <p:ph type="sldNum" sz="quarter" idx="5"/>
          </p:nvPr>
        </p:nvSpPr>
        <p:spPr/>
        <p:txBody>
          <a:bodyPr/>
          <a:lstStyle/>
          <a:p>
            <a:fld id="{A3369004-2D15-4917-AD4F-DC5508101E9F}" type="slidenum">
              <a:rPr lang="en-US" smtClean="0"/>
              <a:t>3</a:t>
            </a:fld>
            <a:endParaRPr lang="en-US"/>
          </a:p>
        </p:txBody>
      </p:sp>
    </p:spTree>
    <p:extLst>
      <p:ext uri="{BB962C8B-B14F-4D97-AF65-F5344CB8AC3E}">
        <p14:creationId xmlns:p14="http://schemas.microsoft.com/office/powerpoint/2010/main" val="32072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5</a:t>
            </a:fld>
            <a:endParaRPr lang="en-US"/>
          </a:p>
        </p:txBody>
      </p:sp>
    </p:spTree>
    <p:extLst>
      <p:ext uri="{BB962C8B-B14F-4D97-AF65-F5344CB8AC3E}">
        <p14:creationId xmlns:p14="http://schemas.microsoft.com/office/powerpoint/2010/main" val="284823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We also tested different BERT models. We started with BERT and performed a few experiments with </a:t>
            </a:r>
            <a:r>
              <a:rPr lang="en-US" err="1"/>
              <a:t>HerBERT</a:t>
            </a:r>
            <a:r>
              <a:rPr lang="en-US"/>
              <a:t>, which is the highest ranked polish BERT model according to KLEJ ranking (benchmark for best contextual NLP models, English GLUE ranking counterpart).</a:t>
            </a:r>
          </a:p>
        </p:txBody>
      </p:sp>
      <p:sp>
        <p:nvSpPr>
          <p:cNvPr id="4" name="Symbol zastępczy numeru slajdu 3"/>
          <p:cNvSpPr>
            <a:spLocks noGrp="1"/>
          </p:cNvSpPr>
          <p:nvPr>
            <p:ph type="sldNum" sz="quarter" idx="5"/>
          </p:nvPr>
        </p:nvSpPr>
        <p:spPr/>
        <p:txBody>
          <a:bodyPr/>
          <a:lstStyle/>
          <a:p>
            <a:fld id="{A3369004-2D15-4917-AD4F-DC5508101E9F}" type="slidenum">
              <a:rPr lang="en-US" smtClean="0"/>
              <a:t>8</a:t>
            </a:fld>
            <a:endParaRPr lang="en-US"/>
          </a:p>
        </p:txBody>
      </p:sp>
    </p:spTree>
    <p:extLst>
      <p:ext uri="{BB962C8B-B14F-4D97-AF65-F5344CB8AC3E}">
        <p14:creationId xmlns:p14="http://schemas.microsoft.com/office/powerpoint/2010/main" val="67510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12</a:t>
            </a:fld>
            <a:endParaRPr lang="en-US"/>
          </a:p>
        </p:txBody>
      </p:sp>
    </p:spTree>
    <p:extLst>
      <p:ext uri="{BB962C8B-B14F-4D97-AF65-F5344CB8AC3E}">
        <p14:creationId xmlns:p14="http://schemas.microsoft.com/office/powerpoint/2010/main" val="370490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5"/>
          </p:nvPr>
        </p:nvSpPr>
        <p:spPr/>
        <p:txBody>
          <a:bodyPr/>
          <a:lstStyle/>
          <a:p>
            <a:fld id="{A3369004-2D15-4917-AD4F-DC5508101E9F}" type="slidenum">
              <a:rPr lang="en-US" smtClean="0"/>
              <a:t>14</a:t>
            </a:fld>
            <a:endParaRPr lang="en-US"/>
          </a:p>
        </p:txBody>
      </p:sp>
    </p:spTree>
    <p:extLst>
      <p:ext uri="{BB962C8B-B14F-4D97-AF65-F5344CB8AC3E}">
        <p14:creationId xmlns:p14="http://schemas.microsoft.com/office/powerpoint/2010/main" val="102467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383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87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654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78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897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086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0625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33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34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907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119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6377315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dadas/polish-nlp-resour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ytuł 1">
            <a:extLst>
              <a:ext uri="{FF2B5EF4-FFF2-40B4-BE49-F238E27FC236}">
                <a16:creationId xmlns:a16="http://schemas.microsoft.com/office/drawing/2014/main" id="{6E7186CA-7E2E-08AD-5884-BD339E88FEB1}"/>
              </a:ext>
            </a:extLst>
          </p:cNvPr>
          <p:cNvSpPr>
            <a:spLocks noGrp="1"/>
          </p:cNvSpPr>
          <p:nvPr>
            <p:ph type="ctrTitle"/>
          </p:nvPr>
        </p:nvSpPr>
        <p:spPr>
          <a:xfrm>
            <a:off x="6858000" y="1524000"/>
            <a:ext cx="4572000" cy="2286000"/>
          </a:xfrm>
        </p:spPr>
        <p:txBody>
          <a:bodyPr>
            <a:normAutofit/>
          </a:bodyPr>
          <a:lstStyle/>
          <a:p>
            <a:pPr algn="l"/>
            <a:r>
              <a:rPr lang="en-US" sz="4400"/>
              <a:t>Hate speech classification</a:t>
            </a:r>
          </a:p>
        </p:txBody>
      </p:sp>
      <p:sp>
        <p:nvSpPr>
          <p:cNvPr id="3" name="Podtytuł 2">
            <a:extLst>
              <a:ext uri="{FF2B5EF4-FFF2-40B4-BE49-F238E27FC236}">
                <a16:creationId xmlns:a16="http://schemas.microsoft.com/office/drawing/2014/main" id="{CE265259-3EF2-60A1-C706-CDB23E676278}"/>
              </a:ext>
            </a:extLst>
          </p:cNvPr>
          <p:cNvSpPr>
            <a:spLocks noGrp="1"/>
          </p:cNvSpPr>
          <p:nvPr>
            <p:ph type="subTitle" idx="1"/>
          </p:nvPr>
        </p:nvSpPr>
        <p:spPr>
          <a:xfrm>
            <a:off x="6858000" y="4571999"/>
            <a:ext cx="4572000" cy="1524000"/>
          </a:xfrm>
        </p:spPr>
        <p:txBody>
          <a:bodyPr>
            <a:normAutofit/>
          </a:bodyPr>
          <a:lstStyle/>
          <a:p>
            <a:pPr algn="l"/>
            <a:r>
              <a:rPr lang="pl-PL"/>
              <a:t>Adrianna Klimczak, Adam Kowalczyk and Marcel Wenka</a:t>
            </a:r>
            <a:endParaRPr lang="en-US"/>
          </a:p>
        </p:txBody>
      </p:sp>
      <p:pic>
        <p:nvPicPr>
          <p:cNvPr id="4" name="Picture 3">
            <a:extLst>
              <a:ext uri="{FF2B5EF4-FFF2-40B4-BE49-F238E27FC236}">
                <a16:creationId xmlns:a16="http://schemas.microsoft.com/office/drawing/2014/main" id="{5B47ACC5-853A-5214-F470-2423D338A0D8}"/>
              </a:ext>
            </a:extLst>
          </p:cNvPr>
          <p:cNvPicPr>
            <a:picLocks noChangeAspect="1"/>
          </p:cNvPicPr>
          <p:nvPr/>
        </p:nvPicPr>
        <p:blipFill rotWithShape="1">
          <a:blip r:embed="rId2"/>
          <a:srcRect l="2414"/>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14233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0AC403-0222-E052-4431-9131D6B3E224}"/>
              </a:ext>
            </a:extLst>
          </p:cNvPr>
          <p:cNvSpPr>
            <a:spLocks noGrp="1"/>
          </p:cNvSpPr>
          <p:nvPr>
            <p:ph type="title"/>
          </p:nvPr>
        </p:nvSpPr>
        <p:spPr/>
        <p:txBody>
          <a:bodyPr/>
          <a:lstStyle/>
          <a:p>
            <a:r>
              <a:rPr lang="en-US"/>
              <a:t>RoBERTa (large)</a:t>
            </a:r>
          </a:p>
        </p:txBody>
      </p:sp>
      <p:graphicFrame>
        <p:nvGraphicFramePr>
          <p:cNvPr id="4" name="Tabela 4">
            <a:extLst>
              <a:ext uri="{FF2B5EF4-FFF2-40B4-BE49-F238E27FC236}">
                <a16:creationId xmlns:a16="http://schemas.microsoft.com/office/drawing/2014/main" id="{B72F5EEB-7B22-EE62-8613-1DD0F46FA1D2}"/>
              </a:ext>
            </a:extLst>
          </p:cNvPr>
          <p:cNvGraphicFramePr>
            <a:graphicFrameLocks noGrp="1"/>
          </p:cNvGraphicFramePr>
          <p:nvPr>
            <p:extLst>
              <p:ext uri="{D42A27DB-BD31-4B8C-83A1-F6EECF244321}">
                <p14:modId xmlns:p14="http://schemas.microsoft.com/office/powerpoint/2010/main" val="2635549865"/>
              </p:ext>
            </p:extLst>
          </p:nvPr>
        </p:nvGraphicFramePr>
        <p:xfrm>
          <a:off x="1226190" y="2738120"/>
          <a:ext cx="9739620" cy="1381760"/>
        </p:xfrm>
        <a:graphic>
          <a:graphicData uri="http://schemas.openxmlformats.org/drawingml/2006/table">
            <a:tbl>
              <a:tblPr firstRow="1" bandRow="1">
                <a:tableStyleId>{7DF18680-E054-41AD-8BC1-D1AEF772440D}</a:tableStyleId>
              </a:tblPr>
              <a:tblGrid>
                <a:gridCol w="1623270">
                  <a:extLst>
                    <a:ext uri="{9D8B030D-6E8A-4147-A177-3AD203B41FA5}">
                      <a16:colId xmlns:a16="http://schemas.microsoft.com/office/drawing/2014/main" val="1769373891"/>
                    </a:ext>
                  </a:extLst>
                </a:gridCol>
                <a:gridCol w="1623270">
                  <a:extLst>
                    <a:ext uri="{9D8B030D-6E8A-4147-A177-3AD203B41FA5}">
                      <a16:colId xmlns:a16="http://schemas.microsoft.com/office/drawing/2014/main" val="207818157"/>
                    </a:ext>
                  </a:extLst>
                </a:gridCol>
                <a:gridCol w="1623270">
                  <a:extLst>
                    <a:ext uri="{9D8B030D-6E8A-4147-A177-3AD203B41FA5}">
                      <a16:colId xmlns:a16="http://schemas.microsoft.com/office/drawing/2014/main" val="543858907"/>
                    </a:ext>
                  </a:extLst>
                </a:gridCol>
                <a:gridCol w="1623270">
                  <a:extLst>
                    <a:ext uri="{9D8B030D-6E8A-4147-A177-3AD203B41FA5}">
                      <a16:colId xmlns:a16="http://schemas.microsoft.com/office/drawing/2014/main" val="4279567433"/>
                    </a:ext>
                  </a:extLst>
                </a:gridCol>
                <a:gridCol w="1623270">
                  <a:extLst>
                    <a:ext uri="{9D8B030D-6E8A-4147-A177-3AD203B41FA5}">
                      <a16:colId xmlns:a16="http://schemas.microsoft.com/office/drawing/2014/main" val="2370678043"/>
                    </a:ext>
                  </a:extLst>
                </a:gridCol>
                <a:gridCol w="1623270">
                  <a:extLst>
                    <a:ext uri="{9D8B030D-6E8A-4147-A177-3AD203B41FA5}">
                      <a16:colId xmlns:a16="http://schemas.microsoft.com/office/drawing/2014/main" val="64980837"/>
                    </a:ext>
                  </a:extLst>
                </a:gridCol>
              </a:tblGrid>
              <a:tr h="370840">
                <a:tc>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tcPr>
                </a:tc>
                <a:tc>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tcPr>
                </a:tc>
                <a:tc>
                  <a:txBody>
                    <a:bodyPr/>
                    <a:lstStyle/>
                    <a:p>
                      <a:pPr algn="ctr"/>
                      <a:r>
                        <a:rPr lang="en-US" noProof="0">
                          <a:solidFill>
                            <a:schemeClr val="tx1">
                              <a:lumMod val="95000"/>
                            </a:schemeClr>
                          </a:solidFill>
                        </a:rPr>
                        <a:t>SVM RBF</a:t>
                      </a:r>
                    </a:p>
                  </a:txBody>
                  <a:tcPr anchor="ctr"/>
                </a:tc>
                <a:tc>
                  <a:txBody>
                    <a:bodyPr/>
                    <a:lstStyle/>
                    <a:p>
                      <a:pPr algn="ctr"/>
                      <a:r>
                        <a:rPr lang="en-US" noProof="0">
                          <a:solidFill>
                            <a:schemeClr val="tx1">
                              <a:lumMod val="95000"/>
                            </a:schemeClr>
                          </a:solidFill>
                        </a:rPr>
                        <a:t>Random Forest</a:t>
                      </a:r>
                    </a:p>
                  </a:txBody>
                  <a:tcPr anchor="ctr"/>
                </a:tc>
                <a:tc>
                  <a:txBody>
                    <a:bodyPr/>
                    <a:lstStyle/>
                    <a:p>
                      <a:pPr algn="ctr"/>
                      <a:r>
                        <a:rPr lang="en-US" noProof="0">
                          <a:solidFill>
                            <a:schemeClr val="tx1">
                              <a:lumMod val="95000"/>
                            </a:schemeClr>
                          </a:solidFill>
                        </a:rPr>
                        <a:t>Scikit MLP</a:t>
                      </a:r>
                    </a:p>
                  </a:txBody>
                  <a:tcPr anchor="ctr"/>
                </a:tc>
                <a:tc>
                  <a:txBody>
                    <a:bodyPr/>
                    <a:lstStyle/>
                    <a:p>
                      <a:pPr algn="ctr"/>
                      <a:r>
                        <a:rPr lang="en-US" noProof="0">
                          <a:solidFill>
                            <a:schemeClr val="tx1">
                              <a:lumMod val="95000"/>
                            </a:schemeClr>
                          </a:solidFill>
                        </a:rPr>
                        <a:t>Custom MLP</a:t>
                      </a:r>
                    </a:p>
                  </a:txBody>
                  <a:tcPr anchor="ctr"/>
                </a:tc>
                <a:extLst>
                  <a:ext uri="{0D108BD9-81ED-4DB2-BD59-A6C34878D82A}">
                    <a16:rowId xmlns:a16="http://schemas.microsoft.com/office/drawing/2014/main" val="907928715"/>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0.875</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0.844</a:t>
                      </a:r>
                      <a:endParaRPr lang="en-US"/>
                    </a:p>
                  </a:txBody>
                  <a:tcPr anchor="ctr"/>
                </a:tc>
                <a:tc>
                  <a:txBody>
                    <a:bodyPr/>
                    <a:lstStyle/>
                    <a:p>
                      <a:pPr algn="ctr"/>
                      <a:r>
                        <a:rPr lang="en-US" sz="1800" b="0" kern="1200">
                          <a:solidFill>
                            <a:schemeClr val="dk1"/>
                          </a:solidFill>
                          <a:effectLst/>
                        </a:rPr>
                        <a:t>0.866</a:t>
                      </a:r>
                      <a:endParaRPr lang="en-US"/>
                    </a:p>
                  </a:txBody>
                  <a:tcPr anchor="ctr"/>
                </a:tc>
                <a:tc>
                  <a:txBody>
                    <a:bodyPr/>
                    <a:lstStyle/>
                    <a:p>
                      <a:pPr algn="ctr"/>
                      <a:r>
                        <a:rPr lang="en-US" sz="1800" b="0" kern="1200">
                          <a:solidFill>
                            <a:srgbClr val="0070C0"/>
                          </a:solidFill>
                          <a:effectLst/>
                        </a:rPr>
                        <a:t>0.89</a:t>
                      </a:r>
                      <a:r>
                        <a:rPr lang="pl-PL" sz="1800" b="0" kern="1200">
                          <a:solidFill>
                            <a:srgbClr val="0070C0"/>
                          </a:solidFill>
                          <a:effectLst/>
                        </a:rPr>
                        <a:t>0</a:t>
                      </a:r>
                      <a:endParaRPr lang="en-US">
                        <a:solidFill>
                          <a:srgbClr val="0070C0"/>
                        </a:solidFill>
                      </a:endParaRPr>
                    </a:p>
                  </a:txBody>
                  <a:tcPr anchor="ctr"/>
                </a:tc>
                <a:tc>
                  <a:txBody>
                    <a:bodyPr/>
                    <a:lstStyle/>
                    <a:p>
                      <a:pPr algn="ctr"/>
                      <a:r>
                        <a:rPr lang="en-US" sz="1800" b="0" kern="1200">
                          <a:solidFill>
                            <a:schemeClr val="dk1"/>
                          </a:solidFill>
                          <a:effectLst/>
                        </a:rPr>
                        <a:t>0.852</a:t>
                      </a:r>
                      <a:endParaRPr lang="en-US"/>
                    </a:p>
                  </a:txBody>
                  <a:tcPr anchor="ctr"/>
                </a:tc>
                <a:extLst>
                  <a:ext uri="{0D108BD9-81ED-4DB2-BD59-A6C34878D82A}">
                    <a16:rowId xmlns:a16="http://schemas.microsoft.com/office/drawing/2014/main" val="2856461864"/>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0.52</a:t>
                      </a:r>
                      <a:r>
                        <a:rPr lang="pl-PL" sz="1800" b="0" kern="1200">
                          <a:solidFill>
                            <a:schemeClr val="dk1"/>
                          </a:solidFill>
                          <a:effectLst/>
                        </a:rPr>
                        <a:t>5</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rgbClr val="0070C0"/>
                          </a:solidFill>
                          <a:effectLst/>
                        </a:rPr>
                        <a:t>0.571</a:t>
                      </a:r>
                      <a:endParaRPr lang="en-US">
                        <a:solidFill>
                          <a:srgbClr val="0070C0"/>
                        </a:solidFill>
                      </a:endParaRPr>
                    </a:p>
                  </a:txBody>
                  <a:tcPr anchor="ctr"/>
                </a:tc>
                <a:tc>
                  <a:txBody>
                    <a:bodyPr/>
                    <a:lstStyle/>
                    <a:p>
                      <a:pPr algn="ctr"/>
                      <a:r>
                        <a:rPr lang="en-US" sz="1800" b="0" kern="1200">
                          <a:solidFill>
                            <a:schemeClr val="dk1"/>
                          </a:solidFill>
                          <a:effectLst/>
                        </a:rPr>
                        <a:t>0.309</a:t>
                      </a:r>
                      <a:endParaRPr lang="en-US"/>
                    </a:p>
                  </a:txBody>
                  <a:tcPr anchor="ctr"/>
                </a:tc>
                <a:tc>
                  <a:txBody>
                    <a:bodyPr/>
                    <a:lstStyle/>
                    <a:p>
                      <a:pPr algn="ctr"/>
                      <a:r>
                        <a:rPr lang="en-US" sz="1800" b="0" kern="1200">
                          <a:solidFill>
                            <a:schemeClr val="dk1"/>
                          </a:solidFill>
                          <a:effectLst/>
                        </a:rPr>
                        <a:t>0.508</a:t>
                      </a:r>
                      <a:endParaRPr lang="en-US"/>
                    </a:p>
                  </a:txBody>
                  <a:tcPr anchor="ctr"/>
                </a:tc>
                <a:tc>
                  <a:txBody>
                    <a:bodyPr/>
                    <a:lstStyle/>
                    <a:p>
                      <a:pPr algn="ctr"/>
                      <a:r>
                        <a:rPr lang="en-US" sz="1800" b="0" kern="1200">
                          <a:solidFill>
                            <a:schemeClr val="dk1"/>
                          </a:solidFill>
                          <a:effectLst/>
                        </a:rPr>
                        <a:t>0.544</a:t>
                      </a:r>
                      <a:endParaRPr lang="en-US"/>
                    </a:p>
                  </a:txBody>
                  <a:tcPr anchor="ctr"/>
                </a:tc>
                <a:extLst>
                  <a:ext uri="{0D108BD9-81ED-4DB2-BD59-A6C34878D82A}">
                    <a16:rowId xmlns:a16="http://schemas.microsoft.com/office/drawing/2014/main" val="985833206"/>
                  </a:ext>
                </a:extLst>
              </a:tr>
            </a:tbl>
          </a:graphicData>
        </a:graphic>
      </p:graphicFrame>
      <p:sp>
        <p:nvSpPr>
          <p:cNvPr id="5" name="pole tekstowe 4">
            <a:extLst>
              <a:ext uri="{FF2B5EF4-FFF2-40B4-BE49-F238E27FC236}">
                <a16:creationId xmlns:a16="http://schemas.microsoft.com/office/drawing/2014/main" id="{C863521B-FEC9-EC44-4F9B-4DABDC833FA2}"/>
              </a:ext>
            </a:extLst>
          </p:cNvPr>
          <p:cNvSpPr txBox="1"/>
          <p:nvPr/>
        </p:nvSpPr>
        <p:spPr>
          <a:xfrm>
            <a:off x="1226190" y="4949505"/>
            <a:ext cx="3699545" cy="646331"/>
          </a:xfrm>
          <a:prstGeom prst="rect">
            <a:avLst/>
          </a:prstGeom>
          <a:noFill/>
        </p:spPr>
        <p:txBody>
          <a:bodyPr wrap="square" rtlCol="0">
            <a:spAutoFit/>
          </a:bodyPr>
          <a:lstStyle/>
          <a:p>
            <a:r>
              <a:rPr lang="en-US"/>
              <a:t>Embedding time: 25-30 minutes</a:t>
            </a:r>
            <a:endParaRPr lang="pl-PL"/>
          </a:p>
          <a:p>
            <a:r>
              <a:rPr lang="en-US"/>
              <a:t>Model size: 2.11 gigabytes</a:t>
            </a:r>
          </a:p>
        </p:txBody>
      </p:sp>
    </p:spTree>
    <p:extLst>
      <p:ext uri="{BB962C8B-B14F-4D97-AF65-F5344CB8AC3E}">
        <p14:creationId xmlns:p14="http://schemas.microsoft.com/office/powerpoint/2010/main" val="201202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93EB23-D10C-9F53-AB12-30A8D91F56A8}"/>
              </a:ext>
            </a:extLst>
          </p:cNvPr>
          <p:cNvSpPr>
            <a:spLocks noGrp="1"/>
          </p:cNvSpPr>
          <p:nvPr>
            <p:ph type="title"/>
          </p:nvPr>
        </p:nvSpPr>
        <p:spPr/>
        <p:txBody>
          <a:bodyPr/>
          <a:lstStyle/>
          <a:p>
            <a:r>
              <a:rPr lang="en-US"/>
              <a:t>RoBERTa: base vs large</a:t>
            </a:r>
          </a:p>
        </p:txBody>
      </p:sp>
      <p:graphicFrame>
        <p:nvGraphicFramePr>
          <p:cNvPr id="4" name="Tabela 3">
            <a:extLst>
              <a:ext uri="{FF2B5EF4-FFF2-40B4-BE49-F238E27FC236}">
                <a16:creationId xmlns:a16="http://schemas.microsoft.com/office/drawing/2014/main" id="{33A2B73B-9625-59EC-F426-A02534AD5854}"/>
              </a:ext>
            </a:extLst>
          </p:cNvPr>
          <p:cNvGraphicFramePr>
            <a:graphicFrameLocks noGrp="1"/>
          </p:cNvGraphicFramePr>
          <p:nvPr>
            <p:extLst>
              <p:ext uri="{D42A27DB-BD31-4B8C-83A1-F6EECF244321}">
                <p14:modId xmlns:p14="http://schemas.microsoft.com/office/powerpoint/2010/main" val="3463498871"/>
              </p:ext>
            </p:extLst>
          </p:nvPr>
        </p:nvGraphicFramePr>
        <p:xfrm>
          <a:off x="2019825" y="2863093"/>
          <a:ext cx="8152350" cy="2494280"/>
        </p:xfrm>
        <a:graphic>
          <a:graphicData uri="http://schemas.openxmlformats.org/drawingml/2006/table">
            <a:tbl>
              <a:tblPr firstRow="1" bandRow="1">
                <a:tableStyleId>{7DF18680-E054-41AD-8BC1-D1AEF772440D}</a:tableStyleId>
              </a:tblPr>
              <a:tblGrid>
                <a:gridCol w="1630470">
                  <a:extLst>
                    <a:ext uri="{9D8B030D-6E8A-4147-A177-3AD203B41FA5}">
                      <a16:colId xmlns:a16="http://schemas.microsoft.com/office/drawing/2014/main" val="3725914207"/>
                    </a:ext>
                  </a:extLst>
                </a:gridCol>
                <a:gridCol w="1630470">
                  <a:extLst>
                    <a:ext uri="{9D8B030D-6E8A-4147-A177-3AD203B41FA5}">
                      <a16:colId xmlns:a16="http://schemas.microsoft.com/office/drawing/2014/main" val="799289962"/>
                    </a:ext>
                  </a:extLst>
                </a:gridCol>
                <a:gridCol w="1630470">
                  <a:extLst>
                    <a:ext uri="{9D8B030D-6E8A-4147-A177-3AD203B41FA5}">
                      <a16:colId xmlns:a16="http://schemas.microsoft.com/office/drawing/2014/main" val="2205833814"/>
                    </a:ext>
                  </a:extLst>
                </a:gridCol>
                <a:gridCol w="1630470">
                  <a:extLst>
                    <a:ext uri="{9D8B030D-6E8A-4147-A177-3AD203B41FA5}">
                      <a16:colId xmlns:a16="http://schemas.microsoft.com/office/drawing/2014/main" val="1610280442"/>
                    </a:ext>
                  </a:extLst>
                </a:gridCol>
                <a:gridCol w="1630470">
                  <a:extLst>
                    <a:ext uri="{9D8B030D-6E8A-4147-A177-3AD203B41FA5}">
                      <a16:colId xmlns:a16="http://schemas.microsoft.com/office/drawing/2014/main" val="670052332"/>
                    </a:ext>
                  </a:extLst>
                </a:gridCol>
              </a:tblGrid>
              <a:tr h="370840">
                <a:tc rowSpan="2">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base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noProof="0">
                        <a:solidFill>
                          <a:schemeClr val="tx1">
                            <a:lumMod val="95000"/>
                          </a:schemeClr>
                        </a:solidFill>
                      </a:endParaRPr>
                    </a:p>
                  </a:txBody>
                  <a:tcPr anchor="ctr"/>
                </a:tc>
                <a:tc gridSpan="2">
                  <a:txBody>
                    <a:bodyPr/>
                    <a:lstStyle/>
                    <a:p>
                      <a:pPr algn="ctr"/>
                      <a:r>
                        <a:rPr lang="en-US" noProof="0">
                          <a:solidFill>
                            <a:schemeClr val="tx1">
                              <a:lumMod val="95000"/>
                            </a:schemeClr>
                          </a:solidFill>
                        </a:rPr>
                        <a:t>large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noProof="0">
                        <a:solidFill>
                          <a:schemeClr val="tx1">
                            <a:lumMod val="95000"/>
                          </a:schemeClr>
                        </a:solidFill>
                      </a:endParaRPr>
                    </a:p>
                  </a:txBody>
                  <a:tcPr anchor="ctr"/>
                </a:tc>
                <a:extLst>
                  <a:ext uri="{0D108BD9-81ED-4DB2-BD59-A6C34878D82A}">
                    <a16:rowId xmlns:a16="http://schemas.microsoft.com/office/drawing/2014/main" val="3630104903"/>
                  </a:ext>
                </a:extLst>
              </a:tr>
              <a:tr h="370840">
                <a:tc vMerge="1">
                  <a:txBody>
                    <a:bodyPr/>
                    <a:lstStyle/>
                    <a:p>
                      <a:pPr algn="ctr"/>
                      <a:endParaRPr lang="en-US">
                        <a:solidFill>
                          <a:schemeClr val="tx1">
                            <a:lumMod val="95000"/>
                          </a:schemeClr>
                        </a:solidFill>
                      </a:endParaRPr>
                    </a:p>
                  </a:txBody>
                  <a:tcPr anchor="ctr">
                    <a:solidFill>
                      <a:schemeClr val="accent5"/>
                    </a:solidFill>
                  </a:tcPr>
                </a:tc>
                <a:tc>
                  <a:txBody>
                    <a:bodyPr/>
                    <a:lstStyle/>
                    <a:p>
                      <a:pPr algn="ctr"/>
                      <a:r>
                        <a:rPr lang="en-US" noProof="0">
                          <a:solidFill>
                            <a:schemeClr val="tx1">
                              <a:lumMod val="95000"/>
                            </a:schemeClr>
                          </a:solidFill>
                        </a:rPr>
                        <a:t>Scikit MLP</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Custom 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SVM RBF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noProof="0">
                          <a:solidFill>
                            <a:schemeClr val="tx1">
                              <a:lumMod val="95000"/>
                            </a:schemeClr>
                          </a:solidFill>
                        </a:rPr>
                        <a:t>Scikit 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2435160947"/>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bg1"/>
                          </a:solidFill>
                          <a:effectLst/>
                        </a:rPr>
                        <a:t>0.885</a:t>
                      </a:r>
                      <a:endParaRPr lang="en-US">
                        <a:solidFill>
                          <a:schemeClr val="bg1"/>
                        </a:solidFill>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bg1"/>
                          </a:solidFill>
                          <a:effectLst/>
                        </a:rPr>
                        <a:t>0.839</a:t>
                      </a:r>
                      <a:endParaRPr lang="en-US">
                        <a:solidFill>
                          <a:schemeClr val="bg1"/>
                        </a:solidFill>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0.844</a:t>
                      </a:r>
                      <a:endParaRPr lang="en-US"/>
                    </a:p>
                  </a:txBody>
                  <a:tcPr anchor="ctr">
                    <a:lnT w="28575" cap="flat" cmpd="sng" algn="ctr">
                      <a:solidFill>
                        <a:schemeClr val="tx1"/>
                      </a:solidFill>
                      <a:prstDash val="solid"/>
                      <a:round/>
                      <a:headEnd type="none" w="med" len="med"/>
                      <a:tailEnd type="none" w="med" len="med"/>
                    </a:lnT>
                  </a:tcPr>
                </a:tc>
                <a:tc>
                  <a:txBody>
                    <a:bodyPr/>
                    <a:lstStyle/>
                    <a:p>
                      <a:pPr algn="ctr"/>
                      <a:r>
                        <a:rPr lang="en-US" sz="1800" b="0" kern="1200">
                          <a:solidFill>
                            <a:srgbClr val="0070C0"/>
                          </a:solidFill>
                          <a:effectLst/>
                        </a:rPr>
                        <a:t>0.89</a:t>
                      </a:r>
                      <a:r>
                        <a:rPr lang="pl-PL" sz="1800" b="0" kern="1200">
                          <a:solidFill>
                            <a:srgbClr val="0070C0"/>
                          </a:solidFill>
                          <a:effectLst/>
                        </a:rPr>
                        <a:t>0</a:t>
                      </a:r>
                      <a:endParaRPr lang="en-US">
                        <a:solidFill>
                          <a:srgbClr val="0070C0"/>
                        </a:solidFill>
                      </a:endParaRP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1775969"/>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bg1"/>
                          </a:solidFill>
                          <a:effectLst/>
                        </a:rPr>
                        <a:t>0.47</a:t>
                      </a:r>
                      <a:r>
                        <a:rPr lang="pl-PL" sz="1800" b="0" kern="1200">
                          <a:solidFill>
                            <a:schemeClr val="bg1"/>
                          </a:solidFill>
                          <a:effectLst/>
                        </a:rPr>
                        <a:t>9</a:t>
                      </a:r>
                      <a:endParaRPr lang="en-US">
                        <a:solidFill>
                          <a:schemeClr val="bg1"/>
                        </a:solidFill>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bg1"/>
                          </a:solidFill>
                          <a:effectLst/>
                        </a:rPr>
                        <a:t>0.531</a:t>
                      </a:r>
                      <a:endParaRPr lang="en-US">
                        <a:solidFill>
                          <a:schemeClr val="bg1"/>
                        </a:solidFill>
                      </a:endParaRPr>
                    </a:p>
                  </a:txBody>
                  <a:tcPr anchor="ctr"/>
                </a:tc>
                <a:tc>
                  <a:txBody>
                    <a:bodyPr/>
                    <a:lstStyle/>
                    <a:p>
                      <a:pPr algn="ctr"/>
                      <a:r>
                        <a:rPr lang="en-US" sz="1800" b="0" kern="1200">
                          <a:solidFill>
                            <a:srgbClr val="0070C0"/>
                          </a:solidFill>
                          <a:effectLst/>
                        </a:rPr>
                        <a:t>0.571</a:t>
                      </a:r>
                      <a:endParaRPr lang="en-US">
                        <a:solidFill>
                          <a:srgbClr val="0070C0"/>
                        </a:solidFill>
                      </a:endParaRPr>
                    </a:p>
                  </a:txBody>
                  <a:tcPr anchor="ctr"/>
                </a:tc>
                <a:tc>
                  <a:txBody>
                    <a:bodyPr/>
                    <a:lstStyle/>
                    <a:p>
                      <a:pPr algn="ctr"/>
                      <a:r>
                        <a:rPr lang="en-US" sz="1800" b="0" kern="1200">
                          <a:solidFill>
                            <a:schemeClr val="dk1"/>
                          </a:solidFill>
                          <a:effectLst/>
                        </a:rPr>
                        <a:t>0.508</a:t>
                      </a:r>
                      <a:endParaRPr lang="en-US"/>
                    </a:p>
                  </a:txBody>
                  <a:tcPr anchor="ctr"/>
                </a:tc>
                <a:extLst>
                  <a:ext uri="{0D108BD9-81ED-4DB2-BD59-A6C34878D82A}">
                    <a16:rowId xmlns:a16="http://schemas.microsoft.com/office/drawing/2014/main" val="1471381457"/>
                  </a:ext>
                </a:extLst>
              </a:tr>
              <a:tr h="370840">
                <a:tc>
                  <a:txBody>
                    <a:bodyPr/>
                    <a:lstStyle/>
                    <a:p>
                      <a:pPr algn="ctr"/>
                      <a:r>
                        <a:rPr lang="en-US"/>
                        <a:t>Embedding time</a:t>
                      </a:r>
                    </a:p>
                  </a:txBody>
                  <a:tcPr anchor="ctr">
                    <a:lnR w="28575" cap="flat" cmpd="sng" algn="ctr">
                      <a:solidFill>
                        <a:schemeClr val="tx1"/>
                      </a:solidFill>
                      <a:prstDash val="solid"/>
                      <a:round/>
                      <a:headEnd type="none" w="med" len="med"/>
                      <a:tailEnd type="none" w="med" len="med"/>
                    </a:lnR>
                  </a:tcPr>
                </a:tc>
                <a:tc gridSpan="2">
                  <a:txBody>
                    <a:bodyPr/>
                    <a:lstStyle/>
                    <a:p>
                      <a:pPr algn="ctr"/>
                      <a:r>
                        <a:rPr lang="en-US">
                          <a:solidFill>
                            <a:schemeClr val="bg1"/>
                          </a:solidFill>
                        </a:rPr>
                        <a:t>10-15 minutes</a:t>
                      </a:r>
                    </a:p>
                  </a:txBody>
                  <a:tcPr anchor="ctr">
                    <a:lnL w="28575" cap="flat" cmpd="sng" algn="ctr">
                      <a:solidFill>
                        <a:schemeClr val="tx1"/>
                      </a:solidFill>
                      <a:prstDash val="solid"/>
                      <a:round/>
                      <a:headEnd type="none" w="med" len="med"/>
                      <a:tailEnd type="none" w="med" len="med"/>
                    </a:lnL>
                  </a:tcPr>
                </a:tc>
                <a:tc hMerge="1">
                  <a:txBody>
                    <a:bodyPr/>
                    <a:lstStyle/>
                    <a:p>
                      <a:pPr algn="ctr"/>
                      <a:endParaRPr lang="en-US">
                        <a:solidFill>
                          <a:srgbClr val="0070C0"/>
                        </a:solidFill>
                      </a:endParaRPr>
                    </a:p>
                  </a:txBody>
                  <a:tcPr anchor="ctr"/>
                </a:tc>
                <a:tc gridSpan="2">
                  <a:txBody>
                    <a:bodyPr/>
                    <a:lstStyle/>
                    <a:p>
                      <a:pPr algn="ctr"/>
                      <a:r>
                        <a:rPr lang="en-US">
                          <a:solidFill>
                            <a:schemeClr val="bg1"/>
                          </a:solidFill>
                        </a:rPr>
                        <a:t>25-30 minutes</a:t>
                      </a:r>
                    </a:p>
                  </a:txBody>
                  <a:tcPr anchor="ctr"/>
                </a:tc>
                <a:tc hMerge="1">
                  <a:txBody>
                    <a:bodyPr/>
                    <a:lstStyle/>
                    <a:p>
                      <a:pPr algn="ctr"/>
                      <a:endParaRPr lang="en-US"/>
                    </a:p>
                  </a:txBody>
                  <a:tcPr anchor="ctr"/>
                </a:tc>
                <a:extLst>
                  <a:ext uri="{0D108BD9-81ED-4DB2-BD59-A6C34878D82A}">
                    <a16:rowId xmlns:a16="http://schemas.microsoft.com/office/drawing/2014/main" val="2297551639"/>
                  </a:ext>
                </a:extLst>
              </a:tr>
              <a:tr h="370840">
                <a:tc>
                  <a:txBody>
                    <a:bodyPr/>
                    <a:lstStyle/>
                    <a:p>
                      <a:pPr algn="ctr"/>
                      <a:r>
                        <a:rPr lang="en-US" noProof="0"/>
                        <a:t>Model size</a:t>
                      </a:r>
                    </a:p>
                  </a:txBody>
                  <a:tcPr anchor="ctr">
                    <a:lnR w="28575" cap="flat" cmpd="sng" algn="ctr">
                      <a:solidFill>
                        <a:schemeClr val="tx1"/>
                      </a:solidFill>
                      <a:prstDash val="solid"/>
                      <a:round/>
                      <a:headEnd type="none" w="med" len="med"/>
                      <a:tailEnd type="none" w="med" len="med"/>
                    </a:lnR>
                  </a:tcPr>
                </a:tc>
                <a:tc gridSpan="2">
                  <a:txBody>
                    <a:bodyPr/>
                    <a:lstStyle/>
                    <a:p>
                      <a:pPr algn="ctr"/>
                      <a:r>
                        <a:rPr lang="en-US" noProof="0"/>
                        <a:t>0.623 gigabytes</a:t>
                      </a:r>
                      <a:endParaRPr lang="en-US" noProof="0">
                        <a:solidFill>
                          <a:schemeClr val="bg1"/>
                        </a:solidFill>
                      </a:endParaRPr>
                    </a:p>
                  </a:txBody>
                  <a:tcPr anchor="ctr">
                    <a:lnL w="28575" cap="flat" cmpd="sng" algn="ctr">
                      <a:solidFill>
                        <a:schemeClr val="tx1"/>
                      </a:solidFill>
                      <a:prstDash val="solid"/>
                      <a:round/>
                      <a:headEnd type="none" w="med" len="med"/>
                      <a:tailEnd type="none" w="med" len="med"/>
                    </a:lnL>
                  </a:tcPr>
                </a:tc>
                <a:tc hMerge="1">
                  <a:txBody>
                    <a:bodyPr/>
                    <a:lstStyle/>
                    <a:p>
                      <a:endParaRPr lang="en-US"/>
                    </a:p>
                  </a:txBody>
                  <a:tcPr/>
                </a:tc>
                <a:tc gridSpan="2">
                  <a:txBody>
                    <a:bodyPr/>
                    <a:lstStyle/>
                    <a:p>
                      <a:pPr algn="ctr"/>
                      <a:r>
                        <a:rPr lang="en-US" noProof="0"/>
                        <a:t>2.11 gigabytes</a:t>
                      </a:r>
                      <a:endParaRPr lang="en-US" noProof="0">
                        <a:solidFill>
                          <a:schemeClr val="bg1"/>
                        </a:solidFill>
                      </a:endParaRPr>
                    </a:p>
                  </a:txBody>
                  <a:tcPr anchor="ctr"/>
                </a:tc>
                <a:tc hMerge="1">
                  <a:txBody>
                    <a:bodyPr/>
                    <a:lstStyle/>
                    <a:p>
                      <a:endParaRPr lang="en-US"/>
                    </a:p>
                  </a:txBody>
                  <a:tcPr/>
                </a:tc>
                <a:extLst>
                  <a:ext uri="{0D108BD9-81ED-4DB2-BD59-A6C34878D82A}">
                    <a16:rowId xmlns:a16="http://schemas.microsoft.com/office/drawing/2014/main" val="3723121359"/>
                  </a:ext>
                </a:extLst>
              </a:tr>
            </a:tbl>
          </a:graphicData>
        </a:graphic>
      </p:graphicFrame>
    </p:spTree>
    <p:extLst>
      <p:ext uri="{BB962C8B-B14F-4D97-AF65-F5344CB8AC3E}">
        <p14:creationId xmlns:p14="http://schemas.microsoft.com/office/powerpoint/2010/main" val="26358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0BD0EC-2BC7-A6F2-CD02-2314982F2E17}"/>
              </a:ext>
            </a:extLst>
          </p:cNvPr>
          <p:cNvSpPr>
            <a:spLocks noGrp="1"/>
          </p:cNvSpPr>
          <p:nvPr>
            <p:ph type="title"/>
          </p:nvPr>
        </p:nvSpPr>
        <p:spPr/>
        <p:txBody>
          <a:bodyPr/>
          <a:lstStyle/>
          <a:p>
            <a:r>
              <a:rPr lang="en-US"/>
              <a:t>RoBERTa + TFIDF</a:t>
            </a:r>
          </a:p>
        </p:txBody>
      </p:sp>
      <p:graphicFrame>
        <p:nvGraphicFramePr>
          <p:cNvPr id="4" name="Tabela 4">
            <a:extLst>
              <a:ext uri="{FF2B5EF4-FFF2-40B4-BE49-F238E27FC236}">
                <a16:creationId xmlns:a16="http://schemas.microsoft.com/office/drawing/2014/main" id="{43641F46-0EA0-C65F-96CA-4313DFE69AF2}"/>
              </a:ext>
            </a:extLst>
          </p:cNvPr>
          <p:cNvGraphicFramePr>
            <a:graphicFrameLocks noGrp="1"/>
          </p:cNvGraphicFramePr>
          <p:nvPr>
            <p:extLst>
              <p:ext uri="{D42A27DB-BD31-4B8C-83A1-F6EECF244321}">
                <p14:modId xmlns:p14="http://schemas.microsoft.com/office/powerpoint/2010/main" val="3374467674"/>
              </p:ext>
            </p:extLst>
          </p:nvPr>
        </p:nvGraphicFramePr>
        <p:xfrm>
          <a:off x="2035727" y="2764172"/>
          <a:ext cx="8120545" cy="2123440"/>
        </p:xfrm>
        <a:graphic>
          <a:graphicData uri="http://schemas.openxmlformats.org/drawingml/2006/table">
            <a:tbl>
              <a:tblPr firstRow="1" bandRow="1">
                <a:tableStyleId>{7DF18680-E054-41AD-8BC1-D1AEF772440D}</a:tableStyleId>
              </a:tblPr>
              <a:tblGrid>
                <a:gridCol w="1759591">
                  <a:extLst>
                    <a:ext uri="{9D8B030D-6E8A-4147-A177-3AD203B41FA5}">
                      <a16:colId xmlns:a16="http://schemas.microsoft.com/office/drawing/2014/main" val="3024401767"/>
                    </a:ext>
                  </a:extLst>
                </a:gridCol>
                <a:gridCol w="1060159">
                  <a:extLst>
                    <a:ext uri="{9D8B030D-6E8A-4147-A177-3AD203B41FA5}">
                      <a16:colId xmlns:a16="http://schemas.microsoft.com/office/drawing/2014/main" val="207818157"/>
                    </a:ext>
                  </a:extLst>
                </a:gridCol>
                <a:gridCol w="1060159">
                  <a:extLst>
                    <a:ext uri="{9D8B030D-6E8A-4147-A177-3AD203B41FA5}">
                      <a16:colId xmlns:a16="http://schemas.microsoft.com/office/drawing/2014/main" val="3098501866"/>
                    </a:ext>
                  </a:extLst>
                </a:gridCol>
                <a:gridCol w="1060159">
                  <a:extLst>
                    <a:ext uri="{9D8B030D-6E8A-4147-A177-3AD203B41FA5}">
                      <a16:colId xmlns:a16="http://schemas.microsoft.com/office/drawing/2014/main" val="543858907"/>
                    </a:ext>
                  </a:extLst>
                </a:gridCol>
                <a:gridCol w="1060159">
                  <a:extLst>
                    <a:ext uri="{9D8B030D-6E8A-4147-A177-3AD203B41FA5}">
                      <a16:colId xmlns:a16="http://schemas.microsoft.com/office/drawing/2014/main" val="2777713985"/>
                    </a:ext>
                  </a:extLst>
                </a:gridCol>
                <a:gridCol w="1060159">
                  <a:extLst>
                    <a:ext uri="{9D8B030D-6E8A-4147-A177-3AD203B41FA5}">
                      <a16:colId xmlns:a16="http://schemas.microsoft.com/office/drawing/2014/main" val="1054608450"/>
                    </a:ext>
                  </a:extLst>
                </a:gridCol>
                <a:gridCol w="1060159">
                  <a:extLst>
                    <a:ext uri="{9D8B030D-6E8A-4147-A177-3AD203B41FA5}">
                      <a16:colId xmlns:a16="http://schemas.microsoft.com/office/drawing/2014/main" val="3794248719"/>
                    </a:ext>
                  </a:extLst>
                </a:gridCol>
              </a:tblGrid>
              <a:tr h="370840">
                <a:tc rowSpan="2">
                  <a:txBody>
                    <a:bodyPr/>
                    <a:lstStyle/>
                    <a:p>
                      <a:pPr algn="ctr"/>
                      <a:endParaRPr lang="en-US">
                        <a:solidFill>
                          <a:schemeClr val="tx1">
                            <a:lumMod val="9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SVM RBF</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tc gridSpan="2">
                  <a:txBody>
                    <a:bodyPr/>
                    <a:lstStyle/>
                    <a:p>
                      <a:pPr algn="ctr"/>
                      <a:r>
                        <a:rPr lang="en-US" noProof="0">
                          <a:solidFill>
                            <a:schemeClr val="tx1">
                              <a:lumMod val="95000"/>
                            </a:schemeClr>
                          </a:solidFill>
                        </a:rPr>
                        <a:t>Custom MLP</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noProof="0">
                        <a:solidFill>
                          <a:schemeClr val="tx1">
                            <a:lumMod val="95000"/>
                          </a:schemeClr>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928715"/>
                  </a:ext>
                </a:extLst>
              </a:tr>
              <a:tr h="370840">
                <a:tc vMerge="1">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micro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a:solidFill>
                            <a:schemeClr val="tx1">
                              <a:lumMod val="95000"/>
                            </a:schemeClr>
                          </a:solidFill>
                        </a:rPr>
                        <a:t>F1 macro</a:t>
                      </a:r>
                      <a:endParaRPr lang="en-US">
                        <a:solidFill>
                          <a:schemeClr val="tx1">
                            <a:lumMod val="95000"/>
                          </a:schemeClr>
                        </a:solidFill>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CAF84"/>
                    </a:solidFill>
                  </a:tcPr>
                </a:tc>
                <a:extLst>
                  <a:ext uri="{0D108BD9-81ED-4DB2-BD59-A6C34878D82A}">
                    <a16:rowId xmlns:a16="http://schemas.microsoft.com/office/drawing/2014/main" val="2311053516"/>
                  </a:ext>
                </a:extLst>
              </a:tr>
              <a:tr h="370840">
                <a:tc>
                  <a:txBody>
                    <a:bodyPr/>
                    <a:lstStyle/>
                    <a:p>
                      <a:pPr algn="ctr"/>
                      <a:r>
                        <a:rPr lang="en-US"/>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0.861</a:t>
                      </a:r>
                      <a:endParaRPr lang="en-US"/>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rPr>
                        <a:t>0.5</a:t>
                      </a:r>
                      <a:r>
                        <a:rPr lang="pl-PL" sz="1800" b="0" kern="1200">
                          <a:solidFill>
                            <a:schemeClr val="dk1"/>
                          </a:solidFill>
                          <a:effectLst/>
                        </a:rPr>
                        <a:t>20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0.81</a:t>
                      </a:r>
                      <a:r>
                        <a:rPr lang="pl-PL" sz="1800" b="0" kern="1200">
                          <a:solidFill>
                            <a:schemeClr val="dk1"/>
                          </a:solidFill>
                          <a:effectLst/>
                        </a:rPr>
                        <a: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rPr>
                        <a:t>0.522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0.839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a:solidFill>
                            <a:schemeClr val="bg1"/>
                          </a:solidFill>
                          <a:effectLst/>
                        </a:rPr>
                        <a:t>0.531</a:t>
                      </a: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87783"/>
                  </a:ext>
                </a:extLst>
              </a:tr>
              <a:tr h="370840">
                <a:tc>
                  <a:txBody>
                    <a:bodyPr/>
                    <a:lstStyle/>
                    <a:p>
                      <a:pPr algn="ctr"/>
                      <a:r>
                        <a:rPr lang="en-US"/>
                        <a:t>RoBERTa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kern="1200">
                          <a:solidFill>
                            <a:schemeClr val="dk1"/>
                          </a:solidFill>
                          <a:effectLst/>
                        </a:rPr>
                        <a:t>0.875</a:t>
                      </a:r>
                      <a:endParaRPr lang="en-US"/>
                    </a:p>
                  </a:txBody>
                  <a:tcPr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0.525</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kern="1200">
                          <a:solidFill>
                            <a:schemeClr val="dk1"/>
                          </a:solidFill>
                          <a:effectLst/>
                        </a:rPr>
                        <a:t>0.844</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kern="1200">
                          <a:solidFill>
                            <a:srgbClr val="0070C0"/>
                          </a:solidFill>
                          <a:effectLst/>
                        </a:rPr>
                        <a:t>0.571</a:t>
                      </a:r>
                      <a:endParaRPr lang="en-US"/>
                    </a:p>
                  </a:txBody>
                  <a:tcPr anchor="ctr">
                    <a:lnT w="12700" cap="flat" cmpd="sng" algn="ctr">
                      <a:solidFill>
                        <a:schemeClr val="tx1"/>
                      </a:solidFill>
                      <a:prstDash val="solid"/>
                      <a:round/>
                      <a:headEnd type="none" w="med" len="med"/>
                      <a:tailEnd type="none" w="med" len="med"/>
                    </a:lnT>
                  </a:tcPr>
                </a:tc>
                <a:tc>
                  <a:txBody>
                    <a:bodyPr/>
                    <a:lstStyle/>
                    <a:p>
                      <a:pPr algn="ctr"/>
                      <a:r>
                        <a:rPr lang="en-US" sz="1800" b="0" i="0" kern="1200">
                          <a:solidFill>
                            <a:schemeClr val="dk1"/>
                          </a:solidFill>
                          <a:effectLst/>
                          <a:latin typeface="+mn-lt"/>
                          <a:ea typeface="+mn-ea"/>
                          <a:cs typeface="+mn-cs"/>
                        </a:rPr>
                        <a:t>0.852</a:t>
                      </a:r>
                      <a:endParaRPr lang="en-US">
                        <a:solidFill>
                          <a:srgbClr val="0070C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0.544</a:t>
                      </a:r>
                      <a:endParaRPr lang="en-US"/>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0049771"/>
                  </a:ext>
                </a:extLst>
              </a:tr>
              <a:tr h="370840">
                <a:tc>
                  <a:txBody>
                    <a:bodyPr/>
                    <a:lstStyle/>
                    <a:p>
                      <a:pPr algn="ctr"/>
                      <a:r>
                        <a:rPr lang="en-US"/>
                        <a:t>Combined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kern="1200">
                          <a:solidFill>
                            <a:srgbClr val="0070C0"/>
                          </a:solidFill>
                          <a:effectLst/>
                          <a:latin typeface="+mn-lt"/>
                          <a:ea typeface="+mn-ea"/>
                          <a:cs typeface="+mn-cs"/>
                        </a:rPr>
                        <a:t>0.896</a:t>
                      </a:r>
                      <a:endParaRPr lang="en-US">
                        <a:solidFill>
                          <a:srgbClr val="0070C0"/>
                        </a:solidFill>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sz="1800" b="0" i="0" kern="1200">
                          <a:solidFill>
                            <a:schemeClr val="dk1"/>
                          </a:solidFill>
                          <a:effectLst/>
                          <a:latin typeface="+mn-lt"/>
                          <a:ea typeface="+mn-ea"/>
                          <a:cs typeface="+mn-cs"/>
                        </a:rPr>
                        <a:t>0.5</a:t>
                      </a:r>
                      <a:r>
                        <a:rPr lang="pl-PL" sz="1800" b="0" i="0" kern="1200">
                          <a:solidFill>
                            <a:schemeClr val="dk1"/>
                          </a:solidFill>
                          <a:effectLst/>
                          <a:latin typeface="+mn-lt"/>
                          <a:ea typeface="+mn-ea"/>
                          <a:cs typeface="+mn-cs"/>
                        </a:rPr>
                        <a:t>60</a:t>
                      </a:r>
                      <a:endParaRPr lang="en-US">
                        <a:solidFill>
                          <a:srgbClr val="0070C0"/>
                        </a:solidFill>
                      </a:endParaRPr>
                    </a:p>
                  </a:txBody>
                  <a:tcPr anchor="ctr"/>
                </a:tc>
                <a:tc>
                  <a:txBody>
                    <a:bodyPr/>
                    <a:lstStyle/>
                    <a:p>
                      <a:pPr algn="ctr"/>
                      <a:r>
                        <a:rPr lang="en-US" sz="1800" b="0" i="0" kern="1200">
                          <a:solidFill>
                            <a:schemeClr val="dk1"/>
                          </a:solidFill>
                          <a:effectLst/>
                          <a:latin typeface="+mn-lt"/>
                          <a:ea typeface="+mn-ea"/>
                          <a:cs typeface="+mn-cs"/>
                        </a:rPr>
                        <a:t>0.848</a:t>
                      </a:r>
                      <a:endParaRPr lang="en-US"/>
                    </a:p>
                  </a:txBody>
                  <a:tcPr anchor="ctr"/>
                </a:tc>
                <a:tc>
                  <a:txBody>
                    <a:bodyPr/>
                    <a:lstStyle/>
                    <a:p>
                      <a:pPr algn="ctr"/>
                      <a:r>
                        <a:rPr lang="en-US" sz="1800" b="0" i="0" kern="1200">
                          <a:solidFill>
                            <a:schemeClr val="dk1"/>
                          </a:solidFill>
                          <a:effectLst/>
                          <a:latin typeface="+mn-lt"/>
                          <a:ea typeface="+mn-ea"/>
                          <a:cs typeface="+mn-cs"/>
                        </a:rPr>
                        <a:t>0.570</a:t>
                      </a:r>
                      <a:endParaRPr lang="en-US"/>
                    </a:p>
                  </a:txBody>
                  <a:tcPr anchor="ctr"/>
                </a:tc>
                <a:tc>
                  <a:txBody>
                    <a:bodyPr/>
                    <a:lstStyle/>
                    <a:p>
                      <a:pPr algn="ctr"/>
                      <a:r>
                        <a:rPr lang="en-US" sz="1800" b="0" i="0" kern="1200">
                          <a:solidFill>
                            <a:schemeClr val="dk1"/>
                          </a:solidFill>
                          <a:effectLst/>
                          <a:latin typeface="+mn-lt"/>
                          <a:ea typeface="+mn-ea"/>
                          <a:cs typeface="+mn-cs"/>
                        </a:rPr>
                        <a:t>0.866</a:t>
                      </a:r>
                      <a:endParaRPr lang="en-US"/>
                    </a:p>
                  </a:txBody>
                  <a:tcPr anchor="ctr"/>
                </a:tc>
                <a:tc>
                  <a:txBody>
                    <a:bodyPr/>
                    <a:lstStyle/>
                    <a:p>
                      <a:pPr algn="ctr"/>
                      <a:r>
                        <a:rPr lang="en-US" sz="1800" b="0" i="0" kern="1200">
                          <a:solidFill>
                            <a:schemeClr val="dk1"/>
                          </a:solidFill>
                          <a:effectLst/>
                          <a:latin typeface="+mn-lt"/>
                          <a:ea typeface="+mn-ea"/>
                          <a:cs typeface="+mn-cs"/>
                        </a:rPr>
                        <a:t>0.56</a:t>
                      </a:r>
                      <a:r>
                        <a:rPr lang="pl-PL" sz="1800" b="0" i="0" kern="1200">
                          <a:solidFill>
                            <a:schemeClr val="dk1"/>
                          </a:solidFill>
                          <a:effectLst/>
                          <a:latin typeface="+mn-lt"/>
                          <a:ea typeface="+mn-ea"/>
                          <a:cs typeface="+mn-cs"/>
                        </a:rPr>
                        <a:t>7</a:t>
                      </a:r>
                      <a:endParaRPr lang="en-US">
                        <a:solidFill>
                          <a:schemeClr val="bg1"/>
                        </a:solidFill>
                      </a:endParaRPr>
                    </a:p>
                  </a:txBody>
                  <a:tcPr anchor="ctr"/>
                </a:tc>
                <a:extLst>
                  <a:ext uri="{0D108BD9-81ED-4DB2-BD59-A6C34878D82A}">
                    <a16:rowId xmlns:a16="http://schemas.microsoft.com/office/drawing/2014/main" val="2856461864"/>
                  </a:ext>
                </a:extLst>
              </a:tr>
            </a:tbl>
          </a:graphicData>
        </a:graphic>
      </p:graphicFrame>
    </p:spTree>
    <p:extLst>
      <p:ext uri="{BB962C8B-B14F-4D97-AF65-F5344CB8AC3E}">
        <p14:creationId xmlns:p14="http://schemas.microsoft.com/office/powerpoint/2010/main" val="120503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C9B582-7AB6-D50A-B278-BD11416EAE9B}"/>
              </a:ext>
            </a:extLst>
          </p:cNvPr>
          <p:cNvSpPr>
            <a:spLocks noGrp="1"/>
          </p:cNvSpPr>
          <p:nvPr>
            <p:ph type="title"/>
          </p:nvPr>
        </p:nvSpPr>
        <p:spPr>
          <a:xfrm>
            <a:off x="2010052" y="2862262"/>
            <a:ext cx="8171895" cy="1133475"/>
          </a:xfrm>
        </p:spPr>
        <p:txBody>
          <a:bodyPr anchor="ctr"/>
          <a:lstStyle/>
          <a:p>
            <a:pPr algn="ctr"/>
            <a:r>
              <a:rPr lang="pl-PL" dirty="0"/>
              <a:t>Application demo</a:t>
            </a:r>
            <a:endParaRPr lang="en-US" dirty="0"/>
          </a:p>
        </p:txBody>
      </p:sp>
    </p:spTree>
    <p:extLst>
      <p:ext uri="{BB962C8B-B14F-4D97-AF65-F5344CB8AC3E}">
        <p14:creationId xmlns:p14="http://schemas.microsoft.com/office/powerpoint/2010/main" val="251872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14ABEA-DF9A-E663-9420-C1523552FDAD}"/>
              </a:ext>
            </a:extLst>
          </p:cNvPr>
          <p:cNvSpPr>
            <a:spLocks noGrp="1"/>
          </p:cNvSpPr>
          <p:nvPr>
            <p:ph type="title"/>
          </p:nvPr>
        </p:nvSpPr>
        <p:spPr/>
        <p:txBody>
          <a:bodyPr/>
          <a:lstStyle/>
          <a:p>
            <a:r>
              <a:rPr lang="en-US"/>
              <a:t>Chosen bibliography</a:t>
            </a:r>
          </a:p>
        </p:txBody>
      </p:sp>
      <p:sp>
        <p:nvSpPr>
          <p:cNvPr id="3" name="Symbol zastępczy zawartości 2">
            <a:extLst>
              <a:ext uri="{FF2B5EF4-FFF2-40B4-BE49-F238E27FC236}">
                <a16:creationId xmlns:a16="http://schemas.microsoft.com/office/drawing/2014/main" id="{578D7922-420A-A7A1-5A26-0B33A07FB487}"/>
              </a:ext>
            </a:extLst>
          </p:cNvPr>
          <p:cNvSpPr>
            <a:spLocks noGrp="1"/>
          </p:cNvSpPr>
          <p:nvPr>
            <p:ph idx="1"/>
          </p:nvPr>
        </p:nvSpPr>
        <p:spPr/>
        <p:txBody>
          <a:bodyPr>
            <a:normAutofit fontScale="77500" lnSpcReduction="20000"/>
          </a:bodyPr>
          <a:lstStyle/>
          <a:p>
            <a:pPr algn="l" rtl="0"/>
            <a:r>
              <a:rPr lang="en-US" b="0" i="0" err="1">
                <a:solidFill>
                  <a:schemeClr val="tx1"/>
                </a:solidFill>
                <a:effectLst/>
              </a:rPr>
              <a:t>PolEval</a:t>
            </a:r>
            <a:r>
              <a:rPr lang="en-US" b="0" i="0">
                <a:solidFill>
                  <a:schemeClr val="tx1"/>
                </a:solidFill>
                <a:effectLst/>
              </a:rPr>
              <a:t> 2019. Task 6: Automatic cyberbullying detection, 2019.</a:t>
            </a:r>
            <a:endParaRPr lang="en-US">
              <a:solidFill>
                <a:schemeClr val="tx1"/>
              </a:solidFill>
            </a:endParaRPr>
          </a:p>
          <a:p>
            <a:pPr algn="l" rtl="0"/>
            <a:r>
              <a:rPr lang="en-US" b="0" i="0">
                <a:solidFill>
                  <a:schemeClr val="tx1"/>
                </a:solidFill>
                <a:effectLst/>
              </a:rPr>
              <a:t>F. E. Ayo et al. “Machine learning techniques for hate speech classification of twitter data: State-of-the-art, future challenges</a:t>
            </a:r>
            <a:r>
              <a:rPr lang="en-US">
                <a:solidFill>
                  <a:schemeClr val="tx1"/>
                </a:solidFill>
              </a:rPr>
              <a:t> </a:t>
            </a:r>
            <a:r>
              <a:rPr lang="en-US" b="0" i="0">
                <a:solidFill>
                  <a:schemeClr val="tx1"/>
                </a:solidFill>
                <a:effectLst/>
              </a:rPr>
              <a:t>and research directions”</a:t>
            </a:r>
            <a:endParaRPr lang="en-US">
              <a:solidFill>
                <a:schemeClr val="tx1"/>
              </a:solidFill>
            </a:endParaRPr>
          </a:p>
          <a:p>
            <a:pPr algn="l" rtl="0"/>
            <a:r>
              <a:rPr lang="en-US" b="0" i="0">
                <a:solidFill>
                  <a:schemeClr val="tx1"/>
                </a:solidFill>
                <a:effectLst/>
              </a:rPr>
              <a:t>K. Florio et al. “Time of your hate: The challenge of time in hate speech detection on social media” Applied Sciences, 10(12), 2020</a:t>
            </a:r>
          </a:p>
          <a:p>
            <a:pPr algn="l" rtl="0"/>
            <a:r>
              <a:rPr lang="en-US" b="0" i="0">
                <a:solidFill>
                  <a:schemeClr val="tx1"/>
                </a:solidFill>
                <a:effectLst/>
              </a:rPr>
              <a:t>S. </a:t>
            </a:r>
            <a:r>
              <a:rPr lang="en-US" b="0" i="0" err="1">
                <a:solidFill>
                  <a:schemeClr val="tx1"/>
                </a:solidFill>
                <a:effectLst/>
              </a:rPr>
              <a:t>Malmasi</a:t>
            </a:r>
            <a:r>
              <a:rPr lang="en-US" b="0" i="0">
                <a:solidFill>
                  <a:schemeClr val="tx1"/>
                </a:solidFill>
                <a:effectLst/>
              </a:rPr>
              <a:t> and M. </a:t>
            </a:r>
            <a:r>
              <a:rPr lang="en-US" b="0" i="0" err="1">
                <a:solidFill>
                  <a:schemeClr val="tx1"/>
                </a:solidFill>
                <a:effectLst/>
              </a:rPr>
              <a:t>Zampieri</a:t>
            </a:r>
            <a:r>
              <a:rPr lang="en-US" b="0" i="0">
                <a:solidFill>
                  <a:schemeClr val="tx1"/>
                </a:solidFill>
                <a:effectLst/>
              </a:rPr>
              <a:t> “Challenges in discriminating profanity from hate speech”, 2018</a:t>
            </a:r>
          </a:p>
          <a:p>
            <a:pPr algn="l" rtl="0"/>
            <a:r>
              <a:rPr lang="en-US" b="0" i="0">
                <a:solidFill>
                  <a:schemeClr val="tx1"/>
                </a:solidFill>
                <a:effectLst/>
              </a:rPr>
              <a:t>E. </a:t>
            </a:r>
            <a:r>
              <a:rPr lang="en-US" b="0" i="0" err="1">
                <a:solidFill>
                  <a:schemeClr val="tx1"/>
                </a:solidFill>
                <a:effectLst/>
              </a:rPr>
              <a:t>Ptaszynski</a:t>
            </a:r>
            <a:r>
              <a:rPr lang="en-US" b="0" i="0">
                <a:solidFill>
                  <a:schemeClr val="tx1"/>
                </a:solidFill>
                <a:effectLst/>
              </a:rPr>
              <a:t> and F. Masui “Automatic cyberbullying detection: Emerging research and opportunities”, 2018</a:t>
            </a:r>
          </a:p>
        </p:txBody>
      </p:sp>
    </p:spTree>
    <p:extLst>
      <p:ext uri="{BB962C8B-B14F-4D97-AF65-F5344CB8AC3E}">
        <p14:creationId xmlns:p14="http://schemas.microsoft.com/office/powerpoint/2010/main" val="21057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ADE786-CBB2-EB56-5673-EF0989C99BEC}"/>
              </a:ext>
            </a:extLst>
          </p:cNvPr>
          <p:cNvSpPr>
            <a:spLocks noGrp="1"/>
          </p:cNvSpPr>
          <p:nvPr>
            <p:ph type="title"/>
          </p:nvPr>
        </p:nvSpPr>
        <p:spPr>
          <a:xfrm>
            <a:off x="1598271" y="2350625"/>
            <a:ext cx="8995458" cy="2156749"/>
          </a:xfrm>
        </p:spPr>
        <p:txBody>
          <a:bodyPr anchor="ctr"/>
          <a:lstStyle/>
          <a:p>
            <a:pPr algn="ctr"/>
            <a:r>
              <a:rPr lang="en-US"/>
              <a:t>Questions?</a:t>
            </a:r>
          </a:p>
        </p:txBody>
      </p:sp>
    </p:spTree>
    <p:extLst>
      <p:ext uri="{BB962C8B-B14F-4D97-AF65-F5344CB8AC3E}">
        <p14:creationId xmlns:p14="http://schemas.microsoft.com/office/powerpoint/2010/main" val="592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p:txBody>
          <a:bodyPr/>
          <a:lstStyle/>
          <a:p>
            <a:r>
              <a:rPr lang="pl-PL" err="1"/>
              <a:t>Goal</a:t>
            </a:r>
            <a:r>
              <a:rPr lang="pl-PL"/>
              <a:t> of </a:t>
            </a:r>
            <a:r>
              <a:rPr lang="pl-PL" err="1"/>
              <a:t>this</a:t>
            </a:r>
            <a:r>
              <a:rPr lang="pl-PL"/>
              <a:t> </a:t>
            </a:r>
            <a:r>
              <a:rPr lang="pl-PL" err="1"/>
              <a:t>project</a:t>
            </a:r>
          </a:p>
        </p:txBody>
      </p:sp>
      <p:sp>
        <p:nvSpPr>
          <p:cNvPr id="3" name="Symbol zastępczy zawartości 2">
            <a:extLst>
              <a:ext uri="{FF2B5EF4-FFF2-40B4-BE49-F238E27FC236}">
                <a16:creationId xmlns:a16="http://schemas.microsoft.com/office/drawing/2014/main" id="{E87409A6-7A6F-145B-60EC-6C4EB6ABB470}"/>
              </a:ext>
            </a:extLst>
          </p:cNvPr>
          <p:cNvSpPr>
            <a:spLocks noGrp="1"/>
          </p:cNvSpPr>
          <p:nvPr>
            <p:ph idx="1"/>
          </p:nvPr>
        </p:nvSpPr>
        <p:spPr/>
        <p:txBody>
          <a:bodyPr vert="horz" lIns="91440" tIns="45720" rIns="91440" bIns="45720" rtlCol="0" anchor="t">
            <a:normAutofit fontScale="85000" lnSpcReduction="20000"/>
          </a:bodyPr>
          <a:lstStyle/>
          <a:p>
            <a:r>
              <a:rPr lang="pl-PL">
                <a:ea typeface="+mn-lt"/>
                <a:cs typeface="+mn-lt"/>
              </a:rPr>
              <a:t>Machine learning model for automatic cyberbullying </a:t>
            </a:r>
            <a:r>
              <a:rPr lang="pl-PL" err="1">
                <a:ea typeface="+mn-lt"/>
                <a:cs typeface="+mn-lt"/>
              </a:rPr>
              <a:t>detection</a:t>
            </a:r>
            <a:r>
              <a:rPr lang="pl-PL">
                <a:ea typeface="+mn-lt"/>
                <a:cs typeface="+mn-lt"/>
              </a:rPr>
              <a:t> and </a:t>
            </a:r>
            <a:r>
              <a:rPr lang="pl-PL" err="1">
                <a:ea typeface="+mn-lt"/>
                <a:cs typeface="+mn-lt"/>
              </a:rPr>
              <a:t>hate</a:t>
            </a:r>
            <a:r>
              <a:rPr lang="pl-PL">
                <a:ea typeface="+mn-lt"/>
                <a:cs typeface="+mn-lt"/>
              </a:rPr>
              <a:t> speech </a:t>
            </a:r>
            <a:r>
              <a:rPr lang="pl-PL" err="1">
                <a:ea typeface="+mn-lt"/>
                <a:cs typeface="+mn-lt"/>
              </a:rPr>
              <a:t>classification</a:t>
            </a:r>
            <a:r>
              <a:rPr lang="pl-PL">
                <a:ea typeface="+mn-lt"/>
                <a:cs typeface="+mn-lt"/>
              </a:rPr>
              <a:t> for </a:t>
            </a:r>
            <a:r>
              <a:rPr lang="pl-PL" err="1">
                <a:ea typeface="+mn-lt"/>
                <a:cs typeface="+mn-lt"/>
              </a:rPr>
              <a:t>polish</a:t>
            </a:r>
            <a:r>
              <a:rPr lang="pl-PL">
                <a:ea typeface="+mn-lt"/>
                <a:cs typeface="+mn-lt"/>
              </a:rPr>
              <a:t> </a:t>
            </a:r>
            <a:r>
              <a:rPr lang="pl-PL" err="1">
                <a:ea typeface="+mn-lt"/>
                <a:cs typeface="+mn-lt"/>
              </a:rPr>
              <a:t>language</a:t>
            </a:r>
            <a:endParaRPr lang="pl-PL"/>
          </a:p>
          <a:p>
            <a:r>
              <a:rPr lang="pl-PL" err="1">
                <a:ea typeface="+mn-lt"/>
                <a:cs typeface="+mn-lt"/>
              </a:rPr>
              <a:t>Tweets</a:t>
            </a:r>
            <a:r>
              <a:rPr lang="pl-PL">
                <a:ea typeface="+mn-lt"/>
                <a:cs typeface="+mn-lt"/>
              </a:rPr>
              <a:t> </a:t>
            </a:r>
            <a:r>
              <a:rPr lang="pl-PL" err="1">
                <a:ea typeface="+mn-lt"/>
                <a:cs typeface="+mn-lt"/>
              </a:rPr>
              <a:t>collected</a:t>
            </a:r>
            <a:r>
              <a:rPr lang="pl-PL">
                <a:ea typeface="+mn-lt"/>
                <a:cs typeface="+mn-lt"/>
              </a:rPr>
              <a:t> from </a:t>
            </a:r>
            <a:r>
              <a:rPr lang="pl-PL" err="1">
                <a:ea typeface="+mn-lt"/>
                <a:cs typeface="+mn-lt"/>
              </a:rPr>
              <a:t>openly</a:t>
            </a:r>
            <a:r>
              <a:rPr lang="pl-PL">
                <a:ea typeface="+mn-lt"/>
                <a:cs typeface="+mn-lt"/>
              </a:rPr>
              <a:t> </a:t>
            </a:r>
            <a:r>
              <a:rPr lang="pl-PL" err="1">
                <a:ea typeface="+mn-lt"/>
                <a:cs typeface="+mn-lt"/>
              </a:rPr>
              <a:t>available</a:t>
            </a:r>
            <a:r>
              <a:rPr lang="pl-PL">
                <a:ea typeface="+mn-lt"/>
                <a:cs typeface="+mn-lt"/>
              </a:rPr>
              <a:t> Twitter </a:t>
            </a:r>
            <a:r>
              <a:rPr lang="pl-PL" err="1">
                <a:ea typeface="+mn-lt"/>
                <a:cs typeface="+mn-lt"/>
              </a:rPr>
              <a:t>discussions</a:t>
            </a:r>
            <a:r>
              <a:rPr lang="pl-PL">
                <a:ea typeface="+mn-lt"/>
                <a:cs typeface="+mn-lt"/>
              </a:rPr>
              <a:t> and </a:t>
            </a:r>
            <a:r>
              <a:rPr lang="pl-PL" err="1">
                <a:ea typeface="+mn-lt"/>
                <a:cs typeface="+mn-lt"/>
              </a:rPr>
              <a:t>forums</a:t>
            </a:r>
            <a:endParaRPr lang="pl-PL"/>
          </a:p>
          <a:p>
            <a:r>
              <a:rPr lang="pl-PL">
                <a:ea typeface="+mn-lt"/>
                <a:cs typeface="+mn-lt"/>
              </a:rPr>
              <a:t>Three </a:t>
            </a:r>
            <a:r>
              <a:rPr lang="pl-PL" err="1">
                <a:ea typeface="+mn-lt"/>
                <a:cs typeface="+mn-lt"/>
              </a:rPr>
              <a:t>possible</a:t>
            </a:r>
            <a:r>
              <a:rPr lang="pl-PL">
                <a:ea typeface="+mn-lt"/>
                <a:cs typeface="+mn-lt"/>
              </a:rPr>
              <a:t> </a:t>
            </a:r>
            <a:r>
              <a:rPr lang="pl-PL" err="1">
                <a:ea typeface="+mn-lt"/>
                <a:cs typeface="+mn-lt"/>
              </a:rPr>
              <a:t>classes</a:t>
            </a:r>
            <a:r>
              <a:rPr lang="pl-PL">
                <a:ea typeface="+mn-lt"/>
                <a:cs typeface="+mn-lt"/>
              </a:rPr>
              <a:t> of</a:t>
            </a:r>
            <a:br>
              <a:rPr lang="pl-PL">
                <a:ea typeface="+mn-lt"/>
                <a:cs typeface="+mn-lt"/>
              </a:rPr>
            </a:br>
            <a:r>
              <a:rPr lang="pl-PL" err="1">
                <a:ea typeface="+mn-lt"/>
                <a:cs typeface="+mn-lt"/>
              </a:rPr>
              <a:t>tweets</a:t>
            </a:r>
            <a:r>
              <a:rPr lang="pl-PL">
                <a:ea typeface="+mn-lt"/>
                <a:cs typeface="+mn-lt"/>
              </a:rPr>
              <a:t>:</a:t>
            </a:r>
          </a:p>
          <a:p>
            <a:pPr lvl="1"/>
            <a:r>
              <a:rPr lang="pl-PL">
                <a:ea typeface="+mn-lt"/>
                <a:cs typeface="+mn-lt"/>
              </a:rPr>
              <a:t>0 (non-</a:t>
            </a:r>
            <a:r>
              <a:rPr lang="pl-PL" err="1">
                <a:ea typeface="+mn-lt"/>
                <a:cs typeface="+mn-lt"/>
              </a:rPr>
              <a:t>harmful</a:t>
            </a:r>
            <a:r>
              <a:rPr lang="pl-PL">
                <a:ea typeface="+mn-lt"/>
                <a:cs typeface="+mn-lt"/>
              </a:rPr>
              <a:t>)</a:t>
            </a:r>
          </a:p>
          <a:p>
            <a:pPr lvl="1"/>
            <a:r>
              <a:rPr lang="pl-PL">
                <a:ea typeface="+mn-lt"/>
                <a:cs typeface="+mn-lt"/>
              </a:rPr>
              <a:t>1 (cyberbullying)</a:t>
            </a:r>
          </a:p>
          <a:p>
            <a:pPr lvl="1"/>
            <a:r>
              <a:rPr lang="pl-PL">
                <a:ea typeface="+mn-lt"/>
                <a:cs typeface="+mn-lt"/>
              </a:rPr>
              <a:t>2 (</a:t>
            </a:r>
            <a:r>
              <a:rPr lang="pl-PL" err="1">
                <a:ea typeface="+mn-lt"/>
                <a:cs typeface="+mn-lt"/>
              </a:rPr>
              <a:t>hate</a:t>
            </a:r>
            <a:r>
              <a:rPr lang="pl-PL">
                <a:ea typeface="+mn-lt"/>
                <a:cs typeface="+mn-lt"/>
              </a:rPr>
              <a:t>-speech)</a:t>
            </a:r>
            <a:endParaRPr lang="pl-PL">
              <a:solidFill>
                <a:srgbClr val="FFFFFF">
                  <a:alpha val="70000"/>
                </a:srgbClr>
              </a:solidFill>
            </a:endParaRPr>
          </a:p>
        </p:txBody>
      </p:sp>
    </p:spTree>
    <p:extLst>
      <p:ext uri="{BB962C8B-B14F-4D97-AF65-F5344CB8AC3E}">
        <p14:creationId xmlns:p14="http://schemas.microsoft.com/office/powerpoint/2010/main" val="27745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154FE-4E17-3AC8-8782-EEF7C6311643}"/>
              </a:ext>
            </a:extLst>
          </p:cNvPr>
          <p:cNvSpPr>
            <a:spLocks noGrp="1"/>
          </p:cNvSpPr>
          <p:nvPr>
            <p:ph type="title"/>
          </p:nvPr>
        </p:nvSpPr>
        <p:spPr/>
        <p:txBody>
          <a:bodyPr/>
          <a:lstStyle/>
          <a:p>
            <a:r>
              <a:rPr lang="en-US"/>
              <a:t>Exploratory Data Analysis</a:t>
            </a:r>
          </a:p>
        </p:txBody>
      </p:sp>
      <p:graphicFrame>
        <p:nvGraphicFramePr>
          <p:cNvPr id="4" name="Tabela 4">
            <a:extLst>
              <a:ext uri="{FF2B5EF4-FFF2-40B4-BE49-F238E27FC236}">
                <a16:creationId xmlns:a16="http://schemas.microsoft.com/office/drawing/2014/main" id="{FCF6877C-CD94-E2F1-02CC-61CC6F8FA3DC}"/>
              </a:ext>
            </a:extLst>
          </p:cNvPr>
          <p:cNvGraphicFramePr>
            <a:graphicFrameLocks noGrp="1"/>
          </p:cNvGraphicFramePr>
          <p:nvPr>
            <p:ph idx="1"/>
            <p:extLst>
              <p:ext uri="{D42A27DB-BD31-4B8C-83A1-F6EECF244321}">
                <p14:modId xmlns:p14="http://schemas.microsoft.com/office/powerpoint/2010/main" val="2063702916"/>
              </p:ext>
            </p:extLst>
          </p:nvPr>
        </p:nvGraphicFramePr>
        <p:xfrm>
          <a:off x="3658340" y="3084202"/>
          <a:ext cx="4875320" cy="1483360"/>
        </p:xfrm>
        <a:graphic>
          <a:graphicData uri="http://schemas.openxmlformats.org/drawingml/2006/table">
            <a:tbl>
              <a:tblPr firstRow="1" bandRow="1">
                <a:tableStyleId>{7DF18680-E054-41AD-8BC1-D1AEF772440D}</a:tableStyleId>
              </a:tblPr>
              <a:tblGrid>
                <a:gridCol w="2437660">
                  <a:extLst>
                    <a:ext uri="{9D8B030D-6E8A-4147-A177-3AD203B41FA5}">
                      <a16:colId xmlns:a16="http://schemas.microsoft.com/office/drawing/2014/main" val="2329259920"/>
                    </a:ext>
                  </a:extLst>
                </a:gridCol>
                <a:gridCol w="2437660">
                  <a:extLst>
                    <a:ext uri="{9D8B030D-6E8A-4147-A177-3AD203B41FA5}">
                      <a16:colId xmlns:a16="http://schemas.microsoft.com/office/drawing/2014/main" val="1613459170"/>
                    </a:ext>
                  </a:extLst>
                </a:gridCol>
              </a:tblGrid>
              <a:tr h="370840">
                <a:tc>
                  <a:txBody>
                    <a:bodyPr/>
                    <a:lstStyle/>
                    <a:p>
                      <a:pPr algn="ctr"/>
                      <a:r>
                        <a:rPr lang="en-US" sz="1800" b="0" kern="1200">
                          <a:solidFill>
                            <a:schemeClr val="lt1"/>
                          </a:solidFill>
                          <a:effectLst/>
                        </a:rPr>
                        <a:t>Class</a:t>
                      </a:r>
                      <a:endParaRPr lang="en-US"/>
                    </a:p>
                  </a:txBody>
                  <a:tcPr anchor="ctr"/>
                </a:tc>
                <a:tc>
                  <a:txBody>
                    <a:bodyPr/>
                    <a:lstStyle/>
                    <a:p>
                      <a:pPr algn="ctr"/>
                      <a:r>
                        <a:rPr lang="en-US" sz="1800" b="0" kern="1200">
                          <a:solidFill>
                            <a:schemeClr val="lt1"/>
                          </a:solidFill>
                          <a:effectLst/>
                        </a:rPr>
                        <a:t>Count</a:t>
                      </a:r>
                      <a:endParaRPr lang="en-US"/>
                    </a:p>
                  </a:txBody>
                  <a:tcPr anchor="ctr"/>
                </a:tc>
                <a:extLst>
                  <a:ext uri="{0D108BD9-81ED-4DB2-BD59-A6C34878D82A}">
                    <a16:rowId xmlns:a16="http://schemas.microsoft.com/office/drawing/2014/main" val="3310680278"/>
                  </a:ext>
                </a:extLst>
              </a:tr>
              <a:tr h="370840">
                <a:tc>
                  <a:txBody>
                    <a:bodyPr/>
                    <a:lstStyle/>
                    <a:p>
                      <a:pPr algn="ctr"/>
                      <a:r>
                        <a:rPr lang="en-US" sz="1800" b="0" kern="1200">
                          <a:solidFill>
                            <a:schemeClr val="bg1"/>
                          </a:solidFill>
                          <a:effectLst/>
                        </a:rPr>
                        <a:t>0</a:t>
                      </a:r>
                      <a:endParaRPr lang="en-US">
                        <a:solidFill>
                          <a:schemeClr val="bg1"/>
                        </a:solidFill>
                      </a:endParaRPr>
                    </a:p>
                  </a:txBody>
                  <a:tcPr anchor="ctr"/>
                </a:tc>
                <a:tc>
                  <a:txBody>
                    <a:bodyPr/>
                    <a:lstStyle/>
                    <a:p>
                      <a:pPr algn="ctr"/>
                      <a:r>
                        <a:rPr lang="en-US" sz="1800" b="0" kern="1200">
                          <a:solidFill>
                            <a:schemeClr val="bg1"/>
                          </a:solidFill>
                          <a:effectLst/>
                        </a:rPr>
                        <a:t>9190</a:t>
                      </a:r>
                      <a:endParaRPr lang="en-US">
                        <a:solidFill>
                          <a:schemeClr val="bg1"/>
                        </a:solidFill>
                      </a:endParaRPr>
                    </a:p>
                  </a:txBody>
                  <a:tcPr anchor="ctr"/>
                </a:tc>
                <a:extLst>
                  <a:ext uri="{0D108BD9-81ED-4DB2-BD59-A6C34878D82A}">
                    <a16:rowId xmlns:a16="http://schemas.microsoft.com/office/drawing/2014/main" val="3965516486"/>
                  </a:ext>
                </a:extLst>
              </a:tr>
              <a:tr h="370840">
                <a:tc>
                  <a:txBody>
                    <a:bodyPr/>
                    <a:lstStyle/>
                    <a:p>
                      <a:pPr algn="ctr"/>
                      <a:r>
                        <a:rPr lang="en-US" sz="1800" b="0" kern="1200">
                          <a:solidFill>
                            <a:schemeClr val="bg1"/>
                          </a:solidFill>
                          <a:effectLst/>
                        </a:rPr>
                        <a:t>1</a:t>
                      </a:r>
                      <a:endParaRPr lang="en-US">
                        <a:solidFill>
                          <a:schemeClr val="bg1"/>
                        </a:solidFill>
                      </a:endParaRPr>
                    </a:p>
                  </a:txBody>
                  <a:tcPr anchor="ctr"/>
                </a:tc>
                <a:tc>
                  <a:txBody>
                    <a:bodyPr/>
                    <a:lstStyle/>
                    <a:p>
                      <a:pPr algn="ctr"/>
                      <a:r>
                        <a:rPr lang="en-US" sz="1800" b="0" kern="1200">
                          <a:solidFill>
                            <a:schemeClr val="bg1"/>
                          </a:solidFill>
                          <a:effectLst/>
                        </a:rPr>
                        <a:t>253</a:t>
                      </a:r>
                      <a:endParaRPr lang="en-US">
                        <a:solidFill>
                          <a:schemeClr val="bg1"/>
                        </a:solidFill>
                      </a:endParaRPr>
                    </a:p>
                  </a:txBody>
                  <a:tcPr anchor="ctr"/>
                </a:tc>
                <a:extLst>
                  <a:ext uri="{0D108BD9-81ED-4DB2-BD59-A6C34878D82A}">
                    <a16:rowId xmlns:a16="http://schemas.microsoft.com/office/drawing/2014/main" val="1374919111"/>
                  </a:ext>
                </a:extLst>
              </a:tr>
              <a:tr h="370840">
                <a:tc>
                  <a:txBody>
                    <a:bodyPr/>
                    <a:lstStyle/>
                    <a:p>
                      <a:pPr algn="ctr"/>
                      <a:r>
                        <a:rPr lang="en-US" sz="1800" b="0" kern="1200">
                          <a:solidFill>
                            <a:schemeClr val="bg1"/>
                          </a:solidFill>
                          <a:effectLst/>
                        </a:rPr>
                        <a:t>2</a:t>
                      </a:r>
                      <a:endParaRPr lang="en-US">
                        <a:solidFill>
                          <a:schemeClr val="bg1"/>
                        </a:solidFill>
                      </a:endParaRPr>
                    </a:p>
                  </a:txBody>
                  <a:tcPr anchor="ctr"/>
                </a:tc>
                <a:tc>
                  <a:txBody>
                    <a:bodyPr/>
                    <a:lstStyle/>
                    <a:p>
                      <a:pPr algn="ctr"/>
                      <a:r>
                        <a:rPr lang="en-US" sz="1800" b="0" kern="1200">
                          <a:solidFill>
                            <a:schemeClr val="bg1"/>
                          </a:solidFill>
                          <a:effectLst/>
                        </a:rPr>
                        <a:t>598</a:t>
                      </a:r>
                      <a:endParaRPr lang="en-US">
                        <a:solidFill>
                          <a:schemeClr val="bg1"/>
                        </a:solidFill>
                      </a:endParaRPr>
                    </a:p>
                  </a:txBody>
                  <a:tcPr anchor="ctr"/>
                </a:tc>
                <a:extLst>
                  <a:ext uri="{0D108BD9-81ED-4DB2-BD59-A6C34878D82A}">
                    <a16:rowId xmlns:a16="http://schemas.microsoft.com/office/drawing/2014/main" val="1254126043"/>
                  </a:ext>
                </a:extLst>
              </a:tr>
            </a:tbl>
          </a:graphicData>
        </a:graphic>
      </p:graphicFrame>
    </p:spTree>
    <p:extLst>
      <p:ext uri="{BB962C8B-B14F-4D97-AF65-F5344CB8AC3E}">
        <p14:creationId xmlns:p14="http://schemas.microsoft.com/office/powerpoint/2010/main" val="347720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2216" y="569404"/>
            <a:ext cx="10667567" cy="5719192"/>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3737500" y="4998127"/>
            <a:ext cx="7458034" cy="824147"/>
          </a:xfrm>
        </p:spPr>
        <p:txBody>
          <a:bodyPr>
            <a:normAutofit/>
          </a:bodyPr>
          <a:lstStyle/>
          <a:p>
            <a:pPr algn="r"/>
            <a:r>
              <a:rPr lang="en-US" sz="4000">
                <a:solidFill>
                  <a:schemeClr val="bg1"/>
                </a:solidFill>
                <a:ea typeface="+mj-lt"/>
                <a:cs typeface="+mj-lt"/>
              </a:rPr>
              <a:t>Stop words</a:t>
            </a:r>
            <a:endParaRPr lang="pl-PL" sz="4000">
              <a:solidFill>
                <a:schemeClr val="bg1"/>
              </a:solidFill>
            </a:endParaRPr>
          </a:p>
        </p:txBody>
      </p:sp>
    </p:spTree>
    <p:extLst>
      <p:ext uri="{BB962C8B-B14F-4D97-AF65-F5344CB8AC3E}">
        <p14:creationId xmlns:p14="http://schemas.microsoft.com/office/powerpoint/2010/main" val="87643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3"/>
          <a:stretch>
            <a:fillRect/>
          </a:stretch>
        </p:blipFill>
        <p:spPr>
          <a:xfrm>
            <a:off x="762216" y="566351"/>
            <a:ext cx="10667567" cy="5725298"/>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3737500" y="4998127"/>
            <a:ext cx="7458034" cy="824147"/>
          </a:xfrm>
        </p:spPr>
        <p:txBody>
          <a:bodyPr>
            <a:normAutofit/>
          </a:bodyPr>
          <a:lstStyle/>
          <a:p>
            <a:pPr algn="r"/>
            <a:r>
              <a:rPr lang="en-US" sz="4000">
                <a:solidFill>
                  <a:schemeClr val="bg1"/>
                </a:solidFill>
                <a:ea typeface="+mj-lt"/>
                <a:cs typeface="+mj-lt"/>
              </a:rPr>
              <a:t>Non-stop words</a:t>
            </a:r>
            <a:endParaRPr lang="pl-PL" sz="4000">
              <a:solidFill>
                <a:schemeClr val="bg1"/>
              </a:solidFill>
            </a:endParaRPr>
          </a:p>
        </p:txBody>
      </p:sp>
    </p:spTree>
    <p:extLst>
      <p:ext uri="{BB962C8B-B14F-4D97-AF65-F5344CB8AC3E}">
        <p14:creationId xmlns:p14="http://schemas.microsoft.com/office/powerpoint/2010/main" val="252200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3" name="Obraz 3">
            <a:extLst>
              <a:ext uri="{FF2B5EF4-FFF2-40B4-BE49-F238E27FC236}">
                <a16:creationId xmlns:a16="http://schemas.microsoft.com/office/drawing/2014/main" id="{DD09AAF7-23C5-A292-4074-9B86772CFE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2216" y="644307"/>
            <a:ext cx="10667567" cy="5569386"/>
          </a:xfrm>
        </p:spPr>
      </p:pic>
      <p:sp>
        <p:nvSpPr>
          <p:cNvPr id="2" name="Tytuł 1">
            <a:extLst>
              <a:ext uri="{FF2B5EF4-FFF2-40B4-BE49-F238E27FC236}">
                <a16:creationId xmlns:a16="http://schemas.microsoft.com/office/drawing/2014/main" id="{BE0C20B4-EE94-D9D0-DB83-C053D483C15E}"/>
              </a:ext>
            </a:extLst>
          </p:cNvPr>
          <p:cNvSpPr>
            <a:spLocks noGrp="1"/>
          </p:cNvSpPr>
          <p:nvPr>
            <p:ph type="title"/>
          </p:nvPr>
        </p:nvSpPr>
        <p:spPr>
          <a:xfrm>
            <a:off x="6480698" y="4394447"/>
            <a:ext cx="4714835" cy="1427827"/>
          </a:xfrm>
        </p:spPr>
        <p:txBody>
          <a:bodyPr>
            <a:noAutofit/>
          </a:bodyPr>
          <a:lstStyle/>
          <a:p>
            <a:pPr algn="r"/>
            <a:r>
              <a:rPr lang="en-US" sz="4000">
                <a:solidFill>
                  <a:schemeClr val="bg1"/>
                </a:solidFill>
                <a:ea typeface="+mj-lt"/>
                <a:cs typeface="+mj-lt"/>
              </a:rPr>
              <a:t>N</a:t>
            </a:r>
            <a:r>
              <a:rPr lang="pl-PL" sz="4000">
                <a:solidFill>
                  <a:schemeClr val="bg1"/>
                </a:solidFill>
                <a:ea typeface="+mj-lt"/>
                <a:cs typeface="+mj-lt"/>
              </a:rPr>
              <a:t>on</a:t>
            </a:r>
            <a:r>
              <a:rPr lang="en-US" sz="4000">
                <a:solidFill>
                  <a:schemeClr val="bg1"/>
                </a:solidFill>
                <a:ea typeface="+mj-lt"/>
                <a:cs typeface="+mj-lt"/>
              </a:rPr>
              <a:t>-</a:t>
            </a:r>
            <a:r>
              <a:rPr lang="pl-PL" sz="4000">
                <a:solidFill>
                  <a:schemeClr val="bg1"/>
                </a:solidFill>
                <a:ea typeface="+mj-lt"/>
                <a:cs typeface="+mj-lt"/>
              </a:rPr>
              <a:t>stop </a:t>
            </a:r>
            <a:r>
              <a:rPr lang="pl-PL" sz="4000" err="1">
                <a:solidFill>
                  <a:schemeClr val="bg1"/>
                </a:solidFill>
                <a:ea typeface="+mj-lt"/>
                <a:cs typeface="+mj-lt"/>
              </a:rPr>
              <a:t>words</a:t>
            </a:r>
            <a:r>
              <a:rPr lang="pl-PL" sz="4000">
                <a:solidFill>
                  <a:schemeClr val="bg1"/>
                </a:solidFill>
                <a:ea typeface="+mj-lt"/>
                <a:cs typeface="+mj-lt"/>
              </a:rPr>
              <a:t> in</a:t>
            </a:r>
            <a:r>
              <a:rPr lang="en-US" sz="4000">
                <a:solidFill>
                  <a:schemeClr val="bg1"/>
                </a:solidFill>
                <a:ea typeface="+mj-lt"/>
                <a:cs typeface="+mj-lt"/>
              </a:rPr>
              <a:t> harmful tweets</a:t>
            </a:r>
            <a:endParaRPr lang="pl-PL" sz="4000">
              <a:solidFill>
                <a:schemeClr val="bg1"/>
              </a:solidFill>
            </a:endParaRPr>
          </a:p>
        </p:txBody>
      </p:sp>
    </p:spTree>
    <p:extLst>
      <p:ext uri="{BB962C8B-B14F-4D97-AF65-F5344CB8AC3E}">
        <p14:creationId xmlns:p14="http://schemas.microsoft.com/office/powerpoint/2010/main" val="415777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EB5F4D-7CF1-6FD7-ABA1-7DA5F8E1813F}"/>
              </a:ext>
            </a:extLst>
          </p:cNvPr>
          <p:cNvSpPr>
            <a:spLocks noGrp="1"/>
          </p:cNvSpPr>
          <p:nvPr>
            <p:ph type="title"/>
          </p:nvPr>
        </p:nvSpPr>
        <p:spPr/>
        <p:txBody>
          <a:bodyPr/>
          <a:lstStyle/>
          <a:p>
            <a:r>
              <a:rPr lang="en-US"/>
              <a:t>Preprocessing</a:t>
            </a:r>
          </a:p>
        </p:txBody>
      </p:sp>
      <p:sp>
        <p:nvSpPr>
          <p:cNvPr id="3" name="Symbol zastępczy zawartości 2">
            <a:extLst>
              <a:ext uri="{FF2B5EF4-FFF2-40B4-BE49-F238E27FC236}">
                <a16:creationId xmlns:a16="http://schemas.microsoft.com/office/drawing/2014/main" id="{43BDAF09-0DCC-EB5D-ADA1-1F0FFF5077D4}"/>
              </a:ext>
            </a:extLst>
          </p:cNvPr>
          <p:cNvSpPr>
            <a:spLocks noGrp="1"/>
          </p:cNvSpPr>
          <p:nvPr>
            <p:ph idx="1"/>
          </p:nvPr>
        </p:nvSpPr>
        <p:spPr/>
        <p:txBody>
          <a:bodyPr vert="horz" lIns="91440" tIns="45720" rIns="91440" bIns="45720" rtlCol="0" anchor="t">
            <a:normAutofit fontScale="92500" lnSpcReduction="20000"/>
          </a:bodyPr>
          <a:lstStyle/>
          <a:p>
            <a:r>
              <a:rPr lang="en-US"/>
              <a:t>Stripping leading and trailing whitespaces</a:t>
            </a:r>
          </a:p>
          <a:p>
            <a:r>
              <a:rPr lang="en-US">
                <a:solidFill>
                  <a:schemeClr val="tx1">
                    <a:lumMod val="75000"/>
                    <a:alpha val="70000"/>
                  </a:schemeClr>
                </a:solidFill>
              </a:rPr>
              <a:t>[TFIDF] Replacing all whitespaces with spaces</a:t>
            </a:r>
          </a:p>
          <a:p>
            <a:r>
              <a:rPr lang="en-US"/>
              <a:t>Removing retweet tags (“RT”)</a:t>
            </a:r>
          </a:p>
          <a:p>
            <a:r>
              <a:rPr lang="en-US"/>
              <a:t>Removing leading and trailing responses and mentions</a:t>
            </a:r>
          </a:p>
          <a:p>
            <a:r>
              <a:rPr lang="en-US">
                <a:solidFill>
                  <a:schemeClr val="accent6">
                    <a:lumMod val="60000"/>
                    <a:lumOff val="40000"/>
                    <a:alpha val="70000"/>
                  </a:schemeClr>
                </a:solidFill>
              </a:rPr>
              <a:t>[RoBERTa] Removing emojis</a:t>
            </a:r>
          </a:p>
          <a:p>
            <a:r>
              <a:rPr lang="en-US">
                <a:solidFill>
                  <a:schemeClr val="tx1">
                    <a:lumMod val="75000"/>
                    <a:alpha val="70000"/>
                  </a:schemeClr>
                </a:solidFill>
              </a:rPr>
              <a:t>[TFIDF] Removing punctuation</a:t>
            </a:r>
          </a:p>
          <a:p>
            <a:r>
              <a:rPr lang="en-US">
                <a:solidFill>
                  <a:schemeClr val="tx1">
                    <a:lumMod val="75000"/>
                    <a:alpha val="70000"/>
                  </a:schemeClr>
                </a:solidFill>
              </a:rPr>
              <a:t>[TFIDF] Removing stop words</a:t>
            </a:r>
          </a:p>
        </p:txBody>
      </p:sp>
    </p:spTree>
    <p:extLst>
      <p:ext uri="{BB962C8B-B14F-4D97-AF65-F5344CB8AC3E}">
        <p14:creationId xmlns:p14="http://schemas.microsoft.com/office/powerpoint/2010/main" val="243477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E37464-CA9D-8B43-A6DB-F75627B2C33C}"/>
              </a:ext>
            </a:extLst>
          </p:cNvPr>
          <p:cNvSpPr>
            <a:spLocks noGrp="1"/>
          </p:cNvSpPr>
          <p:nvPr>
            <p:ph type="title"/>
          </p:nvPr>
        </p:nvSpPr>
        <p:spPr/>
        <p:txBody>
          <a:bodyPr/>
          <a:lstStyle/>
          <a:p>
            <a:r>
              <a:rPr lang="en-US"/>
              <a:t>RoBERTa</a:t>
            </a:r>
          </a:p>
        </p:txBody>
      </p:sp>
      <p:sp>
        <p:nvSpPr>
          <p:cNvPr id="3" name="Symbol zastępczy zawartości 2">
            <a:extLst>
              <a:ext uri="{FF2B5EF4-FFF2-40B4-BE49-F238E27FC236}">
                <a16:creationId xmlns:a16="http://schemas.microsoft.com/office/drawing/2014/main" id="{1BD6F5D2-A56A-1D59-7694-D23827EFA576}"/>
              </a:ext>
            </a:extLst>
          </p:cNvPr>
          <p:cNvSpPr>
            <a:spLocks noGrp="1"/>
          </p:cNvSpPr>
          <p:nvPr>
            <p:ph idx="1"/>
          </p:nvPr>
        </p:nvSpPr>
        <p:spPr/>
        <p:txBody>
          <a:bodyPr/>
          <a:lstStyle/>
          <a:p>
            <a:r>
              <a:rPr lang="en-US" err="1"/>
              <a:t>Sławomir</a:t>
            </a:r>
            <a:r>
              <a:rPr lang="en-US"/>
              <a:t> Dadas, 2019, “A repository of Polish NLP resources” </a:t>
            </a:r>
            <a:r>
              <a:rPr lang="en-US">
                <a:hlinkClick r:id="rId3"/>
              </a:rPr>
              <a:t>https://github.com/sdadas/polish-nlp-resources/</a:t>
            </a:r>
            <a:endParaRPr lang="en-US"/>
          </a:p>
          <a:p>
            <a:r>
              <a:rPr lang="en-US"/>
              <a:t>Embedding taken from the second last layer:</a:t>
            </a:r>
          </a:p>
          <a:p>
            <a:pPr lvl="1"/>
            <a:r>
              <a:rPr lang="en-US"/>
              <a:t>Mean</a:t>
            </a:r>
          </a:p>
          <a:p>
            <a:pPr lvl="1"/>
            <a:r>
              <a:rPr lang="en-US" strike="sngStrike"/>
              <a:t>CLS token</a:t>
            </a:r>
          </a:p>
          <a:p>
            <a:r>
              <a:rPr lang="en-US"/>
              <a:t>http://jalammar.github.io/illustrated-bert/</a:t>
            </a:r>
          </a:p>
        </p:txBody>
      </p:sp>
    </p:spTree>
    <p:extLst>
      <p:ext uri="{BB962C8B-B14F-4D97-AF65-F5344CB8AC3E}">
        <p14:creationId xmlns:p14="http://schemas.microsoft.com/office/powerpoint/2010/main" val="273316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0AC403-0222-E052-4431-9131D6B3E224}"/>
              </a:ext>
            </a:extLst>
          </p:cNvPr>
          <p:cNvSpPr>
            <a:spLocks noGrp="1"/>
          </p:cNvSpPr>
          <p:nvPr>
            <p:ph type="title"/>
          </p:nvPr>
        </p:nvSpPr>
        <p:spPr/>
        <p:txBody>
          <a:bodyPr/>
          <a:lstStyle/>
          <a:p>
            <a:r>
              <a:rPr lang="en-US"/>
              <a:t>RoBERTa (base)</a:t>
            </a:r>
          </a:p>
        </p:txBody>
      </p:sp>
      <p:graphicFrame>
        <p:nvGraphicFramePr>
          <p:cNvPr id="4" name="Tabela 4">
            <a:extLst>
              <a:ext uri="{FF2B5EF4-FFF2-40B4-BE49-F238E27FC236}">
                <a16:creationId xmlns:a16="http://schemas.microsoft.com/office/drawing/2014/main" id="{B72F5EEB-7B22-EE62-8613-1DD0F46FA1D2}"/>
              </a:ext>
            </a:extLst>
          </p:cNvPr>
          <p:cNvGraphicFramePr>
            <a:graphicFrameLocks noGrp="1"/>
          </p:cNvGraphicFramePr>
          <p:nvPr>
            <p:extLst>
              <p:ext uri="{D42A27DB-BD31-4B8C-83A1-F6EECF244321}">
                <p14:modId xmlns:p14="http://schemas.microsoft.com/office/powerpoint/2010/main" val="39294448"/>
              </p:ext>
            </p:extLst>
          </p:nvPr>
        </p:nvGraphicFramePr>
        <p:xfrm>
          <a:off x="1226190" y="2738120"/>
          <a:ext cx="9739620" cy="1385438"/>
        </p:xfrm>
        <a:graphic>
          <a:graphicData uri="http://schemas.openxmlformats.org/drawingml/2006/table">
            <a:tbl>
              <a:tblPr firstRow="1" bandRow="1">
                <a:tableStyleId>{7DF18680-E054-41AD-8BC1-D1AEF772440D}</a:tableStyleId>
              </a:tblPr>
              <a:tblGrid>
                <a:gridCol w="1623270">
                  <a:extLst>
                    <a:ext uri="{9D8B030D-6E8A-4147-A177-3AD203B41FA5}">
                      <a16:colId xmlns:a16="http://schemas.microsoft.com/office/drawing/2014/main" val="1769373891"/>
                    </a:ext>
                  </a:extLst>
                </a:gridCol>
                <a:gridCol w="1623270">
                  <a:extLst>
                    <a:ext uri="{9D8B030D-6E8A-4147-A177-3AD203B41FA5}">
                      <a16:colId xmlns:a16="http://schemas.microsoft.com/office/drawing/2014/main" val="207818157"/>
                    </a:ext>
                  </a:extLst>
                </a:gridCol>
                <a:gridCol w="1623270">
                  <a:extLst>
                    <a:ext uri="{9D8B030D-6E8A-4147-A177-3AD203B41FA5}">
                      <a16:colId xmlns:a16="http://schemas.microsoft.com/office/drawing/2014/main" val="543858907"/>
                    </a:ext>
                  </a:extLst>
                </a:gridCol>
                <a:gridCol w="1623270">
                  <a:extLst>
                    <a:ext uri="{9D8B030D-6E8A-4147-A177-3AD203B41FA5}">
                      <a16:colId xmlns:a16="http://schemas.microsoft.com/office/drawing/2014/main" val="4279567433"/>
                    </a:ext>
                  </a:extLst>
                </a:gridCol>
                <a:gridCol w="1623270">
                  <a:extLst>
                    <a:ext uri="{9D8B030D-6E8A-4147-A177-3AD203B41FA5}">
                      <a16:colId xmlns:a16="http://schemas.microsoft.com/office/drawing/2014/main" val="2370678043"/>
                    </a:ext>
                  </a:extLst>
                </a:gridCol>
                <a:gridCol w="1623270">
                  <a:extLst>
                    <a:ext uri="{9D8B030D-6E8A-4147-A177-3AD203B41FA5}">
                      <a16:colId xmlns:a16="http://schemas.microsoft.com/office/drawing/2014/main" val="64980837"/>
                    </a:ext>
                  </a:extLst>
                </a:gridCol>
              </a:tblGrid>
              <a:tr h="643758">
                <a:tc>
                  <a:txBody>
                    <a:bodyPr/>
                    <a:lstStyle/>
                    <a:p>
                      <a:pPr algn="ctr"/>
                      <a:endParaRPr lang="en-US">
                        <a:solidFill>
                          <a:schemeClr val="tx1">
                            <a:lumMod val="95000"/>
                          </a:schemeClr>
                        </a:solidFill>
                      </a:endParaRPr>
                    </a:p>
                  </a:txBody>
                  <a:tcPr anchor="ctr">
                    <a:lnR w="28575" cap="flat" cmpd="sng" algn="ctr">
                      <a:solidFill>
                        <a:schemeClr val="tx1"/>
                      </a:solidFill>
                      <a:prstDash val="solid"/>
                      <a:round/>
                      <a:headEnd type="none" w="med" len="med"/>
                      <a:tailEnd type="none" w="med" len="med"/>
                    </a:lnR>
                  </a:tcPr>
                </a:tc>
                <a:tc>
                  <a:txBody>
                    <a:bodyPr/>
                    <a:lstStyle/>
                    <a:p>
                      <a:pPr algn="ctr"/>
                      <a:r>
                        <a:rPr lang="en-US" noProof="0">
                          <a:solidFill>
                            <a:schemeClr val="tx1">
                              <a:lumMod val="95000"/>
                            </a:schemeClr>
                          </a:solidFill>
                        </a:rPr>
                        <a:t>SVM Linear</a:t>
                      </a:r>
                    </a:p>
                  </a:txBody>
                  <a:tcPr anchor="ctr">
                    <a:lnL w="28575" cap="flat" cmpd="sng" algn="ctr">
                      <a:solidFill>
                        <a:schemeClr val="tx1"/>
                      </a:solidFill>
                      <a:prstDash val="solid"/>
                      <a:round/>
                      <a:headEnd type="none" w="med" len="med"/>
                      <a:tailEnd type="none" w="med" len="med"/>
                    </a:lnL>
                  </a:tcPr>
                </a:tc>
                <a:tc>
                  <a:txBody>
                    <a:bodyPr/>
                    <a:lstStyle/>
                    <a:p>
                      <a:pPr algn="ctr"/>
                      <a:r>
                        <a:rPr lang="en-US" noProof="0">
                          <a:solidFill>
                            <a:schemeClr val="tx1">
                              <a:lumMod val="95000"/>
                            </a:schemeClr>
                          </a:solidFill>
                        </a:rPr>
                        <a:t>SVM RBF</a:t>
                      </a:r>
                    </a:p>
                  </a:txBody>
                  <a:tcPr anchor="ctr"/>
                </a:tc>
                <a:tc>
                  <a:txBody>
                    <a:bodyPr/>
                    <a:lstStyle/>
                    <a:p>
                      <a:pPr algn="ctr"/>
                      <a:r>
                        <a:rPr lang="en-US" noProof="0">
                          <a:solidFill>
                            <a:schemeClr val="tx1">
                              <a:lumMod val="95000"/>
                            </a:schemeClr>
                          </a:solidFill>
                        </a:rPr>
                        <a:t>Random Forest</a:t>
                      </a:r>
                    </a:p>
                  </a:txBody>
                  <a:tcPr anchor="ctr"/>
                </a:tc>
                <a:tc>
                  <a:txBody>
                    <a:bodyPr/>
                    <a:lstStyle/>
                    <a:p>
                      <a:pPr algn="ctr"/>
                      <a:r>
                        <a:rPr lang="en-US" noProof="0">
                          <a:solidFill>
                            <a:schemeClr val="tx1">
                              <a:lumMod val="95000"/>
                            </a:schemeClr>
                          </a:solidFill>
                        </a:rPr>
                        <a:t>Scikit MLP</a:t>
                      </a:r>
                    </a:p>
                  </a:txBody>
                  <a:tcPr anchor="ctr"/>
                </a:tc>
                <a:tc>
                  <a:txBody>
                    <a:bodyPr/>
                    <a:lstStyle/>
                    <a:p>
                      <a:pPr algn="ctr"/>
                      <a:r>
                        <a:rPr lang="en-US" noProof="0">
                          <a:solidFill>
                            <a:schemeClr val="tx1">
                              <a:lumMod val="95000"/>
                            </a:schemeClr>
                          </a:solidFill>
                        </a:rPr>
                        <a:t>Custom MLP</a:t>
                      </a:r>
                    </a:p>
                  </a:txBody>
                  <a:tcPr anchor="ctr"/>
                </a:tc>
                <a:extLst>
                  <a:ext uri="{0D108BD9-81ED-4DB2-BD59-A6C34878D82A}">
                    <a16:rowId xmlns:a16="http://schemas.microsoft.com/office/drawing/2014/main" val="907928715"/>
                  </a:ext>
                </a:extLst>
              </a:tr>
              <a:tr h="370840">
                <a:tc>
                  <a:txBody>
                    <a:bodyPr/>
                    <a:lstStyle/>
                    <a:p>
                      <a:pPr algn="ctr"/>
                      <a:r>
                        <a:rPr lang="pl-PL"/>
                        <a:t>F1 micro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0.861</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0.81</a:t>
                      </a:r>
                      <a:r>
                        <a:rPr lang="pl-PL" sz="1800" b="0" kern="1200">
                          <a:solidFill>
                            <a:schemeClr val="dk1"/>
                          </a:solidFill>
                          <a:effectLst/>
                        </a:rPr>
                        <a:t>2</a:t>
                      </a:r>
                      <a:endParaRPr lang="en-US"/>
                    </a:p>
                  </a:txBody>
                  <a:tcPr anchor="ctr"/>
                </a:tc>
                <a:tc>
                  <a:txBody>
                    <a:bodyPr/>
                    <a:lstStyle/>
                    <a:p>
                      <a:pPr algn="ctr"/>
                      <a:r>
                        <a:rPr lang="en-US" sz="1800" b="0" kern="1200">
                          <a:solidFill>
                            <a:schemeClr val="dk1"/>
                          </a:solidFill>
                          <a:effectLst/>
                        </a:rPr>
                        <a:t>0.867</a:t>
                      </a:r>
                      <a:endParaRPr lang="en-US"/>
                    </a:p>
                  </a:txBody>
                  <a:tcPr anchor="ctr"/>
                </a:tc>
                <a:tc>
                  <a:txBody>
                    <a:bodyPr/>
                    <a:lstStyle/>
                    <a:p>
                      <a:pPr algn="ctr"/>
                      <a:r>
                        <a:rPr lang="en-US" sz="1800" b="0" kern="1200">
                          <a:solidFill>
                            <a:srgbClr val="0070C0"/>
                          </a:solidFill>
                          <a:effectLst/>
                        </a:rPr>
                        <a:t>0.885</a:t>
                      </a:r>
                      <a:endParaRPr lang="en-US">
                        <a:solidFill>
                          <a:srgbClr val="0070C0"/>
                        </a:solidFill>
                      </a:endParaRPr>
                    </a:p>
                  </a:txBody>
                  <a:tcPr anchor="ctr"/>
                </a:tc>
                <a:tc>
                  <a:txBody>
                    <a:bodyPr/>
                    <a:lstStyle/>
                    <a:p>
                      <a:pPr algn="ctr"/>
                      <a:r>
                        <a:rPr lang="en-US" sz="1800" b="0" kern="1200">
                          <a:solidFill>
                            <a:schemeClr val="dk1"/>
                          </a:solidFill>
                          <a:effectLst/>
                        </a:rPr>
                        <a:t>0.839</a:t>
                      </a:r>
                      <a:endParaRPr lang="en-US"/>
                    </a:p>
                  </a:txBody>
                  <a:tcPr anchor="ctr"/>
                </a:tc>
                <a:extLst>
                  <a:ext uri="{0D108BD9-81ED-4DB2-BD59-A6C34878D82A}">
                    <a16:rowId xmlns:a16="http://schemas.microsoft.com/office/drawing/2014/main" val="2856461864"/>
                  </a:ext>
                </a:extLst>
              </a:tr>
              <a:tr h="370840">
                <a:tc>
                  <a:txBody>
                    <a:bodyPr/>
                    <a:lstStyle/>
                    <a:p>
                      <a:pPr algn="ctr"/>
                      <a:r>
                        <a:rPr lang="pl-PL"/>
                        <a:t>F1 macro</a:t>
                      </a:r>
                      <a:endParaRPr lang="en-US"/>
                    </a:p>
                  </a:txBody>
                  <a:tcPr anchor="ctr">
                    <a:lnR w="28575" cap="flat" cmpd="sng" algn="ctr">
                      <a:solidFill>
                        <a:schemeClr val="tx1"/>
                      </a:solidFill>
                      <a:prstDash val="solid"/>
                      <a:round/>
                      <a:headEnd type="none" w="med" len="med"/>
                      <a:tailEnd type="none" w="med" len="med"/>
                    </a:lnR>
                  </a:tcPr>
                </a:tc>
                <a:tc>
                  <a:txBody>
                    <a:bodyPr/>
                    <a:lstStyle/>
                    <a:p>
                      <a:pPr algn="ctr"/>
                      <a:r>
                        <a:rPr lang="en-US" sz="1800" b="0" kern="1200">
                          <a:solidFill>
                            <a:schemeClr val="dk1"/>
                          </a:solidFill>
                          <a:effectLst/>
                        </a:rPr>
                        <a:t>0.5</a:t>
                      </a:r>
                      <a:r>
                        <a:rPr lang="pl-PL" sz="1800" b="0" kern="1200">
                          <a:solidFill>
                            <a:schemeClr val="dk1"/>
                          </a:solidFill>
                          <a:effectLst/>
                        </a:rPr>
                        <a:t>20</a:t>
                      </a:r>
                      <a:endParaRPr lang="en-US"/>
                    </a:p>
                  </a:txBody>
                  <a:tcPr anchor="ctr">
                    <a:lnL w="28575" cap="flat" cmpd="sng" algn="ctr">
                      <a:solidFill>
                        <a:schemeClr val="tx1"/>
                      </a:solidFill>
                      <a:prstDash val="solid"/>
                      <a:round/>
                      <a:headEnd type="none" w="med" len="med"/>
                      <a:tailEnd type="none" w="med" len="med"/>
                    </a:lnL>
                  </a:tcPr>
                </a:tc>
                <a:tc>
                  <a:txBody>
                    <a:bodyPr/>
                    <a:lstStyle/>
                    <a:p>
                      <a:pPr algn="ctr"/>
                      <a:r>
                        <a:rPr lang="en-US" sz="1800" b="0" kern="1200">
                          <a:solidFill>
                            <a:schemeClr val="dk1"/>
                          </a:solidFill>
                          <a:effectLst/>
                        </a:rPr>
                        <a:t>0.522</a:t>
                      </a:r>
                      <a:endParaRPr lang="en-US"/>
                    </a:p>
                  </a:txBody>
                  <a:tcPr anchor="ctr"/>
                </a:tc>
                <a:tc>
                  <a:txBody>
                    <a:bodyPr/>
                    <a:lstStyle/>
                    <a:p>
                      <a:pPr algn="ctr"/>
                      <a:r>
                        <a:rPr lang="en-US" sz="1800" b="0" kern="1200">
                          <a:solidFill>
                            <a:schemeClr val="dk1"/>
                          </a:solidFill>
                          <a:effectLst/>
                        </a:rPr>
                        <a:t>0.31</a:t>
                      </a:r>
                      <a:r>
                        <a:rPr lang="pl-PL" sz="1800" b="0" kern="1200">
                          <a:solidFill>
                            <a:schemeClr val="dk1"/>
                          </a:solidFill>
                          <a:effectLst/>
                        </a:rPr>
                        <a:t>6</a:t>
                      </a:r>
                      <a:endParaRPr lang="en-US"/>
                    </a:p>
                  </a:txBody>
                  <a:tcPr anchor="ctr"/>
                </a:tc>
                <a:tc>
                  <a:txBody>
                    <a:bodyPr/>
                    <a:lstStyle/>
                    <a:p>
                      <a:pPr algn="ctr"/>
                      <a:r>
                        <a:rPr lang="en-US" sz="1800" b="0" kern="1200">
                          <a:solidFill>
                            <a:schemeClr val="dk1"/>
                          </a:solidFill>
                          <a:effectLst/>
                        </a:rPr>
                        <a:t>0.47</a:t>
                      </a:r>
                      <a:r>
                        <a:rPr lang="pl-PL" sz="1800" b="0" kern="1200">
                          <a:solidFill>
                            <a:schemeClr val="dk1"/>
                          </a:solidFill>
                          <a:effectLst/>
                        </a:rPr>
                        <a:t>9</a:t>
                      </a:r>
                      <a:endParaRPr lang="en-US"/>
                    </a:p>
                  </a:txBody>
                  <a:tcPr anchor="ctr"/>
                </a:tc>
                <a:tc>
                  <a:txBody>
                    <a:bodyPr/>
                    <a:lstStyle/>
                    <a:p>
                      <a:pPr algn="ctr"/>
                      <a:r>
                        <a:rPr lang="en-US" sz="1800" b="0" kern="1200">
                          <a:solidFill>
                            <a:srgbClr val="0070C0"/>
                          </a:solidFill>
                          <a:effectLst/>
                        </a:rPr>
                        <a:t>0.531</a:t>
                      </a:r>
                      <a:endParaRPr lang="en-US">
                        <a:solidFill>
                          <a:srgbClr val="0070C0"/>
                        </a:solidFill>
                      </a:endParaRPr>
                    </a:p>
                  </a:txBody>
                  <a:tcPr anchor="ctr"/>
                </a:tc>
                <a:extLst>
                  <a:ext uri="{0D108BD9-81ED-4DB2-BD59-A6C34878D82A}">
                    <a16:rowId xmlns:a16="http://schemas.microsoft.com/office/drawing/2014/main" val="985833206"/>
                  </a:ext>
                </a:extLst>
              </a:tr>
            </a:tbl>
          </a:graphicData>
        </a:graphic>
      </p:graphicFrame>
      <p:sp>
        <p:nvSpPr>
          <p:cNvPr id="5" name="pole tekstowe 4">
            <a:extLst>
              <a:ext uri="{FF2B5EF4-FFF2-40B4-BE49-F238E27FC236}">
                <a16:creationId xmlns:a16="http://schemas.microsoft.com/office/drawing/2014/main" id="{B328514F-AA45-191C-FC14-FE4BAA144EFC}"/>
              </a:ext>
            </a:extLst>
          </p:cNvPr>
          <p:cNvSpPr txBox="1"/>
          <p:nvPr/>
        </p:nvSpPr>
        <p:spPr>
          <a:xfrm>
            <a:off x="1226190" y="4949505"/>
            <a:ext cx="3699545" cy="646331"/>
          </a:xfrm>
          <a:prstGeom prst="rect">
            <a:avLst/>
          </a:prstGeom>
          <a:noFill/>
        </p:spPr>
        <p:txBody>
          <a:bodyPr wrap="square" rtlCol="0">
            <a:spAutoFit/>
          </a:bodyPr>
          <a:lstStyle/>
          <a:p>
            <a:r>
              <a:rPr lang="en-US"/>
              <a:t>Embedding time: 10-15 minutes</a:t>
            </a:r>
            <a:endParaRPr lang="pl-PL"/>
          </a:p>
          <a:p>
            <a:r>
              <a:rPr lang="en-US"/>
              <a:t>Model size: 0.623 gigabytes</a:t>
            </a:r>
          </a:p>
        </p:txBody>
      </p:sp>
    </p:spTree>
    <p:extLst>
      <p:ext uri="{BB962C8B-B14F-4D97-AF65-F5344CB8AC3E}">
        <p14:creationId xmlns:p14="http://schemas.microsoft.com/office/powerpoint/2010/main" val="2328533148"/>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741"/>
      </a:dk2>
      <a:lt2>
        <a:srgbClr val="E2E4E8"/>
      </a:lt2>
      <a:accent1>
        <a:srgbClr val="B69F6A"/>
      </a:accent1>
      <a:accent2>
        <a:srgbClr val="9FA75B"/>
      </a:accent2>
      <a:accent3>
        <a:srgbClr val="8BAB6F"/>
      </a:accent3>
      <a:accent4>
        <a:srgbClr val="65B161"/>
      </a:accent4>
      <a:accent5>
        <a:srgbClr val="6CAF84"/>
      </a:accent5>
      <a:accent6>
        <a:srgbClr val="60B09E"/>
      </a:accent6>
      <a:hlink>
        <a:srgbClr val="697EAE"/>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48C0C21177106A4C92C1293ACB7E15D1" ma:contentTypeVersion="12" ma:contentTypeDescription="Utwórz nowy dokument." ma:contentTypeScope="" ma:versionID="71100b0debc5f424762bd320aeb9e18b">
  <xsd:schema xmlns:xsd="http://www.w3.org/2001/XMLSchema" xmlns:xs="http://www.w3.org/2001/XMLSchema" xmlns:p="http://schemas.microsoft.com/office/2006/metadata/properties" xmlns:ns3="71f0ca6d-ff23-40b9-82ff-190e9f68712f" xmlns:ns4="a211d0e6-8592-4b74-85d9-77383723e577" targetNamespace="http://schemas.microsoft.com/office/2006/metadata/properties" ma:root="true" ma:fieldsID="eda19b4d6a625a2d0df6f2dea061f308" ns3:_="" ns4:_="">
    <xsd:import namespace="71f0ca6d-ff23-40b9-82ff-190e9f68712f"/>
    <xsd:import namespace="a211d0e6-8592-4b74-85d9-77383723e57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f0ca6d-ff23-40b9-82ff-190e9f687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211d0e6-8592-4b74-85d9-77383723e577"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CE8665-0BE3-4F78-89B9-B6320FCCFD6A}">
  <ds:schemaRefs>
    <ds:schemaRef ds:uri="http://schemas.microsoft.com/sharepoint/v3/contenttype/forms"/>
  </ds:schemaRefs>
</ds:datastoreItem>
</file>

<file path=customXml/itemProps2.xml><?xml version="1.0" encoding="utf-8"?>
<ds:datastoreItem xmlns:ds="http://schemas.openxmlformats.org/officeDocument/2006/customXml" ds:itemID="{9AC7A8C9-C330-454F-BF01-E434D499A882}">
  <ds:schemaRefs>
    <ds:schemaRef ds:uri="71f0ca6d-ff23-40b9-82ff-190e9f68712f"/>
    <ds:schemaRef ds:uri="a211d0e6-8592-4b74-85d9-77383723e5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D8E70D3-2268-40DF-9102-1343E87230E6}">
  <ds:schemaRefs>
    <ds:schemaRef ds:uri="http://schemas.openxmlformats.org/package/2006/metadata/core-properties"/>
    <ds:schemaRef ds:uri="http://purl.org/dc/elements/1.1/"/>
    <ds:schemaRef ds:uri="a211d0e6-8592-4b74-85d9-77383723e577"/>
    <ds:schemaRef ds:uri="http://schemas.microsoft.com/office/2006/metadata/properties"/>
    <ds:schemaRef ds:uri="http://purl.org/dc/dcmitype/"/>
    <ds:schemaRef ds:uri="71f0ca6d-ff23-40b9-82ff-190e9f68712f"/>
    <ds:schemaRef ds:uri="http://schemas.microsoft.com/office/2006/documentManagement/types"/>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Panoramiczny</PresentationFormat>
  <Paragraphs>144</Paragraphs>
  <Slides>15</Slides>
  <Notes>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15</vt:i4>
      </vt:variant>
    </vt:vector>
  </HeadingPairs>
  <TitlesOfParts>
    <vt:vector size="20" baseType="lpstr">
      <vt:lpstr>Arial</vt:lpstr>
      <vt:lpstr>Avenir Next LT Pro</vt:lpstr>
      <vt:lpstr>Avenir Next LT Pro Light</vt:lpstr>
      <vt:lpstr>Century Gothic</vt:lpstr>
      <vt:lpstr>PebbleVTI</vt:lpstr>
      <vt:lpstr>Hate speech classification</vt:lpstr>
      <vt:lpstr>Goal of this project</vt:lpstr>
      <vt:lpstr>Exploratory Data Analysis</vt:lpstr>
      <vt:lpstr>Stop words</vt:lpstr>
      <vt:lpstr>Non-stop words</vt:lpstr>
      <vt:lpstr>Non-stop words in harmful tweets</vt:lpstr>
      <vt:lpstr>Preprocessing</vt:lpstr>
      <vt:lpstr>RoBERTa</vt:lpstr>
      <vt:lpstr>RoBERTa (base)</vt:lpstr>
      <vt:lpstr>RoBERTa (large)</vt:lpstr>
      <vt:lpstr>RoBERTa: base vs large</vt:lpstr>
      <vt:lpstr>RoBERTa + TFIDF</vt:lpstr>
      <vt:lpstr>Application demo</vt:lpstr>
      <vt:lpstr>Chosen bibliography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classification</dc:title>
  <dc:creator>Wenka Marcel (STUD)</dc:creator>
  <cp:lastModifiedBy>Wenka Marcel (STUD)</cp:lastModifiedBy>
  <cp:revision>2</cp:revision>
  <dcterms:created xsi:type="dcterms:W3CDTF">2022-05-09T19:28:39Z</dcterms:created>
  <dcterms:modified xsi:type="dcterms:W3CDTF">2022-06-04T16:14:59Z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0x01010048C0C21177106A4C92C1293ACB7E15D1</vt:lpwstr>
  </property>
</Properties>
</file>