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3" r:id="rId5"/>
    <p:sldId id="269" r:id="rId6"/>
    <p:sldId id="258" r:id="rId7"/>
    <p:sldId id="261" r:id="rId8"/>
    <p:sldId id="262" r:id="rId9"/>
    <p:sldId id="267" r:id="rId10"/>
    <p:sldId id="274" r:id="rId11"/>
    <p:sldId id="263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F276-AC8D-27D9-067A-CB31A754A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7E0E-5778-D7B1-3322-179DA60D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6374-6F22-5A60-A98A-2EBA62B7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A969-4AF8-CE6D-121A-78B7DAE8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9A77-78BB-6A71-E751-BE4180F8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784-F8E0-D245-6031-F1F048CB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E9FF4-6CDC-2F36-A80B-0CED9ED8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2BBE-878F-4D20-A410-80A378A6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DA15-5949-F360-D135-A59E879A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FBC6-A11C-C916-AF9B-58A01C89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9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92E3F-A605-1085-7603-97DF598D3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6C7E8-B0E0-DD45-F99E-E6B852B9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BB7F-06C3-C69F-E623-FB545E6A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21E4-2AED-4C7D-ACFD-B0C31CF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D375-86DC-DE67-0B75-2B49AB40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7B7F-6BF7-177C-C041-15BF0EB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A0CB-8CE5-0F8D-CBD6-BA32DAE7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60C7-BFC5-5C04-1682-6D341543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07A9-F693-A3F6-8701-D43C0A9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6449-E6F1-75B1-CD0E-06F11B16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7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5491-E7BA-F266-4399-05D81841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7693-349B-9017-5C51-DB5ABEF2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514C-DF68-A60F-5B18-C3B3864F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56D7-3235-E757-ABE2-89FD0EDB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055E-8BCA-0190-E599-D056815C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3680-B18C-19F7-CA9A-958E5A6F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5A33-10A0-0029-685F-58C368465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DDAD9-D9F1-30B1-1F3E-B9871144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72A8E-A023-7423-9CCA-9A3CD91D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4ED0A-E941-BC12-94B5-E0ABE8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6D60A-CF2C-86DA-77DA-348CB940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A7FA-514C-A3C6-C53B-4749BA19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9019-413B-4038-08B5-7C645AAD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AEE78-6B28-C2AD-E3E1-FB15DD751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2CA4F-FF5E-9AC0-4C3D-734772446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BCE6A-BA17-6E5B-65B3-B4C2B0B5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9CDF7-21C6-6B98-C4E9-F29D1C45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7C1A3-1843-A27F-F7B7-F7DF6D48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51E52-B091-9379-F854-EAFDE971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5204-C401-6C51-B110-9535CB55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F32D2-B6C0-785D-BB41-A953F0D8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CCB02-2542-94E8-C1EB-B9C1FCAD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092AD-D80E-F89D-6CB9-89A766B6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35B6E-7BA7-90BC-2D71-372DA9D9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AEA35-DFED-81A3-D3DE-2E4BF151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FD3BD-5441-1FCB-5320-E659616E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2E8-9DBC-6516-37A7-40EB6733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2C8F-1278-09B5-A6C2-60066FFC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0131-BA8B-8DDD-17AE-2B796154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75629-E81B-3761-8862-B75312E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8C3D-D3AB-600C-B790-E6546E08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9E001-3B5A-DD64-B66C-31C5F3CD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D5FA-413C-E017-FFB1-B5648D02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4DCEF-32BD-9E6F-85AF-E6D16384C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2B5DD-4579-75DC-EE40-1F724B69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59318-3A87-754B-D908-64718F17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663B0-61A6-CF64-7BE5-4FD2285F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1F53A-DDFE-C5FD-4701-FB7BC390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8E0DD-8F31-D083-7949-F800F8F7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34EB0-5DA7-81F6-11E5-34160C7D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D230-ACB3-A88D-3E81-DB8C32E96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1BDB-51A7-4541-8449-7313F777D6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5E81A-AA62-D15E-5ABB-0CD8DA14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EF0E-1123-1B72-19AB-D9B2998C1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A3D8-A4C0-4EC8-ACDA-FDCD4192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2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5.wav"/><Relationship Id="rId7" Type="http://schemas.openxmlformats.org/officeDocument/2006/relationships/image" Target="../media/image6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B439-F6A2-4AD6-C7EA-D71044971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EEG decoding of a bistable auditory percept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27E78-841B-C710-42DA-F217C0CD5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Luoma and Sean McWeeny</a:t>
            </a:r>
          </a:p>
        </p:txBody>
      </p:sp>
    </p:spTree>
    <p:extLst>
      <p:ext uri="{BB962C8B-B14F-4D97-AF65-F5344CB8AC3E}">
        <p14:creationId xmlns:p14="http://schemas.microsoft.com/office/powerpoint/2010/main" val="283340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-up of a brain storm spectrogram&#10;&#10;Description automatically generated">
            <a:extLst>
              <a:ext uri="{FF2B5EF4-FFF2-40B4-BE49-F238E27FC236}">
                <a16:creationId xmlns:a16="http://schemas.microsoft.com/office/drawing/2014/main" id="{2C56A932-12E3-7525-2240-891F2ADAC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77" y="3740481"/>
            <a:ext cx="3751807" cy="28127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C874F-D328-979D-CF24-8709397D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Spectograms</a:t>
            </a:r>
            <a:endParaRPr lang="en-US" dirty="0"/>
          </a:p>
        </p:txBody>
      </p:sp>
      <p:pic>
        <p:nvPicPr>
          <p:cNvPr id="6" name="Picture 5" descr="A close-up of a spectrogram&#10;&#10;Description automatically generated">
            <a:extLst>
              <a:ext uri="{FF2B5EF4-FFF2-40B4-BE49-F238E27FC236}">
                <a16:creationId xmlns:a16="http://schemas.microsoft.com/office/drawing/2014/main" id="{547E064F-B553-AE8F-023A-CE4EA827F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15" y="1439202"/>
            <a:ext cx="3751808" cy="2812784"/>
          </a:xfrm>
          <a:prstGeom prst="rect">
            <a:avLst/>
          </a:prstGeom>
        </p:spPr>
      </p:pic>
      <p:pic>
        <p:nvPicPr>
          <p:cNvPr id="5" name="Picture 4" descr="A green needle spectrogram and a blue needle&#10;&#10;Description automatically generated">
            <a:extLst>
              <a:ext uri="{FF2B5EF4-FFF2-40B4-BE49-F238E27FC236}">
                <a16:creationId xmlns:a16="http://schemas.microsoft.com/office/drawing/2014/main" id="{64220AC7-1F38-D0C3-CEBB-A5AEF1B87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93" y="3740481"/>
            <a:ext cx="3751807" cy="28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1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AD5366-6A98-4528-3987-48D57F962C4F}"/>
              </a:ext>
            </a:extLst>
          </p:cNvPr>
          <p:cNvGrpSpPr/>
          <p:nvPr/>
        </p:nvGrpSpPr>
        <p:grpSpPr>
          <a:xfrm>
            <a:off x="5934243" y="1664486"/>
            <a:ext cx="2332653" cy="1380931"/>
            <a:chOff x="4875182" y="926398"/>
            <a:chExt cx="2332653" cy="138093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3EDD03-6F23-8C21-95A4-067980C65178}"/>
                </a:ext>
              </a:extLst>
            </p:cNvPr>
            <p:cNvGrpSpPr/>
            <p:nvPr/>
          </p:nvGrpSpPr>
          <p:grpSpPr>
            <a:xfrm>
              <a:off x="4875182" y="926398"/>
              <a:ext cx="2332653" cy="1380931"/>
              <a:chOff x="5678610" y="522513"/>
              <a:chExt cx="2332653" cy="138093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422BE4-99A2-3413-2AAC-068212987C61}"/>
                  </a:ext>
                </a:extLst>
              </p:cNvPr>
              <p:cNvSpPr/>
              <p:nvPr/>
            </p:nvSpPr>
            <p:spPr>
              <a:xfrm>
                <a:off x="5678610" y="522513"/>
                <a:ext cx="2332653" cy="1380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Explosion: 8 Points 22">
                <a:extLst>
                  <a:ext uri="{FF2B5EF4-FFF2-40B4-BE49-F238E27FC236}">
                    <a16:creationId xmlns:a16="http://schemas.microsoft.com/office/drawing/2014/main" id="{DDA7EE15-6FDF-812C-FC83-6F32488447C7}"/>
                  </a:ext>
                </a:extLst>
              </p:cNvPr>
              <p:cNvSpPr/>
              <p:nvPr/>
            </p:nvSpPr>
            <p:spPr>
              <a:xfrm>
                <a:off x="5831041" y="999351"/>
                <a:ext cx="350520" cy="464820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Explosion: 8 Points 23">
              <a:extLst>
                <a:ext uri="{FF2B5EF4-FFF2-40B4-BE49-F238E27FC236}">
                  <a16:creationId xmlns:a16="http://schemas.microsoft.com/office/drawing/2014/main" id="{F4B2CC28-B27B-8507-2399-C7FCBCDA3358}"/>
                </a:ext>
              </a:extLst>
            </p:cNvPr>
            <p:cNvSpPr/>
            <p:nvPr/>
          </p:nvSpPr>
          <p:spPr>
            <a:xfrm>
              <a:off x="5469169" y="1410071"/>
              <a:ext cx="350520" cy="46482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xplosion: 8 Points 24">
              <a:extLst>
                <a:ext uri="{FF2B5EF4-FFF2-40B4-BE49-F238E27FC236}">
                  <a16:creationId xmlns:a16="http://schemas.microsoft.com/office/drawing/2014/main" id="{10CFE26F-4155-DF64-EAA7-CB8CE4364A60}"/>
                </a:ext>
              </a:extLst>
            </p:cNvPr>
            <p:cNvSpPr/>
            <p:nvPr/>
          </p:nvSpPr>
          <p:spPr>
            <a:xfrm>
              <a:off x="5893665" y="1410071"/>
              <a:ext cx="350520" cy="46482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Explosion: 8 Points 25">
              <a:extLst>
                <a:ext uri="{FF2B5EF4-FFF2-40B4-BE49-F238E27FC236}">
                  <a16:creationId xmlns:a16="http://schemas.microsoft.com/office/drawing/2014/main" id="{2611DA8F-14B8-3DD3-D892-DA6FC600854B}"/>
                </a:ext>
              </a:extLst>
            </p:cNvPr>
            <p:cNvSpPr/>
            <p:nvPr/>
          </p:nvSpPr>
          <p:spPr>
            <a:xfrm>
              <a:off x="6337725" y="1410071"/>
              <a:ext cx="350520" cy="46482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Explosion: 8 Points 26">
              <a:extLst>
                <a:ext uri="{FF2B5EF4-FFF2-40B4-BE49-F238E27FC236}">
                  <a16:creationId xmlns:a16="http://schemas.microsoft.com/office/drawing/2014/main" id="{EB4FBD34-E8BD-55C0-63A2-A3ECA22952B8}"/>
                </a:ext>
              </a:extLst>
            </p:cNvPr>
            <p:cNvSpPr/>
            <p:nvPr/>
          </p:nvSpPr>
          <p:spPr>
            <a:xfrm>
              <a:off x="6798504" y="1410071"/>
              <a:ext cx="350520" cy="46482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A21681-61F3-BDF5-6F00-8A3923FBBBCF}"/>
              </a:ext>
            </a:extLst>
          </p:cNvPr>
          <p:cNvCxnSpPr>
            <a:cxnSpLocks/>
          </p:cNvCxnSpPr>
          <p:nvPr/>
        </p:nvCxnSpPr>
        <p:spPr>
          <a:xfrm flipV="1">
            <a:off x="2604052" y="1431235"/>
            <a:ext cx="3621948" cy="2087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DEBE571-23CA-F76B-F570-49953C50ED66}"/>
              </a:ext>
            </a:extLst>
          </p:cNvPr>
          <p:cNvGrpSpPr/>
          <p:nvPr/>
        </p:nvGrpSpPr>
        <p:grpSpPr>
          <a:xfrm>
            <a:off x="2930688" y="3378712"/>
            <a:ext cx="2535327" cy="2132648"/>
            <a:chOff x="2930688" y="3378712"/>
            <a:chExt cx="2535327" cy="21326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A98988-75A2-C8CF-BAA2-A8507B3A03BF}"/>
                </a:ext>
              </a:extLst>
            </p:cNvPr>
            <p:cNvGrpSpPr/>
            <p:nvPr/>
          </p:nvGrpSpPr>
          <p:grpSpPr>
            <a:xfrm>
              <a:off x="2930688" y="3378712"/>
              <a:ext cx="2332653" cy="1380931"/>
              <a:chOff x="877077" y="3769566"/>
              <a:chExt cx="2332653" cy="1380931"/>
            </a:xfrm>
            <a:solidFill>
              <a:schemeClr val="bg1">
                <a:lumMod val="65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53E230-E715-8D25-8CF7-DEB4EF7ECFA3}"/>
                  </a:ext>
                </a:extLst>
              </p:cNvPr>
              <p:cNvSpPr/>
              <p:nvPr/>
            </p:nvSpPr>
            <p:spPr>
              <a:xfrm>
                <a:off x="877077" y="3769566"/>
                <a:ext cx="2332653" cy="1380931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ross 19">
                <a:extLst>
                  <a:ext uri="{FF2B5EF4-FFF2-40B4-BE49-F238E27FC236}">
                    <a16:creationId xmlns:a16="http://schemas.microsoft.com/office/drawing/2014/main" id="{BB36693D-E3B5-1F52-C3FA-156E67289B08}"/>
                  </a:ext>
                </a:extLst>
              </p:cNvPr>
              <p:cNvSpPr/>
              <p:nvPr/>
            </p:nvSpPr>
            <p:spPr>
              <a:xfrm>
                <a:off x="1777419" y="4195169"/>
                <a:ext cx="541176" cy="559836"/>
              </a:xfrm>
              <a:prstGeom prst="plus">
                <a:avLst>
                  <a:gd name="adj" fmla="val 44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64A17A-1CA4-9324-1F4A-C897A60F1333}"/>
                </a:ext>
              </a:extLst>
            </p:cNvPr>
            <p:cNvSpPr txBox="1"/>
            <p:nvPr/>
          </p:nvSpPr>
          <p:spPr>
            <a:xfrm>
              <a:off x="4101040" y="4865029"/>
              <a:ext cx="1364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Fixation</a:t>
              </a:r>
            </a:p>
            <a:p>
              <a:r>
                <a:rPr lang="en-US" dirty="0"/>
                <a:t>(500ms)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8DFF159-84ED-11F4-1458-CA3D3CBF38FB}"/>
              </a:ext>
            </a:extLst>
          </p:cNvPr>
          <p:cNvSpPr txBox="1"/>
          <p:nvPr/>
        </p:nvSpPr>
        <p:spPr>
          <a:xfrm>
            <a:off x="6952726" y="3096651"/>
            <a:ext cx="216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Jitter</a:t>
            </a:r>
          </a:p>
          <a:p>
            <a:r>
              <a:rPr lang="en-US" dirty="0"/>
              <a:t>(0-200ms)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BEFCC3-661B-82B4-9AD6-887E571F5C9D}"/>
              </a:ext>
            </a:extLst>
          </p:cNvPr>
          <p:cNvSpPr txBox="1"/>
          <p:nvPr/>
        </p:nvSpPr>
        <p:spPr>
          <a:xfrm>
            <a:off x="5934243" y="3096652"/>
            <a:ext cx="136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5x Target</a:t>
            </a:r>
          </a:p>
          <a:p>
            <a:r>
              <a:rPr lang="en-US" dirty="0"/>
              <a:t>(7500ms)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1F5028-554C-9C35-3BD5-0CD7A903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/>
          <a:lstStyle/>
          <a:p>
            <a:r>
              <a:rPr lang="en-US" dirty="0"/>
              <a:t>Pilot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230BE-1B20-E7E4-844E-719D2E269B3A}"/>
              </a:ext>
            </a:extLst>
          </p:cNvPr>
          <p:cNvSpPr txBox="1"/>
          <p:nvPr/>
        </p:nvSpPr>
        <p:spPr>
          <a:xfrm>
            <a:off x="9119512" y="5188194"/>
            <a:ext cx="23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Blocks of 40 trials:</a:t>
            </a:r>
          </a:p>
          <a:p>
            <a:r>
              <a:rPr lang="en-US" dirty="0"/>
              <a:t>2 Blocks Green Needle</a:t>
            </a:r>
          </a:p>
          <a:p>
            <a:r>
              <a:rPr lang="en-US" dirty="0"/>
              <a:t>2 Blocks Brainstorm</a:t>
            </a:r>
          </a:p>
          <a:p>
            <a:r>
              <a:rPr lang="en-US" dirty="0"/>
              <a:t>2 Blocks Mixed</a:t>
            </a:r>
          </a:p>
        </p:txBody>
      </p:sp>
    </p:spTree>
    <p:extLst>
      <p:ext uri="{BB962C8B-B14F-4D97-AF65-F5344CB8AC3E}">
        <p14:creationId xmlns:p14="http://schemas.microsoft.com/office/powerpoint/2010/main" val="30750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C4C965-F303-D1F3-D8C8-ED06A7E77B39}"/>
              </a:ext>
            </a:extLst>
          </p:cNvPr>
          <p:cNvGrpSpPr/>
          <p:nvPr/>
        </p:nvGrpSpPr>
        <p:grpSpPr>
          <a:xfrm>
            <a:off x="5934243" y="1664486"/>
            <a:ext cx="2332653" cy="1380931"/>
            <a:chOff x="4875182" y="926398"/>
            <a:chExt cx="2332653" cy="13809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ED7242-AFDC-95EA-C314-82E231AF15AA}"/>
                </a:ext>
              </a:extLst>
            </p:cNvPr>
            <p:cNvGrpSpPr/>
            <p:nvPr/>
          </p:nvGrpSpPr>
          <p:grpSpPr>
            <a:xfrm>
              <a:off x="4875182" y="926398"/>
              <a:ext cx="2332653" cy="1380931"/>
              <a:chOff x="5678610" y="522513"/>
              <a:chExt cx="2332653" cy="138093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B572C6-D36A-6CA4-C261-4C188521062D}"/>
                  </a:ext>
                </a:extLst>
              </p:cNvPr>
              <p:cNvSpPr/>
              <p:nvPr/>
            </p:nvSpPr>
            <p:spPr>
              <a:xfrm>
                <a:off x="5678610" y="522513"/>
                <a:ext cx="2332653" cy="1380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Explosion: 8 Points 10">
                <a:extLst>
                  <a:ext uri="{FF2B5EF4-FFF2-40B4-BE49-F238E27FC236}">
                    <a16:creationId xmlns:a16="http://schemas.microsoft.com/office/drawing/2014/main" id="{DF385E3C-15EB-EB89-80B6-EA1BD2B3A8B5}"/>
                  </a:ext>
                </a:extLst>
              </p:cNvPr>
              <p:cNvSpPr/>
              <p:nvPr/>
            </p:nvSpPr>
            <p:spPr>
              <a:xfrm>
                <a:off x="5831041" y="999351"/>
                <a:ext cx="350520" cy="464820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Explosion: 8 Points 5">
              <a:extLst>
                <a:ext uri="{FF2B5EF4-FFF2-40B4-BE49-F238E27FC236}">
                  <a16:creationId xmlns:a16="http://schemas.microsoft.com/office/drawing/2014/main" id="{42191654-F94C-8846-6A5C-8D56E41EED68}"/>
                </a:ext>
              </a:extLst>
            </p:cNvPr>
            <p:cNvSpPr/>
            <p:nvPr/>
          </p:nvSpPr>
          <p:spPr>
            <a:xfrm>
              <a:off x="5469169" y="1410071"/>
              <a:ext cx="350520" cy="46482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Explosion: 8 Points 6">
              <a:extLst>
                <a:ext uri="{FF2B5EF4-FFF2-40B4-BE49-F238E27FC236}">
                  <a16:creationId xmlns:a16="http://schemas.microsoft.com/office/drawing/2014/main" id="{19712FFE-2A61-5C7A-7F29-88CD06A902F5}"/>
                </a:ext>
              </a:extLst>
            </p:cNvPr>
            <p:cNvSpPr/>
            <p:nvPr/>
          </p:nvSpPr>
          <p:spPr>
            <a:xfrm>
              <a:off x="5893665" y="1410071"/>
              <a:ext cx="350520" cy="46482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xplosion: 8 Points 7">
              <a:extLst>
                <a:ext uri="{FF2B5EF4-FFF2-40B4-BE49-F238E27FC236}">
                  <a16:creationId xmlns:a16="http://schemas.microsoft.com/office/drawing/2014/main" id="{09B9941B-03A2-30EC-3775-B17A5653A0CF}"/>
                </a:ext>
              </a:extLst>
            </p:cNvPr>
            <p:cNvSpPr/>
            <p:nvPr/>
          </p:nvSpPr>
          <p:spPr>
            <a:xfrm>
              <a:off x="6337725" y="1410071"/>
              <a:ext cx="350520" cy="46482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xplosion: 8 Points 8">
              <a:extLst>
                <a:ext uri="{FF2B5EF4-FFF2-40B4-BE49-F238E27FC236}">
                  <a16:creationId xmlns:a16="http://schemas.microsoft.com/office/drawing/2014/main" id="{8E281416-2C23-5807-138F-D0E76E742F6C}"/>
                </a:ext>
              </a:extLst>
            </p:cNvPr>
            <p:cNvSpPr/>
            <p:nvPr/>
          </p:nvSpPr>
          <p:spPr>
            <a:xfrm>
              <a:off x="6798504" y="1410071"/>
              <a:ext cx="350520" cy="46482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6B3E0E-98AF-9223-B197-B78427AB21A8}"/>
              </a:ext>
            </a:extLst>
          </p:cNvPr>
          <p:cNvGrpSpPr/>
          <p:nvPr/>
        </p:nvGrpSpPr>
        <p:grpSpPr>
          <a:xfrm>
            <a:off x="3841788" y="2919747"/>
            <a:ext cx="2420146" cy="2018443"/>
            <a:chOff x="2930688" y="3378712"/>
            <a:chExt cx="2420146" cy="20184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BF0356-AFFD-A7A9-2DFB-3A1C211BDE1E}"/>
                </a:ext>
              </a:extLst>
            </p:cNvPr>
            <p:cNvSpPr/>
            <p:nvPr/>
          </p:nvSpPr>
          <p:spPr>
            <a:xfrm>
              <a:off x="2930688" y="3378712"/>
              <a:ext cx="2332653" cy="1380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2B142B-1EBF-F68B-8210-F44B1B3A918A}"/>
                </a:ext>
              </a:extLst>
            </p:cNvPr>
            <p:cNvSpPr txBox="1"/>
            <p:nvPr/>
          </p:nvSpPr>
          <p:spPr>
            <a:xfrm>
              <a:off x="3985859" y="4750824"/>
              <a:ext cx="1364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Prime</a:t>
              </a:r>
            </a:p>
            <a:p>
              <a:r>
                <a:rPr lang="en-US" dirty="0"/>
                <a:t>(500ms)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17EFB-6BCD-AB13-245A-7A07A2BB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Experiment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281650-D79B-6B8A-C496-E47198F07650}"/>
              </a:ext>
            </a:extLst>
          </p:cNvPr>
          <p:cNvCxnSpPr>
            <a:cxnSpLocks/>
          </p:cNvCxnSpPr>
          <p:nvPr/>
        </p:nvCxnSpPr>
        <p:spPr>
          <a:xfrm flipV="1">
            <a:off x="1828800" y="1431235"/>
            <a:ext cx="4397200" cy="2635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422B08-DCD5-5538-5FA4-B55258510808}"/>
              </a:ext>
            </a:extLst>
          </p:cNvPr>
          <p:cNvGrpSpPr/>
          <p:nvPr/>
        </p:nvGrpSpPr>
        <p:grpSpPr>
          <a:xfrm>
            <a:off x="1828800" y="4066956"/>
            <a:ext cx="2535327" cy="2132648"/>
            <a:chOff x="2930688" y="3378712"/>
            <a:chExt cx="2535327" cy="213264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9C460E0-38FB-EAF6-A780-A31AA03FBAAB}"/>
                </a:ext>
              </a:extLst>
            </p:cNvPr>
            <p:cNvGrpSpPr/>
            <p:nvPr/>
          </p:nvGrpSpPr>
          <p:grpSpPr>
            <a:xfrm>
              <a:off x="2930688" y="3378712"/>
              <a:ext cx="2332653" cy="1380931"/>
              <a:chOff x="877077" y="3769566"/>
              <a:chExt cx="2332653" cy="1380931"/>
            </a:xfrm>
            <a:solidFill>
              <a:schemeClr val="bg1">
                <a:lumMod val="65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F00278-E9BC-9542-6256-4E440D77D19E}"/>
                  </a:ext>
                </a:extLst>
              </p:cNvPr>
              <p:cNvSpPr/>
              <p:nvPr/>
            </p:nvSpPr>
            <p:spPr>
              <a:xfrm>
                <a:off x="877077" y="3769566"/>
                <a:ext cx="2332653" cy="1380931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ross 13">
                <a:extLst>
                  <a:ext uri="{FF2B5EF4-FFF2-40B4-BE49-F238E27FC236}">
                    <a16:creationId xmlns:a16="http://schemas.microsoft.com/office/drawing/2014/main" id="{64B41EAC-9877-0A46-FBFC-B336CD92F74F}"/>
                  </a:ext>
                </a:extLst>
              </p:cNvPr>
              <p:cNvSpPr/>
              <p:nvPr/>
            </p:nvSpPr>
            <p:spPr>
              <a:xfrm>
                <a:off x="1777419" y="4195169"/>
                <a:ext cx="541176" cy="559836"/>
              </a:xfrm>
              <a:prstGeom prst="plus">
                <a:avLst>
                  <a:gd name="adj" fmla="val 44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665166-3239-E671-0E32-06D739E43571}"/>
                </a:ext>
              </a:extLst>
            </p:cNvPr>
            <p:cNvSpPr txBox="1"/>
            <p:nvPr/>
          </p:nvSpPr>
          <p:spPr>
            <a:xfrm>
              <a:off x="4101040" y="4865029"/>
              <a:ext cx="1364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Fixation</a:t>
              </a:r>
            </a:p>
            <a:p>
              <a:r>
                <a:rPr lang="en-US" dirty="0"/>
                <a:t>(500ms)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D747DE-A137-A92D-EF18-F0170D9EC21C}"/>
              </a:ext>
            </a:extLst>
          </p:cNvPr>
          <p:cNvSpPr txBox="1"/>
          <p:nvPr/>
        </p:nvSpPr>
        <p:spPr>
          <a:xfrm>
            <a:off x="7572046" y="3087795"/>
            <a:ext cx="216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Jitter</a:t>
            </a:r>
          </a:p>
          <a:p>
            <a:r>
              <a:rPr lang="en-US" dirty="0"/>
              <a:t>(0-200ms)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877C5-AC4E-3A53-CC0D-98F51799ACB0}"/>
              </a:ext>
            </a:extLst>
          </p:cNvPr>
          <p:cNvSpPr txBox="1"/>
          <p:nvPr/>
        </p:nvSpPr>
        <p:spPr>
          <a:xfrm>
            <a:off x="6534112" y="3087795"/>
            <a:ext cx="136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5x Target</a:t>
            </a:r>
          </a:p>
          <a:p>
            <a:r>
              <a:rPr lang="en-US" dirty="0"/>
              <a:t>(7500ms)</a:t>
            </a:r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023CC9-CED4-C4C5-D6ED-28B130E7C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37" y="3274932"/>
            <a:ext cx="683954" cy="6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AE5A-E2B9-B5B2-450B-35B6BD0E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2F85-A693-71CE-3B3D-BA9BDAE3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/>
              <a:t>Temporal Response </a:t>
            </a:r>
            <a:r>
              <a:rPr lang="en-US" dirty="0"/>
              <a:t>Function (</a:t>
            </a:r>
            <a:r>
              <a:rPr lang="en-US" dirty="0" err="1"/>
              <a:t>mTRF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Support Vector Machine Classification (SVM) of ERP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3EE1-FD7C-DF2C-333C-30309CDF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6" y="1325498"/>
            <a:ext cx="2545301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4B5F-313F-255D-B1D2-93469F60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Bistable Percept</a:t>
            </a:r>
          </a:p>
        </p:txBody>
      </p:sp>
      <p:pic>
        <p:nvPicPr>
          <p:cNvPr id="8" name="Picture 7" descr="A close-up of a spectrogram&#10;&#10;Description automatically generated">
            <a:extLst>
              <a:ext uri="{FF2B5EF4-FFF2-40B4-BE49-F238E27FC236}">
                <a16:creationId xmlns:a16="http://schemas.microsoft.com/office/drawing/2014/main" id="{01E4001F-6F53-FF3A-E46E-D4CD4A8FA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09" y="1277155"/>
            <a:ext cx="6097026" cy="4571027"/>
          </a:xfrm>
          <a:prstGeom prst="rect">
            <a:avLst/>
          </a:prstGeom>
        </p:spPr>
      </p:pic>
      <p:pic>
        <p:nvPicPr>
          <p:cNvPr id="9" name="bistable_words">
            <a:hlinkClick r:id="" action="ppaction://media"/>
            <a:extLst>
              <a:ext uri="{FF2B5EF4-FFF2-40B4-BE49-F238E27FC236}">
                <a16:creationId xmlns:a16="http://schemas.microsoft.com/office/drawing/2014/main" id="{21B121F9-2486-5545-5C11-124BAABCB4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57861" y="2965174"/>
            <a:ext cx="711556" cy="7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7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6089-41BC-FC56-4713-FDF01748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bistable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FD6B-CA09-F3D7-BECA-E969ADF5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process guiding perception</a:t>
            </a:r>
          </a:p>
          <a:p>
            <a:r>
              <a:rPr lang="en-US" dirty="0"/>
              <a:t>Some semantic priors/priming </a:t>
            </a:r>
          </a:p>
          <a:p>
            <a:r>
              <a:rPr lang="en-US" dirty="0"/>
              <a:t>Audio visual integration</a:t>
            </a:r>
          </a:p>
          <a:p>
            <a:pPr lvl="1"/>
            <a:r>
              <a:rPr lang="en-US" dirty="0"/>
              <a:t>When presented visual stimulus (e.g. text, images)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7AEC-F5FB-8312-E757-ADAE895B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B2C7-4C05-511C-4C9F-C52F219D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Hearing aids produce degraded audio</a:t>
            </a:r>
          </a:p>
          <a:p>
            <a:pPr lvl="1"/>
            <a:r>
              <a:rPr lang="en-US" dirty="0"/>
              <a:t>Understanding how the brain makes sense of ambiguous inputs</a:t>
            </a:r>
          </a:p>
          <a:p>
            <a:r>
              <a:rPr lang="en-US" dirty="0"/>
              <a:t>BCI for speech production</a:t>
            </a:r>
          </a:p>
          <a:p>
            <a:pPr lvl="1"/>
            <a:r>
              <a:rPr lang="en-US" dirty="0"/>
              <a:t>Can we pull semantic information from primed EEG</a:t>
            </a:r>
          </a:p>
          <a:p>
            <a:r>
              <a:rPr lang="en-US" dirty="0"/>
              <a:t>Audio visual integration</a:t>
            </a:r>
          </a:p>
          <a:p>
            <a:pPr lvl="1"/>
            <a:r>
              <a:rPr lang="en-US" dirty="0"/>
              <a:t>When is integration occurring for semantics</a:t>
            </a:r>
          </a:p>
        </p:txBody>
      </p:sp>
    </p:spTree>
    <p:extLst>
      <p:ext uri="{BB962C8B-B14F-4D97-AF65-F5344CB8AC3E}">
        <p14:creationId xmlns:p14="http://schemas.microsoft.com/office/powerpoint/2010/main" val="34014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362-DE61-59C6-DD68-BD697199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75D6-E61A-2F95-1541-58A3FFED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brain data (e.g. EEG, MEG, fMRI) to decipher and reconstruct signals picked up by sensory systems</a:t>
            </a:r>
          </a:p>
          <a:p>
            <a:pPr lvl="1"/>
            <a:r>
              <a:rPr lang="en-US" dirty="0"/>
              <a:t>Figure (</a:t>
            </a:r>
            <a:r>
              <a:rPr lang="en-US" dirty="0" err="1"/>
              <a:t>Beillier</a:t>
            </a:r>
            <a:r>
              <a:rPr lang="en-US" dirty="0"/>
              <a:t> et al. 2023)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12E1EC-526D-B566-1E79-92530BFF2789}"/>
              </a:ext>
            </a:extLst>
          </p:cNvPr>
          <p:cNvGrpSpPr/>
          <p:nvPr/>
        </p:nvGrpSpPr>
        <p:grpSpPr>
          <a:xfrm>
            <a:off x="6096000" y="2746911"/>
            <a:ext cx="3703607" cy="3430052"/>
            <a:chOff x="6096000" y="2746911"/>
            <a:chExt cx="3703607" cy="34300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C0DBA9-2B75-F4D2-3290-8FD3B2A9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2746911"/>
              <a:ext cx="2938171" cy="3430052"/>
            </a:xfrm>
            <a:prstGeom prst="rect">
              <a:avLst/>
            </a:prstGeom>
          </p:spPr>
        </p:pic>
        <p:pic>
          <p:nvPicPr>
            <p:cNvPr id="8" name="journal.pbio.3002176.s005">
              <a:hlinkClick r:id="" action="ppaction://media"/>
              <a:extLst>
                <a:ext uri="{FF2B5EF4-FFF2-40B4-BE49-F238E27FC236}">
                  <a16:creationId xmlns:a16="http://schemas.microsoft.com/office/drawing/2014/main" id="{B1C751C1-766D-60FF-DEE8-6B4367193478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7"/>
            <a:stretch>
              <a:fillRect/>
            </a:stretch>
          </p:blipFill>
          <p:spPr>
            <a:xfrm>
              <a:off x="9190007" y="2917166"/>
              <a:ext cx="609600" cy="609600"/>
            </a:xfrm>
            <a:prstGeom prst="rect">
              <a:avLst/>
            </a:prstGeom>
          </p:spPr>
        </p:pic>
        <p:pic>
          <p:nvPicPr>
            <p:cNvPr id="9" name="journal.pbio.3002176.s008">
              <a:hlinkClick r:id="" action="ppaction://media"/>
              <a:extLst>
                <a:ext uri="{FF2B5EF4-FFF2-40B4-BE49-F238E27FC236}">
                  <a16:creationId xmlns:a16="http://schemas.microsoft.com/office/drawing/2014/main" id="{AC89375B-D7A8-4F16-A489-0E879DF6EC25}"/>
                </a:ext>
              </a:extLst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7"/>
            <a:stretch>
              <a:fillRect/>
            </a:stretch>
          </p:blipFill>
          <p:spPr>
            <a:xfrm>
              <a:off x="9190007" y="543608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11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F581-0919-8929-26AF-45319C51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Decoding for Semantic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7AD2-061E-B569-0FB8-DF4BC2F2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0736" cy="4351338"/>
          </a:xfrm>
        </p:spPr>
        <p:txBody>
          <a:bodyPr>
            <a:normAutofit/>
          </a:bodyPr>
          <a:lstStyle/>
          <a:p>
            <a:r>
              <a:rPr lang="en-US" dirty="0"/>
              <a:t>Can decode EEG for similar auditory stimuli </a:t>
            </a:r>
            <a:r>
              <a:rPr lang="en-US" sz="1400" dirty="0"/>
              <a:t>(Beach et al., 2021)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D601D-DB5C-3F68-4BC4-2002E0C8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78" y="2473783"/>
            <a:ext cx="5264258" cy="32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7BFF-4136-7A82-ACEF-2AB11D33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82D8-58EE-CC43-E793-3813A170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bistable percept, does semantic priming influence EEG data?</a:t>
            </a:r>
          </a:p>
          <a:p>
            <a:pPr lvl="1"/>
            <a:r>
              <a:rPr lang="en-US" dirty="0"/>
              <a:t>Can we decode different perceptions of a bistable stimulus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encoding/decoding change over multiple repetitions?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184-5875-2373-EDB6-15A85000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/>
          <a:lstStyle/>
          <a:p>
            <a:r>
              <a:rPr lang="en-US" dirty="0"/>
              <a:t>Pilot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12FF-8803-340A-EFF5-F7931C08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19"/>
            <a:ext cx="10515600" cy="4710023"/>
          </a:xfrm>
        </p:spPr>
        <p:txBody>
          <a:bodyPr>
            <a:normAutofit/>
          </a:bodyPr>
          <a:lstStyle/>
          <a:p>
            <a:r>
              <a:rPr lang="en-US" sz="3200" dirty="0"/>
              <a:t>Can we decode the stable versions of each phrase</a:t>
            </a:r>
          </a:p>
          <a:p>
            <a:endParaRPr lang="en-US" sz="3200" dirty="0"/>
          </a:p>
          <a:p>
            <a:r>
              <a:rPr lang="en-US" sz="3200" dirty="0"/>
              <a:t>Collect preliminary data on who can hear both percepts</a:t>
            </a:r>
          </a:p>
          <a:p>
            <a:pPr lvl="1"/>
            <a:r>
              <a:rPr lang="en-US" sz="2800" dirty="0"/>
              <a:t>9/13 from the lab survey</a:t>
            </a:r>
          </a:p>
          <a:p>
            <a:endParaRPr lang="en-US" sz="3200" dirty="0"/>
          </a:p>
          <a:p>
            <a:r>
              <a:rPr lang="en-US" sz="3200" dirty="0"/>
              <a:t> If decoding successful, move to full experiment</a:t>
            </a:r>
          </a:p>
        </p:txBody>
      </p:sp>
    </p:spTree>
    <p:extLst>
      <p:ext uri="{BB962C8B-B14F-4D97-AF65-F5344CB8AC3E}">
        <p14:creationId xmlns:p14="http://schemas.microsoft.com/office/powerpoint/2010/main" val="43688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0411-EE9E-2BAF-1152-52644583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audio</a:t>
            </a:r>
          </a:p>
        </p:txBody>
      </p:sp>
      <p:pic>
        <p:nvPicPr>
          <p:cNvPr id="5" name="Content Placeholder 4" descr="A close-up of a brain storm spectrogram&#10;&#10;Description automatically generated">
            <a:extLst>
              <a:ext uri="{FF2B5EF4-FFF2-40B4-BE49-F238E27FC236}">
                <a16:creationId xmlns:a16="http://schemas.microsoft.com/office/drawing/2014/main" id="{643ACC2E-C6CA-FDCC-DA6F-841A85B56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559" cy="3998645"/>
          </a:xfrm>
        </p:spPr>
      </p:pic>
      <p:pic>
        <p:nvPicPr>
          <p:cNvPr id="7" name="Picture 6" descr="A green needle spectrogram and a blue needle&#10;&#10;Description automatically generated">
            <a:extLst>
              <a:ext uri="{FF2B5EF4-FFF2-40B4-BE49-F238E27FC236}">
                <a16:creationId xmlns:a16="http://schemas.microsoft.com/office/drawing/2014/main" id="{37F672CF-ABAE-B46B-6564-8589A4FF7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82" y="1690687"/>
            <a:ext cx="5333559" cy="3998645"/>
          </a:xfrm>
          <a:prstGeom prst="rect">
            <a:avLst/>
          </a:prstGeom>
        </p:spPr>
      </p:pic>
      <p:pic>
        <p:nvPicPr>
          <p:cNvPr id="8" name="brain_storm">
            <a:hlinkClick r:id="" action="ppaction://media"/>
            <a:extLst>
              <a:ext uri="{FF2B5EF4-FFF2-40B4-BE49-F238E27FC236}">
                <a16:creationId xmlns:a16="http://schemas.microsoft.com/office/drawing/2014/main" id="{7CFBAF7C-EC22-785D-F69D-B8033D5EE4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05169" y="5527813"/>
            <a:ext cx="641626" cy="641626"/>
          </a:xfrm>
          <a:prstGeom prst="rect">
            <a:avLst/>
          </a:prstGeom>
        </p:spPr>
      </p:pic>
      <p:pic>
        <p:nvPicPr>
          <p:cNvPr id="9" name="green_needle">
            <a:hlinkClick r:id="" action="ppaction://media"/>
            <a:extLst>
              <a:ext uri="{FF2B5EF4-FFF2-40B4-BE49-F238E27FC236}">
                <a16:creationId xmlns:a16="http://schemas.microsoft.com/office/drawing/2014/main" id="{7408D971-57A7-7979-7A4E-B3897E95A94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703943" y="5475632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2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276</Words>
  <Application>Microsoft Office PowerPoint</Application>
  <PresentationFormat>Widescreen</PresentationFormat>
  <Paragraphs>62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EEG decoding of a bistable auditory percept</vt:lpstr>
      <vt:lpstr>Bistable Percept</vt:lpstr>
      <vt:lpstr>Unpacking bistable processing</vt:lpstr>
      <vt:lpstr>Why does it matter</vt:lpstr>
      <vt:lpstr>What is Decoding</vt:lpstr>
      <vt:lpstr>EEG Decoding for Semantic Processing</vt:lpstr>
      <vt:lpstr>Research Questions</vt:lpstr>
      <vt:lpstr>Pilot Analysis</vt:lpstr>
      <vt:lpstr>Synthesized audio</vt:lpstr>
      <vt:lpstr>Comparing Spectograms</vt:lpstr>
      <vt:lpstr>Pilot Collection</vt:lpstr>
      <vt:lpstr>Full Experiment</vt:lpstr>
      <vt:lpstr>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Overview and EEG Decoding Experiment</dc:title>
  <dc:creator>S. Mcweeny</dc:creator>
  <cp:lastModifiedBy>Adam Luoma</cp:lastModifiedBy>
  <cp:revision>10</cp:revision>
  <dcterms:created xsi:type="dcterms:W3CDTF">2023-09-19T12:57:40Z</dcterms:created>
  <dcterms:modified xsi:type="dcterms:W3CDTF">2023-11-11T03:15:36Z</dcterms:modified>
</cp:coreProperties>
</file>