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9"/>
  </p:notesMasterIdLst>
  <p:handoutMasterIdLst>
    <p:handoutMasterId r:id="rId20"/>
  </p:handoutMasterIdLst>
  <p:sldIdLst>
    <p:sldId id="280" r:id="rId2"/>
    <p:sldId id="276" r:id="rId3"/>
    <p:sldId id="263" r:id="rId4"/>
    <p:sldId id="281" r:id="rId5"/>
    <p:sldId id="272" r:id="rId6"/>
    <p:sldId id="270" r:id="rId7"/>
    <p:sldId id="264" r:id="rId8"/>
    <p:sldId id="275" r:id="rId9"/>
    <p:sldId id="266" r:id="rId10"/>
    <p:sldId id="269" r:id="rId11"/>
    <p:sldId id="267" r:id="rId12"/>
    <p:sldId id="268" r:id="rId13"/>
    <p:sldId id="271" r:id="rId14"/>
    <p:sldId id="278" r:id="rId15"/>
    <p:sldId id="265" r:id="rId16"/>
    <p:sldId id="282" r:id="rId17"/>
    <p:sldId id="277" r:id="rId18"/>
  </p:sldIdLst>
  <p:sldSz cx="9144000" cy="6858000" type="screen4x3"/>
  <p:notesSz cx="7315200" cy="96012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2718" autoAdjust="0"/>
  </p:normalViewPr>
  <p:slideViewPr>
    <p:cSldViewPr>
      <p:cViewPr>
        <p:scale>
          <a:sx n="75" d="100"/>
          <a:sy n="75" d="100"/>
        </p:scale>
        <p:origin x="-1170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fld id="{EC8B8517-E43E-334B-823E-DC11A5AEBBA7}" type="datetimeFigureOut">
              <a:rPr lang="fr-FR"/>
              <a:pPr>
                <a:defRPr/>
              </a:pPr>
              <a:t>24/01/2012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fld id="{B5B43C22-30EF-FE4D-A238-59B6CFB62DB0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36306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3EC5C46-FE63-3C4D-8D34-6396BD2C17DC}" type="datetime1">
              <a:rPr lang="fr-FR"/>
              <a:pPr>
                <a:defRPr/>
              </a:pPr>
              <a:t>24/01/2012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803775" cy="3602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D5C24C5-0C14-354E-898A-FB17FFAAD15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53861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ertrand_Meyer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E49F5-111C-6D4C-8B23-64A8256189C4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2037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Desire to estimate the</a:t>
            </a:r>
            <a:r>
              <a:rPr lang="en-US" baseline="0" dirty="0" smtClean="0"/>
              <a:t> new technologies to come in next 3 to 5 years.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C24C5-0C14-354E-898A-FB17FFAAD15F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3421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Design By</a:t>
            </a:r>
            <a:r>
              <a:rPr lang="cs-CZ" baseline="0" dirty="0" smtClean="0"/>
              <a:t> Contract -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  <a:cs typeface="ＭＳ Ｐゴシック" pitchFamily="-112" charset="-128"/>
              </a:rPr>
              <a:t> </a:t>
            </a:r>
            <a:r>
              <a:rPr lang="cs-CZ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  <a:cs typeface="ＭＳ Ｐゴシック" pitchFamily="-112" charset="-128"/>
              </a:rPr>
              <a:t>termín definoval</a:t>
            </a:r>
            <a:r>
              <a:rPr lang="cs-CZ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  <a:cs typeface="ＭＳ Ｐゴシック" pitchFamily="-112" charset="-128"/>
                <a:hlinkClick r:id="rId3" tooltip="Bertrand Meyer"/>
              </a:rPr>
              <a:t>Bertrand Meyer</a:t>
            </a:r>
            <a:r>
              <a:rPr lang="cs-CZ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  <a:cs typeface="ＭＳ Ｐゴシック" pitchFamily="-112" charset="-128"/>
              </a:rPr>
              <a:t> během vývoje jazyka</a:t>
            </a:r>
            <a:r>
              <a:rPr lang="cs-CZ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  <a:cs typeface="ＭＳ Ｐゴシック" pitchFamily="-112" charset="-128"/>
              </a:rPr>
              <a:t> Eiffel. </a:t>
            </a:r>
          </a:p>
          <a:p>
            <a:r>
              <a:rPr lang="cs-CZ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</a:rPr>
              <a:t>Vývojáři by měli definovat rozhraní každé komponenty – pomocí tří termínů: „post-conditions“, „pre-conditions“ a „invariant“.</a:t>
            </a:r>
          </a:p>
          <a:p>
            <a:r>
              <a:rPr lang="cs-CZ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</a:rPr>
              <a:t>MS vytvořil sadu nástrojů : „Code contracts“ která právě tenhle přístup umožňuje.</a:t>
            </a:r>
          </a:p>
          <a:p>
            <a:endParaRPr lang="cs-CZ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ＭＳ Ｐゴシック" pitchFamily="-112" charset="-128"/>
            </a:endParaRPr>
          </a:p>
          <a:p>
            <a:r>
              <a:rPr lang="cs-CZ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</a:rPr>
              <a:t>PEX – speciální odvětví unit testing – kdy jednotlivě parametry funkcí jsou generovány analalyzátorem kódu s cílem dosáhnout maximálního pokrytí kódu.</a:t>
            </a:r>
          </a:p>
          <a:p>
            <a:endParaRPr lang="cs-CZ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ＭＳ Ｐゴシック" pitchFamily="-112" charset="-128"/>
            </a:endParaRPr>
          </a:p>
          <a:p>
            <a:r>
              <a:rPr lang="cs-CZ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</a:rPr>
              <a:t>Akceptační testování pomocí platformy FitNesse. Umožňuje vytváření akcetpačních testů business analytikům – nevývojářům, uživatelům.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C24C5-0C14-354E-898A-FB17FFAAD15F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2677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Využita</a:t>
            </a:r>
            <a:r>
              <a:rPr lang="cs-CZ" baseline="0" dirty="0" smtClean="0"/>
              <a:t> knihovna EmguCV, potažmo OpenCV.</a:t>
            </a:r>
          </a:p>
          <a:p>
            <a:r>
              <a:rPr lang="cs-CZ" baseline="0" dirty="0" smtClean="0"/>
              <a:t>K automatickému rozpoznávání je použit Eigenfaces algoritmus, který je postaven na analýze hlavních komponent.</a:t>
            </a:r>
            <a:endParaRPr lang="en-US" baseline="0" dirty="0" smtClean="0"/>
          </a:p>
          <a:p>
            <a:endParaRPr lang="cs-CZ" baseline="0" dirty="0" smtClean="0"/>
          </a:p>
          <a:p>
            <a:r>
              <a:rPr lang="cs-CZ" baseline="0" dirty="0" smtClean="0"/>
              <a:t>Bank Australia používá rozpoznávání hĺasu k ověření přístupu do webového bankovnictví.</a:t>
            </a:r>
          </a:p>
          <a:p>
            <a:endParaRPr lang="en-US" baseline="0" dirty="0" smtClean="0"/>
          </a:p>
          <a:p>
            <a:r>
              <a:rPr lang="cs-CZ" baseline="0" dirty="0" smtClean="0"/>
              <a:t>Španělská BankInter používá rozpoznávání rohovky k authentifikaci do mobilní aplikace.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C24C5-0C14-354E-898A-FB17FFAAD15F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2455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14448A"/>
                </a:solidFill>
              </a:defRPr>
            </a:lvl1pPr>
          </a:lstStyle>
          <a:p>
            <a:pPr>
              <a:defRPr/>
            </a:pPr>
            <a:fld id="{23E3E3CC-8CBF-E249-AECA-7C02382FF28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14448A"/>
                </a:solidFill>
                <a:latin typeface="Calibri"/>
                <a:ea typeface="ＭＳ Ｐゴシック" pitchFamily="-112" charset="-128"/>
                <a:cs typeface="Calibri"/>
              </a:defRPr>
            </a:lvl1pPr>
          </a:lstStyle>
          <a:p>
            <a:pPr>
              <a:defRPr/>
            </a:pPr>
            <a:r>
              <a:rPr lang="fr-FR" dirty="0" smtClean="0"/>
              <a:t>© OCTO 2011</a:t>
            </a:r>
            <a:endParaRPr lang="fr-FR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0"/>
            <a:ext cx="8077200" cy="914400"/>
          </a:xfrm>
        </p:spPr>
        <p:txBody>
          <a:bodyPr r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257800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Tx/>
              <a:buChar char="•"/>
              <a:tabLst/>
              <a:defRPr>
                <a:latin typeface="Calibri"/>
                <a:cs typeface="Calibri"/>
              </a:defRPr>
            </a:lvl3pPr>
            <a:lvl4pPr marL="15621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>
                <a:latin typeface="Calibri"/>
                <a:cs typeface="Calibri"/>
              </a:defRPr>
            </a:lvl4pPr>
            <a:lvl5pPr marL="1981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latin typeface="Calibri"/>
                <a:cs typeface="Calibri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Modifiez les styles du texte du masque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itchFamily="-106" charset="-128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14448A"/>
                </a:solidFill>
              </a:defRPr>
            </a:lvl1pPr>
          </a:lstStyle>
          <a:p>
            <a:pPr>
              <a:defRPr/>
            </a:pPr>
            <a:fld id="{59CFF851-91C5-264A-9491-B88536A2D007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14448A"/>
                </a:solidFill>
                <a:latin typeface="Calibri"/>
                <a:ea typeface="ＭＳ Ｐゴシック" pitchFamily="-112" charset="-128"/>
                <a:cs typeface="Calibri"/>
              </a:defRPr>
            </a:lvl1pPr>
          </a:lstStyle>
          <a:p>
            <a:pPr>
              <a:defRPr/>
            </a:pPr>
            <a:r>
              <a:rPr lang="fr-FR" dirty="0" smtClean="0"/>
              <a:t>© OCTO 2011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 descr="banniere.png"/>
          <p:cNvPicPr>
            <a:picLocks noChangeAspect="1"/>
          </p:cNvPicPr>
          <p:nvPr/>
        </p:nvPicPr>
        <p:blipFill rotWithShape="1">
          <a:blip r:embed="rId2"/>
          <a:srcRect l="3411" r="1913"/>
          <a:stretch/>
        </p:blipFill>
        <p:spPr>
          <a:xfrm>
            <a:off x="0" y="0"/>
            <a:ext cx="9144000" cy="102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19" descr="Image 5.pn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5420"/>
          <a:stretch/>
        </p:blipFill>
        <p:spPr>
          <a:xfrm>
            <a:off x="8388424" y="5763202"/>
            <a:ext cx="755576" cy="1099917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14448A"/>
                </a:solidFill>
              </a:defRPr>
            </a:lvl1pPr>
          </a:lstStyle>
          <a:p>
            <a:pPr>
              <a:defRPr/>
            </a:pPr>
            <a:fld id="{23E3E3CC-8CBF-E249-AECA-7C02382FF28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14448A"/>
                </a:solidFill>
                <a:latin typeface="Calibri"/>
                <a:ea typeface="ＭＳ Ｐゴシック" pitchFamily="-112" charset="-128"/>
                <a:cs typeface="Calibri"/>
              </a:defRPr>
            </a:lvl1pPr>
          </a:lstStyle>
          <a:p>
            <a:pPr>
              <a:defRPr/>
            </a:pPr>
            <a:r>
              <a:rPr lang="fr-FR" dirty="0" smtClean="0"/>
              <a:t>© OCTO 2011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050964" y="179928"/>
            <a:ext cx="10420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spc="300" dirty="0" smtClean="0">
                <a:solidFill>
                  <a:srgbClr val="FFFFFF"/>
                </a:solidFill>
                <a:latin typeface="Calibri"/>
                <a:cs typeface="Calibri"/>
              </a:rPr>
              <a:t>Plan</a:t>
            </a:r>
            <a:endParaRPr lang="fr-FR" sz="3200" b="1" spc="3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7" name="ZoneTexte 6"/>
          <p:cNvSpPr txBox="1"/>
          <p:nvPr userDrawn="1"/>
        </p:nvSpPr>
        <p:spPr>
          <a:xfrm>
            <a:off x="533400" y="480536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3600" b="0" cap="all" dirty="0" smtClean="0">
                <a:solidFill>
                  <a:schemeClr val="accent2"/>
                </a:solidFill>
                <a:latin typeface="Arial Narrow"/>
                <a:cs typeface="Arial Narrow"/>
              </a:rPr>
              <a:t>AGENDA</a:t>
            </a:r>
            <a:endParaRPr lang="fr-FR" sz="3600" b="0" cap="all" dirty="0">
              <a:solidFill>
                <a:schemeClr val="accent2"/>
              </a:solidFill>
              <a:latin typeface="Arial Narrow"/>
              <a:cs typeface="Arial Narrow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E3CC-8CBF-E249-AECA-7C02382FF28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© OCTO 2011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261754" y="1221633"/>
            <a:ext cx="4191000" cy="511234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Espace réservé du contenu 5"/>
          <p:cNvSpPr>
            <a:spLocks noGrp="1"/>
          </p:cNvSpPr>
          <p:nvPr>
            <p:ph sz="quarter" idx="13"/>
          </p:nvPr>
        </p:nvSpPr>
        <p:spPr>
          <a:xfrm>
            <a:off x="4676820" y="1221633"/>
            <a:ext cx="4191000" cy="511234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76988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533400" y="1447800"/>
            <a:ext cx="8229600" cy="0"/>
          </a:xfrm>
          <a:prstGeom prst="line">
            <a:avLst/>
          </a:prstGeom>
          <a:noFill/>
          <a:ln w="12700">
            <a:solidFill>
              <a:srgbClr val="AED6D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+mn-lt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3400" y="1371600"/>
            <a:ext cx="609600" cy="76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+mn-lt"/>
              <a:ea typeface="+mn-ea"/>
              <a:cs typeface="+mn-cs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304800" y="1676400"/>
            <a:ext cx="228600" cy="0"/>
          </a:xfrm>
          <a:prstGeom prst="line">
            <a:avLst/>
          </a:prstGeom>
          <a:noFill/>
          <a:ln w="12700">
            <a:solidFill>
              <a:srgbClr val="AED6D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+mn-lt"/>
              <a:ea typeface="+mn-ea"/>
              <a:cs typeface="+mn-cs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533400" y="1447800"/>
            <a:ext cx="0" cy="228600"/>
          </a:xfrm>
          <a:prstGeom prst="line">
            <a:avLst/>
          </a:prstGeom>
          <a:noFill/>
          <a:ln w="12700">
            <a:solidFill>
              <a:srgbClr val="AED6D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+mn-lt"/>
              <a:ea typeface="+mn-ea"/>
              <a:cs typeface="+mn-cs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304800" y="1676400"/>
            <a:ext cx="0" cy="5181600"/>
          </a:xfrm>
          <a:prstGeom prst="line">
            <a:avLst/>
          </a:prstGeom>
          <a:noFill/>
          <a:ln w="12700">
            <a:solidFill>
              <a:srgbClr val="BBE0E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+mn-lt"/>
              <a:ea typeface="+mn-ea"/>
              <a:cs typeface="+mn-cs"/>
            </a:endParaRPr>
          </a:p>
        </p:txBody>
      </p:sp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888" y="188913"/>
            <a:ext cx="2663825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14448A"/>
                </a:solidFill>
              </a:defRPr>
            </a:lvl1pPr>
          </a:lstStyle>
          <a:p>
            <a:pPr>
              <a:defRPr/>
            </a:pPr>
            <a:fld id="{23E3E3CC-8CBF-E249-AECA-7C02382FF28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ZoneTexte 14"/>
          <p:cNvSpPr txBox="1"/>
          <p:nvPr userDrawn="1"/>
        </p:nvSpPr>
        <p:spPr>
          <a:xfrm>
            <a:off x="533400" y="480536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3600" b="0" cap="all" dirty="0" smtClean="0">
                <a:solidFill>
                  <a:schemeClr val="accent2"/>
                </a:solidFill>
                <a:latin typeface="Arial Narrow"/>
                <a:cs typeface="Arial Narrow"/>
              </a:rPr>
              <a:t>AGENDA</a:t>
            </a:r>
            <a:endParaRPr lang="fr-FR" sz="3600" b="0" cap="all" dirty="0">
              <a:solidFill>
                <a:schemeClr val="accent2"/>
              </a:solidFill>
              <a:latin typeface="Arial Narrow"/>
              <a:cs typeface="Arial Narrow"/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14448A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r>
              <a:rPr lang="fr-FR" dirty="0" smtClean="0"/>
              <a:t>© OCTO 2011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Image 5.png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5420"/>
          <a:stretch/>
        </p:blipFill>
        <p:spPr>
          <a:xfrm>
            <a:off x="8388424" y="5763202"/>
            <a:ext cx="755576" cy="1099917"/>
          </a:xfrm>
          <a:prstGeom prst="rect">
            <a:avLst/>
          </a:prstGeom>
        </p:spPr>
      </p:pic>
      <p:pic>
        <p:nvPicPr>
          <p:cNvPr id="9" name="Image 8" descr="banniere.png"/>
          <p:cNvPicPr>
            <a:picLocks noChangeAspect="1"/>
          </p:cNvPicPr>
          <p:nvPr/>
        </p:nvPicPr>
        <p:blipFill rotWithShape="1">
          <a:blip r:embed="rId8"/>
          <a:srcRect l="3411" r="1913"/>
          <a:stretch/>
        </p:blipFill>
        <p:spPr>
          <a:xfrm>
            <a:off x="0" y="0"/>
            <a:ext cx="9144000" cy="10233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077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0380"/>
            <a:ext cx="8458200" cy="541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 smtClean="0"/>
              <a:t>Cinquième </a:t>
            </a:r>
            <a:r>
              <a:rPr lang="fr-FR" dirty="0"/>
              <a:t>niveau</a:t>
            </a:r>
          </a:p>
        </p:txBody>
      </p:sp>
      <p:sp>
        <p:nvSpPr>
          <p:cNvPr id="116429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976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1B217E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fld id="{23E3E3CC-8CBF-E249-AECA-7C02382FF28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accent2"/>
                </a:solidFill>
                <a:latin typeface="Calibri"/>
                <a:ea typeface="ＭＳ Ｐゴシック" pitchFamily="-112" charset="-128"/>
                <a:cs typeface="Calibri"/>
              </a:defRPr>
            </a:lvl1pPr>
          </a:lstStyle>
          <a:p>
            <a:pPr>
              <a:defRPr/>
            </a:pPr>
            <a:r>
              <a:rPr lang="fr-FR" dirty="0" smtClean="0"/>
              <a:t>© OCTO 2011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14" r:id="rId5"/>
  </p:sldLayoutIdLst>
  <p:hf hd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lang="fr-FR" sz="2800" b="1" dirty="0">
          <a:solidFill>
            <a:schemeClr val="accent3"/>
          </a:solidFill>
          <a:latin typeface="Calibri"/>
          <a:ea typeface="ＭＳ Ｐゴシック" pitchFamily="-112" charset="-128"/>
          <a:cs typeface="Calibri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700">
          <a:solidFill>
            <a:srgbClr val="1B217E"/>
          </a:solidFill>
          <a:latin typeface="Industria Com Solid" pitchFamily="34" charset="0"/>
          <a:ea typeface="ＭＳ Ｐゴシック" pitchFamily="-112" charset="-128"/>
          <a:cs typeface="ＭＳ Ｐゴシック" pitchFamily="-112" charset="-128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700">
          <a:solidFill>
            <a:srgbClr val="1B217E"/>
          </a:solidFill>
          <a:latin typeface="Industria Com Solid" pitchFamily="34" charset="0"/>
          <a:ea typeface="ＭＳ Ｐゴシック" pitchFamily="-112" charset="-128"/>
          <a:cs typeface="ＭＳ Ｐゴシック" pitchFamily="-112" charset="-128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700">
          <a:solidFill>
            <a:srgbClr val="1B217E"/>
          </a:solidFill>
          <a:latin typeface="Industria Com Solid" pitchFamily="34" charset="0"/>
          <a:ea typeface="ＭＳ Ｐゴシック" pitchFamily="-112" charset="-128"/>
          <a:cs typeface="ＭＳ Ｐゴシック" pitchFamily="-112" charset="-128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700">
          <a:solidFill>
            <a:srgbClr val="1B217E"/>
          </a:solidFill>
          <a:latin typeface="Industria Com Solid" pitchFamily="34" charset="0"/>
          <a:ea typeface="ＭＳ Ｐゴシック" pitchFamily="-112" charset="-128"/>
          <a:cs typeface="ＭＳ Ｐゴシック" pitchFamily="-112" charset="-128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700">
          <a:solidFill>
            <a:srgbClr val="1B217E"/>
          </a:solidFill>
          <a:latin typeface="Industria Com Solid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700">
          <a:solidFill>
            <a:srgbClr val="1B217E"/>
          </a:solidFill>
          <a:latin typeface="Industria Com Solid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700">
          <a:solidFill>
            <a:srgbClr val="1B217E"/>
          </a:solidFill>
          <a:latin typeface="Industria Com Solid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700">
          <a:solidFill>
            <a:srgbClr val="1B217E"/>
          </a:solidFill>
          <a:latin typeface="Industria Com Solid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20000"/>
        <a:buFont typeface="Wingdings" charset="2"/>
        <a:buChar char="§"/>
        <a:defRPr sz="2400">
          <a:solidFill>
            <a:schemeClr val="accent2"/>
          </a:solidFill>
          <a:latin typeface="Calibri"/>
          <a:ea typeface="ＭＳ Ｐゴシック" pitchFamily="-112" charset="-128"/>
          <a:cs typeface="Calibri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0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accent2"/>
          </a:solidFill>
          <a:latin typeface="Calibri"/>
          <a:ea typeface="ＭＳ Ｐゴシック" pitchFamily="-112" charset="-128"/>
          <a:cs typeface="Calibri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370417" y="859368"/>
            <a:ext cx="8610600" cy="143081"/>
          </a:xfrm>
          <a:prstGeom prst="rect">
            <a:avLst/>
          </a:prstGeom>
          <a:solidFill>
            <a:srgbClr val="FFFFFF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9" name="Image 28" descr="torsade-gril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6" y="137598"/>
            <a:ext cx="8026400" cy="2529417"/>
          </a:xfrm>
          <a:prstGeom prst="rect">
            <a:avLst/>
          </a:prstGeom>
        </p:spPr>
      </p:pic>
      <p:pic>
        <p:nvPicPr>
          <p:cNvPr id="19" name="Image 18" descr="Image 5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613344"/>
            <a:ext cx="9144000" cy="3272055"/>
          </a:xfrm>
          <a:prstGeom prst="rect">
            <a:avLst/>
          </a:prstGeom>
        </p:spPr>
      </p:pic>
      <p:pic>
        <p:nvPicPr>
          <p:cNvPr id="21" name="Image 20" descr="bannier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52936"/>
            <a:ext cx="9144000" cy="1614742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122161" y="2971800"/>
            <a:ext cx="8928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b="1" dirty="0" smtClean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latin typeface="Calibri"/>
                <a:cs typeface="Calibri"/>
              </a:rPr>
              <a:t>Design and implementation of web banking system for near future</a:t>
            </a:r>
            <a:endParaRPr lang="cs-CZ" sz="3200" b="1" dirty="0" smtClean="0">
              <a:solidFill>
                <a:schemeClr val="accent1"/>
              </a:solidFill>
              <a:latin typeface="Calibri"/>
              <a:cs typeface="Calibri"/>
            </a:endParaRPr>
          </a:p>
          <a:p>
            <a:pPr algn="ctr"/>
            <a:r>
              <a:rPr lang="cs-CZ" sz="2400" b="1" dirty="0" smtClean="0">
                <a:solidFill>
                  <a:schemeClr val="bg1"/>
                </a:solidFill>
                <a:latin typeface="Calibri"/>
                <a:cs typeface="Calibri"/>
              </a:rPr>
              <a:t>Jan Fajfr</a:t>
            </a:r>
            <a:endParaRPr lang="cs-CZ" sz="32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4" name="Image 23" descr="Image 6.png"/>
          <p:cNvPicPr>
            <a:picLocks noChangeAspect="1"/>
          </p:cNvPicPr>
          <p:nvPr/>
        </p:nvPicPr>
        <p:blipFill rotWithShape="1">
          <a:blip r:embed="rId6"/>
          <a:srcRect r="57920"/>
          <a:stretch/>
        </p:blipFill>
        <p:spPr>
          <a:xfrm>
            <a:off x="3864044" y="618903"/>
            <a:ext cx="1415920" cy="107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2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payment categorization</a:t>
            </a:r>
            <a:endParaRPr lang="cs-CZ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cs-CZ" smtClean="0"/>
              <a:pPr>
                <a:defRPr/>
              </a:pPr>
              <a:t>10</a:t>
            </a:fld>
            <a:endParaRPr lang="cs-CZ"/>
          </a:p>
        </p:txBody>
      </p:sp>
      <p:pic>
        <p:nvPicPr>
          <p:cNvPr id="7170" name="Picture 2" descr="E:\projects\octo\Octo.Bank\Docs\figures\web_categorized_paym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5" y="4635744"/>
            <a:ext cx="2514600" cy="17650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E:\projects\octo\Octo.Bank\Docs\figures\web_uncategorized_transac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" y="2406895"/>
            <a:ext cx="8753689" cy="1643063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7899400" y="2904573"/>
            <a:ext cx="1074952" cy="1145385"/>
          </a:xfrm>
          <a:prstGeom prst="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315199" y="4924115"/>
            <a:ext cx="1659151" cy="1230868"/>
          </a:xfrm>
          <a:prstGeom prst="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 bwMode="auto">
          <a:xfrm>
            <a:off x="8466352" y="4101551"/>
            <a:ext cx="0" cy="637898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2" name="ZoneTexte 11"/>
          <p:cNvSpPr txBox="1"/>
          <p:nvPr/>
        </p:nvSpPr>
        <p:spPr>
          <a:xfrm>
            <a:off x="1828800" y="4402383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Payment description</a:t>
            </a:r>
            <a:endParaRPr lang="cs-CZ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4292600" y="4116654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Amount of the payment</a:t>
            </a:r>
            <a:endParaRPr lang="cs-CZ" dirty="0" smtClean="0"/>
          </a:p>
        </p:txBody>
      </p:sp>
      <p:sp>
        <p:nvSpPr>
          <p:cNvPr id="26" name="Espace réservé du contenu 2"/>
          <p:cNvSpPr txBox="1">
            <a:spLocks/>
          </p:cNvSpPr>
          <p:nvPr/>
        </p:nvSpPr>
        <p:spPr bwMode="auto">
          <a:xfrm>
            <a:off x="304800" y="1143000"/>
            <a:ext cx="8458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 sz="2400">
                <a:solidFill>
                  <a:schemeClr val="accent2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 typeface="Wingdings" pitchFamily="-106" charset="2"/>
              <a:buChar char="§"/>
              <a:tabLst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Tx/>
              <a:buChar char="•"/>
              <a:tabLst/>
              <a:defRPr>
                <a:solidFill>
                  <a:schemeClr val="accent2"/>
                </a:solidFill>
                <a:latin typeface="+mn-lt"/>
                <a:ea typeface="ＭＳ Ｐゴシック" pitchFamily="-112" charset="-128"/>
              </a:defRPr>
            </a:lvl3pPr>
            <a:lvl4pPr marL="15621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1981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Implemented Naïve Bayes classifier for the open source library</a:t>
            </a:r>
            <a:r>
              <a:rPr lang="cs-CZ" dirty="0" smtClean="0"/>
              <a:t> </a:t>
            </a:r>
            <a:r>
              <a:rPr lang="cs-CZ" u="sng" dirty="0" smtClean="0">
                <a:solidFill>
                  <a:schemeClr val="tx1"/>
                </a:solidFill>
              </a:rPr>
              <a:t>machine.codeplex.com.</a:t>
            </a:r>
          </a:p>
          <a:p>
            <a:endParaRPr lang="cs-CZ" dirty="0"/>
          </a:p>
        </p:txBody>
      </p:sp>
      <p:cxnSp>
        <p:nvCxnSpPr>
          <p:cNvPr id="17" name="Connecteur droit 16"/>
          <p:cNvCxnSpPr/>
          <p:nvPr/>
        </p:nvCxnSpPr>
        <p:spPr bwMode="auto">
          <a:xfrm>
            <a:off x="1828800" y="3945183"/>
            <a:ext cx="0" cy="64655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ffectLst/>
        </p:spPr>
      </p:cxnSp>
      <p:cxnSp>
        <p:nvCxnSpPr>
          <p:cNvPr id="20" name="Connecteur droit 19"/>
          <p:cNvCxnSpPr/>
          <p:nvPr/>
        </p:nvCxnSpPr>
        <p:spPr bwMode="auto">
          <a:xfrm>
            <a:off x="6859883" y="3967955"/>
            <a:ext cx="0" cy="347372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8735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other clients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  <p:pic>
        <p:nvPicPr>
          <p:cNvPr id="4098" name="Picture 2" descr="E:\projects\octo\Octo.Bank\Docs\figures\web_profile_comp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447800"/>
            <a:ext cx="9010953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/>
          <p:cNvCxnSpPr/>
          <p:nvPr/>
        </p:nvCxnSpPr>
        <p:spPr bwMode="auto">
          <a:xfrm>
            <a:off x="381000" y="4895850"/>
            <a:ext cx="0" cy="773668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ffectLst/>
        </p:spPr>
      </p:cxnSp>
      <p:sp>
        <p:nvSpPr>
          <p:cNvPr id="8" name="ZoneTexte 7"/>
          <p:cNvSpPr txBox="1"/>
          <p:nvPr/>
        </p:nvSpPr>
        <p:spPr>
          <a:xfrm>
            <a:off x="402737" y="5484852"/>
            <a:ext cx="486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Budget of the client during the selected period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 bwMode="auto">
          <a:xfrm>
            <a:off x="8839216" y="4953000"/>
            <a:ext cx="0" cy="1186934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ffectLst/>
        </p:spPr>
      </p:cxnSp>
      <p:sp>
        <p:nvSpPr>
          <p:cNvPr id="10" name="ZoneTexte 9"/>
          <p:cNvSpPr txBox="1"/>
          <p:nvPr/>
        </p:nvSpPr>
        <p:spPr>
          <a:xfrm>
            <a:off x="4426774" y="5955268"/>
            <a:ext cx="441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budget of selected typ</a:t>
            </a:r>
            <a:r>
              <a:rPr lang="en-US" dirty="0" smtClean="0"/>
              <a:t>e of client</a:t>
            </a:r>
            <a:r>
              <a:rPr lang="en-US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411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client – Windows Phone 7</a:t>
            </a:r>
            <a:endParaRPr lang="cs-CZ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cs-CZ" smtClean="0"/>
              <a:pPr>
                <a:defRPr/>
              </a:pPr>
              <a:t>12</a:t>
            </a:fld>
            <a:endParaRPr lang="cs-CZ"/>
          </a:p>
        </p:txBody>
      </p:sp>
      <p:pic>
        <p:nvPicPr>
          <p:cNvPr id="5122" name="Picture 2" descr="E:\projects\octo\Octo.Bank\Docs\figures\mobile_accounts_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4" y="1295402"/>
            <a:ext cx="2709288" cy="452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E:\projects\octo\Octo.Bank\Docs\figures\mobile_bala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2" y="1295402"/>
            <a:ext cx="2709288" cy="452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E:\projects\octo\Octo.Bank\Docs\figures\mobile_depens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102" y="1295402"/>
            <a:ext cx="2709288" cy="452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>
            <a:endCxn id="9" idx="1"/>
          </p:cNvCxnSpPr>
          <p:nvPr/>
        </p:nvCxnSpPr>
        <p:spPr bwMode="auto">
          <a:xfrm>
            <a:off x="1143000" y="5530334"/>
            <a:ext cx="0" cy="718066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ffectLst/>
        </p:spPr>
      </p:cxnSp>
      <p:sp>
        <p:nvSpPr>
          <p:cNvPr id="9" name="ZoneTexte 8"/>
          <p:cNvSpPr txBox="1"/>
          <p:nvPr/>
        </p:nvSpPr>
        <p:spPr>
          <a:xfrm>
            <a:off x="1143000" y="6063734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sam</a:t>
            </a:r>
            <a:r>
              <a:rPr lang="en-US" dirty="0" smtClean="0"/>
              <a:t>e graphical concept for the mobile interface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443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documents between the client and bank</a:t>
            </a:r>
            <a:endParaRPr lang="cs-CZ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cs-CZ" smtClean="0"/>
              <a:pPr>
                <a:defRPr/>
              </a:pPr>
              <a:t>13</a:t>
            </a:fld>
            <a:endParaRPr lang="cs-CZ"/>
          </a:p>
        </p:txBody>
      </p:sp>
      <p:pic>
        <p:nvPicPr>
          <p:cNvPr id="1026" name="Picture 2" descr="E:\projects\octo\Octo.Bank\Docs\figures\web_electronic_vau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371599"/>
            <a:ext cx="8902700" cy="160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eur droit 12"/>
          <p:cNvCxnSpPr/>
          <p:nvPr/>
        </p:nvCxnSpPr>
        <p:spPr bwMode="auto">
          <a:xfrm>
            <a:off x="1752600" y="2646003"/>
            <a:ext cx="0" cy="598331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ffectLst/>
        </p:spPr>
      </p:cxnSp>
      <p:sp>
        <p:nvSpPr>
          <p:cNvPr id="16" name="ZoneTexte 15"/>
          <p:cNvSpPr txBox="1"/>
          <p:nvPr/>
        </p:nvSpPr>
        <p:spPr>
          <a:xfrm>
            <a:off x="1752600" y="3059668"/>
            <a:ext cx="503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documents are stored in Azure Blob Storage</a:t>
            </a:r>
            <a:endParaRPr lang="cs-CZ" dirty="0"/>
          </a:p>
        </p:txBody>
      </p: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65650" y="4635391"/>
            <a:ext cx="3460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" descr="C:\docs\Pictos\Icones_hardware\hard2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411" y="5495299"/>
            <a:ext cx="531495" cy="6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Content Placeholder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7912" y="5521302"/>
            <a:ext cx="546139" cy="57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7" name="Straight Arrow Connector 8"/>
          <p:cNvCxnSpPr>
            <a:stCxn id="23" idx="3"/>
            <a:endCxn id="25" idx="1"/>
          </p:cNvCxnSpPr>
          <p:nvPr/>
        </p:nvCxnSpPr>
        <p:spPr>
          <a:xfrm>
            <a:off x="4911725" y="4887804"/>
            <a:ext cx="3097686" cy="918614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9"/>
          <p:cNvCxnSpPr>
            <a:stCxn id="25" idx="1"/>
            <a:endCxn id="26" idx="3"/>
          </p:cNvCxnSpPr>
          <p:nvPr/>
        </p:nvCxnSpPr>
        <p:spPr>
          <a:xfrm flipH="1">
            <a:off x="1504051" y="5806418"/>
            <a:ext cx="650536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3"/>
          <p:cNvSpPr txBox="1"/>
          <p:nvPr/>
        </p:nvSpPr>
        <p:spPr>
          <a:xfrm>
            <a:off x="7995274" y="6163395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Bank</a:t>
            </a:r>
            <a:endParaRPr lang="fr-FR" sz="1200" b="1" dirty="0" smtClean="0"/>
          </a:p>
        </p:txBody>
      </p:sp>
      <p:sp>
        <p:nvSpPr>
          <p:cNvPr id="30" name="TextBox 14"/>
          <p:cNvSpPr txBox="1"/>
          <p:nvPr/>
        </p:nvSpPr>
        <p:spPr>
          <a:xfrm>
            <a:off x="4432354" y="5097658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 smtClean="0"/>
              <a:t>Client</a:t>
            </a:r>
          </a:p>
        </p:txBody>
      </p:sp>
      <p:sp>
        <p:nvSpPr>
          <p:cNvPr id="33" name="TextBox 17"/>
          <p:cNvSpPr txBox="1"/>
          <p:nvPr/>
        </p:nvSpPr>
        <p:spPr>
          <a:xfrm>
            <a:off x="685800" y="6091535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 smtClean="0"/>
              <a:t>Azure BLOB</a:t>
            </a:r>
          </a:p>
          <a:p>
            <a:pPr algn="ctr"/>
            <a:r>
              <a:rPr lang="fr-FR" sz="1200" b="1" dirty="0" smtClean="0"/>
              <a:t>Storage</a:t>
            </a:r>
          </a:p>
        </p:txBody>
      </p:sp>
      <p:sp>
        <p:nvSpPr>
          <p:cNvPr id="34" name="TextBox 18"/>
          <p:cNvSpPr txBox="1"/>
          <p:nvPr/>
        </p:nvSpPr>
        <p:spPr>
          <a:xfrm>
            <a:off x="6830555" y="4309219"/>
            <a:ext cx="21483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Get Access</a:t>
            </a:r>
            <a:endParaRPr lang="cs-CZ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cs-CZ" sz="1200" dirty="0" smtClean="0"/>
              <a:t>Security Token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1200" dirty="0" smtClean="0"/>
              <a:t>Request </a:t>
            </a:r>
            <a:r>
              <a:rPr lang="en-GB" sz="1200" dirty="0" smtClean="0"/>
              <a:t>&amp; Security token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dirty="0" smtClean="0"/>
              <a:t>Data</a:t>
            </a:r>
            <a:endParaRPr lang="fr-FR" sz="12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2813672" y="5860702"/>
            <a:ext cx="4035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200" dirty="0" smtClean="0"/>
              <a:t>Generate files (Account overviews...)</a:t>
            </a:r>
            <a:r>
              <a:rPr lang="en-US" sz="1200" dirty="0" smtClean="0"/>
              <a:t> &amp; Manage Security</a:t>
            </a:r>
            <a:endParaRPr lang="fr-FR" sz="1200" dirty="0" smtClean="0"/>
          </a:p>
        </p:txBody>
      </p:sp>
      <p:cxnSp>
        <p:nvCxnSpPr>
          <p:cNvPr id="38" name="Straight Arrow Connector 8"/>
          <p:cNvCxnSpPr>
            <a:stCxn id="26" idx="3"/>
            <a:endCxn id="23" idx="1"/>
          </p:cNvCxnSpPr>
          <p:nvPr/>
        </p:nvCxnSpPr>
        <p:spPr>
          <a:xfrm flipV="1">
            <a:off x="1504051" y="4887804"/>
            <a:ext cx="3061599" cy="91861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6178690" y="5355443"/>
            <a:ext cx="240819" cy="2435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2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6178690" y="4975863"/>
            <a:ext cx="240819" cy="2435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3034850" y="4975863"/>
            <a:ext cx="240819" cy="2435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3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8" name="Ellipse 47"/>
          <p:cNvSpPr/>
          <p:nvPr/>
        </p:nvSpPr>
        <p:spPr>
          <a:xfrm>
            <a:off x="3033671" y="5354497"/>
            <a:ext cx="240819" cy="24359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4</a:t>
            </a:r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3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the data for external applications</a:t>
            </a:r>
            <a:br>
              <a:rPr lang="en-US" dirty="0" smtClean="0"/>
            </a:br>
            <a:r>
              <a:rPr lang="en-US" dirty="0" smtClean="0"/>
              <a:t>OAuth protocol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  <p:grpSp>
        <p:nvGrpSpPr>
          <p:cNvPr id="7" name="Grouper 2"/>
          <p:cNvGrpSpPr/>
          <p:nvPr/>
        </p:nvGrpSpPr>
        <p:grpSpPr>
          <a:xfrm>
            <a:off x="241300" y="1628676"/>
            <a:ext cx="1797968" cy="2016224"/>
            <a:chOff x="323528" y="1484784"/>
            <a:chExt cx="1797968" cy="2016224"/>
          </a:xfrm>
        </p:grpSpPr>
        <p:sp>
          <p:nvSpPr>
            <p:cNvPr id="8" name="Rectangle 7"/>
            <p:cNvSpPr/>
            <p:nvPr/>
          </p:nvSpPr>
          <p:spPr bwMode="auto">
            <a:xfrm>
              <a:off x="323528" y="1772816"/>
              <a:ext cx="1797968" cy="1728192"/>
            </a:xfrm>
            <a:prstGeom prst="rect">
              <a:avLst/>
            </a:prstGeom>
            <a:ln w="19050" cmpd="sng">
              <a:solidFill>
                <a:schemeClr val="bg1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Arrondir un rectangle avec un coin du même côté 8"/>
            <p:cNvSpPr/>
            <p:nvPr/>
          </p:nvSpPr>
          <p:spPr bwMode="auto">
            <a:xfrm>
              <a:off x="323528" y="1484784"/>
              <a:ext cx="1797968" cy="53811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19050" cap="sq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s-CZ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External </a:t>
              </a:r>
              <a:r>
                <a:rPr kumimoji="0" lang="fr-F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Application</a:t>
              </a:r>
            </a:p>
          </p:txBody>
        </p:sp>
      </p:grpSp>
      <p:grpSp>
        <p:nvGrpSpPr>
          <p:cNvPr id="10" name="Grouper 6"/>
          <p:cNvGrpSpPr/>
          <p:nvPr/>
        </p:nvGrpSpPr>
        <p:grpSpPr>
          <a:xfrm>
            <a:off x="2523580" y="1628675"/>
            <a:ext cx="1797968" cy="2016224"/>
            <a:chOff x="2625552" y="1484783"/>
            <a:chExt cx="1797968" cy="2016224"/>
          </a:xfrm>
        </p:grpSpPr>
        <p:sp>
          <p:nvSpPr>
            <p:cNvPr id="11" name="Rectangle 10"/>
            <p:cNvSpPr/>
            <p:nvPr/>
          </p:nvSpPr>
          <p:spPr bwMode="auto">
            <a:xfrm>
              <a:off x="2625552" y="2022890"/>
              <a:ext cx="1797968" cy="1478117"/>
            </a:xfrm>
            <a:prstGeom prst="rect">
              <a:avLst/>
            </a:prstGeom>
            <a:ln w="19050" cmpd="sng">
              <a:solidFill>
                <a:schemeClr val="accent1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1400" dirty="0">
                <a:solidFill>
                  <a:schemeClr val="tx1"/>
                </a:solidFill>
                <a:latin typeface="Arial" charset="0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cs-CZ" sz="1400" b="1" dirty="0" smtClean="0">
                  <a:solidFill>
                    <a:schemeClr val="tx1"/>
                  </a:solidFill>
                  <a:latin typeface="Arial" charset="0"/>
                </a:rPr>
                <a:t>Has application rights?</a:t>
              </a:r>
              <a:endParaRPr lang="fr-FR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" name="Arrondir un rectangle avec un coin du même côté 11"/>
            <p:cNvSpPr/>
            <p:nvPr/>
          </p:nvSpPr>
          <p:spPr bwMode="auto">
            <a:xfrm>
              <a:off x="2625552" y="1484783"/>
              <a:ext cx="1797968" cy="538109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 w="19050" cap="sq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cs-CZ" sz="1400" b="1" dirty="0" smtClean="0">
                  <a:solidFill>
                    <a:schemeClr val="tx1"/>
                  </a:solidFill>
                  <a:latin typeface="Arial" charset="0"/>
                </a:rPr>
                <a:t>Bank Web Service</a:t>
              </a:r>
              <a:endParaRPr lang="fr-FR" sz="1400" b="1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pic>
        <p:nvPicPr>
          <p:cNvPr id="13" name="Image 12" descr="homme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45" y="4298683"/>
            <a:ext cx="503150" cy="497963"/>
          </a:xfrm>
          <a:prstGeom prst="rect">
            <a:avLst/>
          </a:prstGeom>
        </p:spPr>
      </p:pic>
      <p:pic>
        <p:nvPicPr>
          <p:cNvPr id="14" name="Image 13" descr="Copie de 3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01" y="3185803"/>
            <a:ext cx="341980" cy="28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  <p:grpSp>
        <p:nvGrpSpPr>
          <p:cNvPr id="15" name="Grouper 9"/>
          <p:cNvGrpSpPr/>
          <p:nvPr/>
        </p:nvGrpSpPr>
        <p:grpSpPr>
          <a:xfrm>
            <a:off x="2574380" y="4518648"/>
            <a:ext cx="1797968" cy="2034552"/>
            <a:chOff x="2630016" y="3933056"/>
            <a:chExt cx="1797968" cy="1917231"/>
          </a:xfrm>
        </p:grpSpPr>
        <p:sp>
          <p:nvSpPr>
            <p:cNvPr id="16" name="Rectangle 15"/>
            <p:cNvSpPr/>
            <p:nvPr/>
          </p:nvSpPr>
          <p:spPr bwMode="auto">
            <a:xfrm>
              <a:off x="2630016" y="4221088"/>
              <a:ext cx="1797968" cy="1629199"/>
            </a:xfrm>
            <a:prstGeom prst="rect">
              <a:avLst/>
            </a:prstGeom>
            <a:noFill/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1400" dirty="0">
                <a:solidFill>
                  <a:schemeClr val="tx1"/>
                </a:solidFill>
                <a:latin typeface="Arial" charset="0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cs-CZ" sz="1400" dirty="0" smtClean="0">
                  <a:solidFill>
                    <a:schemeClr val="tx1"/>
                  </a:solidFill>
                  <a:latin typeface="Arial" charset="0"/>
                </a:rPr>
                <a:t>Login</a:t>
              </a:r>
              <a:endParaRPr lang="fr-FR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" name="Arrondir un rectangle avec un coin du même côté 16"/>
            <p:cNvSpPr/>
            <p:nvPr/>
          </p:nvSpPr>
          <p:spPr bwMode="auto">
            <a:xfrm>
              <a:off x="2630016" y="3933056"/>
              <a:ext cx="1797968" cy="288032"/>
            </a:xfrm>
            <a:prstGeom prst="round2Same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cs-CZ" sz="1400" b="1" dirty="0" smtClean="0">
                  <a:solidFill>
                    <a:schemeClr val="lt1"/>
                  </a:solidFill>
                  <a:latin typeface="Arial" charset="0"/>
                </a:rPr>
                <a:t>Bank</a:t>
              </a:r>
              <a:endParaRPr lang="fr-FR" sz="1400" b="1" dirty="0">
                <a:solidFill>
                  <a:schemeClr val="lt1"/>
                </a:solidFill>
                <a:latin typeface="Arial" charset="0"/>
              </a:endParaRPr>
            </a:p>
          </p:txBody>
        </p:sp>
      </p:grpSp>
      <p:sp>
        <p:nvSpPr>
          <p:cNvPr id="18" name="Rectangle 17"/>
          <p:cNvSpPr/>
          <p:nvPr/>
        </p:nvSpPr>
        <p:spPr bwMode="auto">
          <a:xfrm>
            <a:off x="2728583" y="5319921"/>
            <a:ext cx="1512168" cy="2880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sz="1400" dirty="0" smtClean="0">
                <a:solidFill>
                  <a:schemeClr val="tx1"/>
                </a:solidFill>
                <a:latin typeface="Arial" charset="0"/>
              </a:rPr>
              <a:t>Client Number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728583" y="5709415"/>
            <a:ext cx="1512168" cy="28803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dirty="0" smtClean="0">
                <a:solidFill>
                  <a:schemeClr val="tx1"/>
                </a:solidFill>
                <a:latin typeface="Arial" charset="0"/>
              </a:rPr>
              <a:t>******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à coins arrondis 19"/>
          <p:cNvSpPr/>
          <p:nvPr/>
        </p:nvSpPr>
        <p:spPr bwMode="auto">
          <a:xfrm>
            <a:off x="3460452" y="6147013"/>
            <a:ext cx="780299" cy="288032"/>
          </a:xfrm>
          <a:prstGeom prst="roundRect">
            <a:avLst/>
          </a:prstGeom>
          <a:ln>
            <a:noFill/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sz="1400" dirty="0" smtClean="0">
                <a:solidFill>
                  <a:schemeClr val="tx1"/>
                </a:solidFill>
                <a:latin typeface="Arial" charset="0"/>
              </a:rPr>
              <a:t>Login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1" name="Grouper 13"/>
          <p:cNvGrpSpPr/>
          <p:nvPr/>
        </p:nvGrpSpPr>
        <p:grpSpPr>
          <a:xfrm>
            <a:off x="4821515" y="4534965"/>
            <a:ext cx="1797968" cy="2016224"/>
            <a:chOff x="5104278" y="3933056"/>
            <a:chExt cx="1797968" cy="2016224"/>
          </a:xfrm>
        </p:grpSpPr>
        <p:sp>
          <p:nvSpPr>
            <p:cNvPr id="22" name="Rectangle 21"/>
            <p:cNvSpPr/>
            <p:nvPr/>
          </p:nvSpPr>
          <p:spPr bwMode="auto">
            <a:xfrm>
              <a:off x="5104278" y="4221088"/>
              <a:ext cx="1797968" cy="1728192"/>
            </a:xfrm>
            <a:prstGeom prst="rect">
              <a:avLst/>
            </a:prstGeom>
            <a:noFill/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1400" dirty="0">
                <a:solidFill>
                  <a:schemeClr val="tx1"/>
                </a:solidFill>
                <a:latin typeface="Arial" charset="0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cs-CZ" sz="1400" dirty="0" smtClean="0">
                  <a:solidFill>
                    <a:schemeClr val="tx1"/>
                  </a:solidFill>
                  <a:latin typeface="Arial" charset="0"/>
                </a:rPr>
                <a:t>Grant access</a:t>
              </a:r>
              <a:r>
                <a:rPr lang="fr-FR" sz="1400" dirty="0" smtClean="0">
                  <a:solidFill>
                    <a:schemeClr val="tx1"/>
                  </a:solidFill>
                  <a:latin typeface="Arial" charset="0"/>
                </a:rPr>
                <a:t>?</a:t>
              </a:r>
              <a:endParaRPr lang="cs-CZ" sz="1400" dirty="0" smtClean="0">
                <a:solidFill>
                  <a:schemeClr val="tx1"/>
                </a:solidFill>
                <a:latin typeface="Arial" charset="0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" name="Arrondir un rectangle avec un coin du même côté 22"/>
            <p:cNvSpPr/>
            <p:nvPr/>
          </p:nvSpPr>
          <p:spPr bwMode="auto">
            <a:xfrm>
              <a:off x="5104278" y="3933056"/>
              <a:ext cx="1797968" cy="288032"/>
            </a:xfrm>
            <a:prstGeom prst="round2Same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cs-CZ" sz="1400" b="1" dirty="0" smtClean="0">
                  <a:latin typeface="Arial" charset="0"/>
                </a:rPr>
                <a:t>Bank</a:t>
              </a:r>
              <a:endParaRPr lang="fr-FR" sz="1400" b="1" dirty="0">
                <a:solidFill>
                  <a:schemeClr val="lt1"/>
                </a:solidFill>
                <a:latin typeface="Arial" charset="0"/>
              </a:endParaRPr>
            </a:p>
          </p:txBody>
        </p:sp>
      </p:grpSp>
      <p:sp>
        <p:nvSpPr>
          <p:cNvPr id="24" name="Rectangle à coins arrondis 23"/>
          <p:cNvSpPr/>
          <p:nvPr/>
        </p:nvSpPr>
        <p:spPr bwMode="auto">
          <a:xfrm>
            <a:off x="5422900" y="6178449"/>
            <a:ext cx="1036876" cy="288032"/>
          </a:xfrm>
          <a:prstGeom prst="roundRect">
            <a:avLst/>
          </a:prstGeom>
          <a:ln>
            <a:noFill/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Authorize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à coins arrondis 24"/>
          <p:cNvSpPr/>
          <p:nvPr/>
        </p:nvSpPr>
        <p:spPr bwMode="auto">
          <a:xfrm>
            <a:off x="811595" y="3174676"/>
            <a:ext cx="992177" cy="288032"/>
          </a:xfrm>
          <a:prstGeom prst="roundRect">
            <a:avLst/>
          </a:prstGeom>
          <a:ln>
            <a:noFill/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sz="1400" dirty="0" smtClean="0">
                <a:solidFill>
                  <a:schemeClr val="tx1"/>
                </a:solidFill>
                <a:latin typeface="Arial" charset="0"/>
              </a:rPr>
              <a:t>Get data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5068054" y="5444163"/>
            <a:ext cx="144016" cy="14401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Ellipse 26"/>
          <p:cNvSpPr/>
          <p:nvPr/>
        </p:nvSpPr>
        <p:spPr bwMode="auto">
          <a:xfrm>
            <a:off x="5068054" y="5891348"/>
            <a:ext cx="144016" cy="144016"/>
          </a:xfrm>
          <a:prstGeom prst="ellipse">
            <a:avLst/>
          </a:prstGeom>
          <a:solidFill>
            <a:schemeClr val="tx1"/>
          </a:solidFill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209606" y="5370036"/>
            <a:ext cx="120231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dirty="0" smtClean="0">
                <a:latin typeface="Arial" charset="0"/>
              </a:rPr>
              <a:t>Accounts</a:t>
            </a:r>
            <a:endParaRPr lang="fr-FR" sz="1400" dirty="0" smtClean="0">
              <a:latin typeface="Arial" charset="0"/>
            </a:endParaRPr>
          </a:p>
          <a:p>
            <a:endParaRPr lang="fr-FR" sz="1400" dirty="0" smtClean="0">
              <a:latin typeface="Arial" charset="0"/>
            </a:endParaRPr>
          </a:p>
          <a:p>
            <a:r>
              <a:rPr lang="cs-CZ" sz="1400" dirty="0" smtClean="0">
                <a:latin typeface="Arial" charset="0"/>
              </a:rPr>
              <a:t>Transactions</a:t>
            </a:r>
            <a:endParaRPr lang="fr-FR" sz="1400" dirty="0" smtClean="0">
              <a:latin typeface="Arial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767727" y="4587969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Client</a:t>
            </a:r>
            <a:endParaRPr lang="fr-FR" sz="1400" dirty="0"/>
          </a:p>
        </p:txBody>
      </p:sp>
      <p:cxnSp>
        <p:nvCxnSpPr>
          <p:cNvPr id="30" name="Connecteur droit avec flèche 29"/>
          <p:cNvCxnSpPr>
            <a:stCxn id="8" idx="3"/>
          </p:cNvCxnSpPr>
          <p:nvPr/>
        </p:nvCxnSpPr>
        <p:spPr bwMode="auto">
          <a:xfrm flipV="1">
            <a:off x="2039268" y="2777728"/>
            <a:ext cx="484312" cy="3076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6" idx="3"/>
            <a:endCxn id="22" idx="1"/>
          </p:cNvCxnSpPr>
          <p:nvPr/>
        </p:nvCxnSpPr>
        <p:spPr bwMode="auto">
          <a:xfrm flipV="1">
            <a:off x="4372348" y="5687093"/>
            <a:ext cx="449167" cy="1660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32" name="Grouper 8"/>
          <p:cNvGrpSpPr/>
          <p:nvPr/>
        </p:nvGrpSpPr>
        <p:grpSpPr>
          <a:xfrm>
            <a:off x="4805860" y="1622948"/>
            <a:ext cx="1797968" cy="2016224"/>
            <a:chOff x="5073564" y="1479056"/>
            <a:chExt cx="1797968" cy="2016224"/>
          </a:xfrm>
        </p:grpSpPr>
        <p:sp>
          <p:nvSpPr>
            <p:cNvPr id="33" name="Rectangle 32"/>
            <p:cNvSpPr/>
            <p:nvPr/>
          </p:nvSpPr>
          <p:spPr bwMode="auto">
            <a:xfrm>
              <a:off x="5073564" y="2022891"/>
              <a:ext cx="1797968" cy="1472389"/>
            </a:xfrm>
            <a:prstGeom prst="rect">
              <a:avLst/>
            </a:prstGeom>
            <a:ln w="19050" cmpd="sng">
              <a:solidFill>
                <a:schemeClr val="accent1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1400" dirty="0">
                <a:solidFill>
                  <a:schemeClr val="tx1"/>
                </a:solidFill>
                <a:latin typeface="Arial" charset="0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cs-CZ" sz="1400" b="1" dirty="0" smtClean="0">
                  <a:solidFill>
                    <a:schemeClr val="tx1"/>
                  </a:solidFill>
                  <a:latin typeface="Arial" charset="0"/>
                </a:rPr>
                <a:t>Get and filter data</a:t>
              </a:r>
              <a:endParaRPr lang="fr-FR" sz="1400" b="1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4" name="Arrondir un rectangle avec un coin du même côté 33"/>
            <p:cNvSpPr/>
            <p:nvPr/>
          </p:nvSpPr>
          <p:spPr bwMode="auto">
            <a:xfrm>
              <a:off x="5073564" y="1479056"/>
              <a:ext cx="1797968" cy="543837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 w="19050" cap="sq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cs-CZ" sz="1400" b="1" dirty="0" smtClean="0">
                  <a:solidFill>
                    <a:schemeClr val="tx1"/>
                  </a:solidFill>
                  <a:latin typeface="Arial" charset="0"/>
                </a:rPr>
                <a:t>Bank Web Service</a:t>
              </a:r>
              <a:endParaRPr lang="fr-FR" sz="1400" b="1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cxnSp>
        <p:nvCxnSpPr>
          <p:cNvPr id="35" name="Connecteur en angle 34"/>
          <p:cNvCxnSpPr>
            <a:stCxn id="13" idx="3"/>
            <a:endCxn id="8" idx="2"/>
          </p:cNvCxnSpPr>
          <p:nvPr/>
        </p:nvCxnSpPr>
        <p:spPr bwMode="auto">
          <a:xfrm flipV="1">
            <a:off x="811595" y="3644900"/>
            <a:ext cx="328689" cy="902765"/>
          </a:xfrm>
          <a:prstGeom prst="bentConnector2">
            <a:avLst/>
          </a:prstGeom>
          <a:ln>
            <a:headEnd type="none" w="sm" len="sm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94631" y="2485686"/>
            <a:ext cx="13369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400" b="1" dirty="0" smtClean="0">
                <a:latin typeface="Arial" charset="0"/>
              </a:rPr>
              <a:t>Transactions </a:t>
            </a:r>
          </a:p>
          <a:p>
            <a:pPr algn="ctr"/>
            <a:r>
              <a:rPr lang="cs-CZ" sz="1400" b="1" dirty="0" smtClean="0">
                <a:latin typeface="Arial" charset="0"/>
              </a:rPr>
              <a:t>analysis</a:t>
            </a:r>
            <a:endParaRPr lang="fr-FR" sz="1400" dirty="0" smtClean="0">
              <a:latin typeface="Arial" charset="0"/>
            </a:endParaRPr>
          </a:p>
        </p:txBody>
      </p:sp>
      <p:pic>
        <p:nvPicPr>
          <p:cNvPr id="41" name="Image 40" descr="Copie de 3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313" y="3174676"/>
            <a:ext cx="355186" cy="29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  <p:cxnSp>
        <p:nvCxnSpPr>
          <p:cNvPr id="42" name="Connecteur droit avec flèche 41"/>
          <p:cNvCxnSpPr>
            <a:stCxn id="11" idx="2"/>
          </p:cNvCxnSpPr>
          <p:nvPr/>
        </p:nvCxnSpPr>
        <p:spPr bwMode="auto">
          <a:xfrm flipH="1">
            <a:off x="3409652" y="3644899"/>
            <a:ext cx="12912" cy="877366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33" idx="3"/>
          </p:cNvCxnSpPr>
          <p:nvPr/>
        </p:nvCxnSpPr>
        <p:spPr bwMode="auto">
          <a:xfrm flipV="1">
            <a:off x="6603828" y="2902977"/>
            <a:ext cx="500657" cy="1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23" idx="3"/>
            <a:endCxn id="33" idx="2"/>
          </p:cNvCxnSpPr>
          <p:nvPr/>
        </p:nvCxnSpPr>
        <p:spPr bwMode="auto">
          <a:xfrm flipH="1" flipV="1">
            <a:off x="5704844" y="3639172"/>
            <a:ext cx="15655" cy="895793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81" name="Image 80" descr="hard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832" y="3848785"/>
            <a:ext cx="411683" cy="444806"/>
          </a:xfrm>
          <a:prstGeom prst="rect">
            <a:avLst/>
          </a:prstGeom>
        </p:spPr>
      </p:pic>
      <p:cxnSp>
        <p:nvCxnSpPr>
          <p:cNvPr id="83" name="Connecteur droit avec flèche 82"/>
          <p:cNvCxnSpPr/>
          <p:nvPr/>
        </p:nvCxnSpPr>
        <p:spPr bwMode="auto">
          <a:xfrm flipV="1">
            <a:off x="4321548" y="2775077"/>
            <a:ext cx="484312" cy="5727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48" name="Grouper 2"/>
          <p:cNvGrpSpPr/>
          <p:nvPr/>
        </p:nvGrpSpPr>
        <p:grpSpPr>
          <a:xfrm>
            <a:off x="7104485" y="1625600"/>
            <a:ext cx="1797968" cy="2016224"/>
            <a:chOff x="323528" y="1484784"/>
            <a:chExt cx="1797968" cy="2016224"/>
          </a:xfrm>
        </p:grpSpPr>
        <p:sp>
          <p:nvSpPr>
            <p:cNvPr id="49" name="Rectangle 48"/>
            <p:cNvSpPr/>
            <p:nvPr/>
          </p:nvSpPr>
          <p:spPr bwMode="auto">
            <a:xfrm>
              <a:off x="323528" y="1772816"/>
              <a:ext cx="1797968" cy="1728192"/>
            </a:xfrm>
            <a:prstGeom prst="rect">
              <a:avLst/>
            </a:prstGeom>
            <a:ln w="19050" cmpd="sng">
              <a:solidFill>
                <a:schemeClr val="bg1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s-CZ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Transactions: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cs-CZ" sz="1400" dirty="0" smtClean="0">
                  <a:solidFill>
                    <a:schemeClr val="tx1"/>
                  </a:solidFill>
                  <a:latin typeface="Arial" charset="0"/>
                </a:rPr>
                <a:t>....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s-CZ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....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cs-CZ" sz="1400" dirty="0" smtClean="0">
                  <a:solidFill>
                    <a:schemeClr val="tx1"/>
                  </a:solidFill>
                  <a:latin typeface="Arial" charset="0"/>
                </a:rPr>
                <a:t>....</a:t>
              </a:r>
              <a:endPara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Arrondir un rectangle avec un coin du même côté 50"/>
            <p:cNvSpPr/>
            <p:nvPr/>
          </p:nvSpPr>
          <p:spPr bwMode="auto">
            <a:xfrm>
              <a:off x="323528" y="1484784"/>
              <a:ext cx="1797968" cy="555054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19050" cap="sq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s-CZ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External </a:t>
              </a:r>
              <a:r>
                <a:rPr kumimoji="0" lang="fr-F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Application</a:t>
              </a:r>
            </a:p>
          </p:txBody>
        </p:sp>
      </p:grpSp>
      <p:cxnSp>
        <p:nvCxnSpPr>
          <p:cNvPr id="60" name="Connecteur droit avec flèche 59"/>
          <p:cNvCxnSpPr>
            <a:stCxn id="11" idx="2"/>
            <a:endCxn id="81" idx="1"/>
          </p:cNvCxnSpPr>
          <p:nvPr/>
        </p:nvCxnSpPr>
        <p:spPr bwMode="auto">
          <a:xfrm>
            <a:off x="3422564" y="3644899"/>
            <a:ext cx="987268" cy="426289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Connecteur droit avec flèche 64"/>
          <p:cNvCxnSpPr>
            <a:endCxn id="33" idx="2"/>
          </p:cNvCxnSpPr>
          <p:nvPr/>
        </p:nvCxnSpPr>
        <p:spPr bwMode="auto">
          <a:xfrm flipV="1">
            <a:off x="4821515" y="3639172"/>
            <a:ext cx="883329" cy="444412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Connecteur droit avec flèche 66"/>
          <p:cNvCxnSpPr>
            <a:stCxn id="81" idx="1"/>
            <a:endCxn id="17" idx="3"/>
          </p:cNvCxnSpPr>
          <p:nvPr/>
        </p:nvCxnSpPr>
        <p:spPr bwMode="auto">
          <a:xfrm flipH="1">
            <a:off x="3473364" y="4071188"/>
            <a:ext cx="936468" cy="44746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Connecteur droit avec flèche 68"/>
          <p:cNvCxnSpPr>
            <a:stCxn id="81" idx="3"/>
            <a:endCxn id="23" idx="3"/>
          </p:cNvCxnSpPr>
          <p:nvPr/>
        </p:nvCxnSpPr>
        <p:spPr bwMode="auto">
          <a:xfrm>
            <a:off x="4821515" y="4071188"/>
            <a:ext cx="898984" cy="463777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2967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authentication</a:t>
            </a:r>
            <a:r>
              <a:rPr lang="cs-CZ" dirty="0" smtClean="0"/>
              <a:t> </a:t>
            </a:r>
            <a:r>
              <a:rPr lang="cs-CZ" dirty="0" smtClean="0"/>
              <a:t>– </a:t>
            </a:r>
            <a:r>
              <a:rPr lang="en-US" dirty="0" smtClean="0"/>
              <a:t>client recognition</a:t>
            </a:r>
            <a:endParaRPr lang="cs-CZ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cs-CZ" smtClean="0"/>
              <a:pPr>
                <a:defRPr/>
              </a:pPr>
              <a:t>15</a:t>
            </a:fld>
            <a:endParaRPr lang="cs-CZ"/>
          </a:p>
        </p:txBody>
      </p:sp>
      <p:pic>
        <p:nvPicPr>
          <p:cNvPr id="2051" name="Picture 3" descr="E:\projects\octo\Octo.Bank\Docs\figures\web_face_authentic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2999"/>
            <a:ext cx="5210176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:\projects\octo\Octo.Bank\Docs\figures\web_login_p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2057400"/>
            <a:ext cx="3905250" cy="464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19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cs-CZ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Functional prototype implemented</a:t>
            </a:r>
            <a:endParaRPr lang="cs-CZ" dirty="0" smtClean="0"/>
          </a:p>
          <a:p>
            <a:r>
              <a:rPr lang="en-US" dirty="0" smtClean="0"/>
              <a:t>Possible improvements</a:t>
            </a:r>
            <a:endParaRPr lang="cs-CZ" dirty="0" smtClean="0"/>
          </a:p>
          <a:p>
            <a:pPr lvl="1"/>
            <a:r>
              <a:rPr lang="en-US" dirty="0" smtClean="0"/>
              <a:t>Improvements of graphical user interface</a:t>
            </a:r>
            <a:endParaRPr lang="cs-CZ" dirty="0" smtClean="0"/>
          </a:p>
          <a:p>
            <a:pPr lvl="1"/>
            <a:r>
              <a:rPr lang="en-US" dirty="0" smtClean="0"/>
              <a:t>Improvements of components of the application</a:t>
            </a:r>
            <a:endParaRPr lang="cs-CZ" dirty="0" smtClean="0"/>
          </a:p>
          <a:p>
            <a:pPr lvl="1"/>
            <a:r>
              <a:rPr lang="en-US" dirty="0" smtClean="0"/>
              <a:t>Adding new innovative functions</a:t>
            </a:r>
            <a:endParaRPr lang="cs-CZ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cs-CZ" smtClean="0"/>
              <a:pPr>
                <a:defRPr/>
              </a:pPr>
              <a:t>16</a:t>
            </a:fld>
            <a:endParaRPr lang="cs-CZ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cs-CZ" smtClean="0"/>
              <a:t>© OCTO 2011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272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Thanks for the attention</a:t>
            </a:r>
            <a:endParaRPr lang="cs-CZ" dirty="0" smtClean="0"/>
          </a:p>
          <a:p>
            <a:pPr marL="0" indent="0" algn="ctr">
              <a:buNone/>
            </a:pPr>
            <a:r>
              <a:rPr lang="cs-CZ" dirty="0" smtClean="0"/>
              <a:t>http://octoinnovation.cloudapp.net/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cs-CZ" smtClean="0"/>
              <a:pPr>
                <a:defRPr/>
              </a:pPr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574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Banks to innovate web banking portals</a:t>
            </a:r>
            <a:endParaRPr lang="cs-CZ" dirty="0" smtClean="0"/>
          </a:p>
          <a:p>
            <a:pPr lvl="1"/>
            <a:r>
              <a:rPr lang="en-US" dirty="0" smtClean="0"/>
              <a:t>Desire to acquire new clients</a:t>
            </a:r>
            <a:endParaRPr lang="cs-CZ" dirty="0" smtClean="0"/>
          </a:p>
          <a:p>
            <a:pPr lvl="1"/>
            <a:r>
              <a:rPr lang="en-US" dirty="0" smtClean="0"/>
              <a:t>Concurrent applications offer services which banks could offer at the first place</a:t>
            </a:r>
            <a:endParaRPr lang="cs-CZ" dirty="0" smtClean="0"/>
          </a:p>
          <a:p>
            <a:r>
              <a:rPr lang="en-US" dirty="0" smtClean="0"/>
              <a:t>Internship proposed by OCTO Technology for two reasons</a:t>
            </a:r>
            <a:endParaRPr lang="cs-CZ" dirty="0" smtClean="0"/>
          </a:p>
          <a:p>
            <a:pPr lvl="1"/>
            <a:r>
              <a:rPr lang="en-US" dirty="0" smtClean="0"/>
              <a:t>Master new innovative ideas in retail banking</a:t>
            </a:r>
            <a:endParaRPr lang="cs-CZ" dirty="0" smtClean="0"/>
          </a:p>
          <a:p>
            <a:pPr lvl="1"/>
            <a:r>
              <a:rPr lang="en-US" dirty="0"/>
              <a:t>M</a:t>
            </a:r>
            <a:r>
              <a:rPr lang="en-US" dirty="0" smtClean="0"/>
              <a:t>aster new technologies and tools for .NET platform</a:t>
            </a:r>
            <a:endParaRPr lang="cs-C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cs-CZ" smtClean="0"/>
              <a:pPr>
                <a:defRPr/>
              </a:pPr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573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of the project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Identification and description of innovative ideas which might in the future affect the web banking industry</a:t>
            </a:r>
            <a:endParaRPr lang="cs-CZ" dirty="0" smtClean="0"/>
          </a:p>
          <a:p>
            <a:r>
              <a:rPr lang="en-US" dirty="0" smtClean="0"/>
              <a:t>Design and implementation on the .NET platform</a:t>
            </a:r>
            <a:endParaRPr lang="cs-CZ" dirty="0" smtClean="0"/>
          </a:p>
          <a:p>
            <a:r>
              <a:rPr lang="en-US" dirty="0" smtClean="0"/>
              <a:t>Use of new technologies for and tools .NET platform</a:t>
            </a:r>
            <a:endParaRPr lang="cs-C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cs-CZ" smtClean="0"/>
              <a:pPr>
                <a:defRPr/>
              </a:pPr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47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Identified innovative ideas and functions</a:t>
            </a:r>
            <a:endParaRPr lang="cs-CZ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cs-CZ" dirty="0" smtClean="0"/>
              <a:t>Personal Finance Management</a:t>
            </a:r>
          </a:p>
          <a:p>
            <a:pPr lvl="1"/>
            <a:r>
              <a:rPr lang="en-US" dirty="0" smtClean="0"/>
              <a:t>Payment categorization</a:t>
            </a:r>
            <a:endParaRPr lang="cs-CZ" dirty="0" smtClean="0"/>
          </a:p>
          <a:p>
            <a:pPr lvl="1"/>
            <a:r>
              <a:rPr lang="en-US" dirty="0" smtClean="0"/>
              <a:t>Budget management</a:t>
            </a:r>
            <a:endParaRPr lang="cs-CZ" dirty="0" smtClean="0"/>
          </a:p>
          <a:p>
            <a:pPr lvl="1"/>
            <a:r>
              <a:rPr lang="en-US" dirty="0" smtClean="0"/>
              <a:t>Payment planning</a:t>
            </a:r>
            <a:endParaRPr lang="cs-CZ" dirty="0" smtClean="0"/>
          </a:p>
          <a:p>
            <a:pPr lvl="1"/>
            <a:r>
              <a:rPr lang="en-US" dirty="0" smtClean="0"/>
              <a:t>Comparison with the community</a:t>
            </a:r>
            <a:endParaRPr lang="cs-CZ" dirty="0" smtClean="0"/>
          </a:p>
          <a:p>
            <a:r>
              <a:rPr lang="en-US" dirty="0" smtClean="0"/>
              <a:t>Mobile applications</a:t>
            </a:r>
            <a:endParaRPr lang="cs-CZ" dirty="0" smtClean="0"/>
          </a:p>
          <a:p>
            <a:r>
              <a:rPr lang="en-US" dirty="0" smtClean="0"/>
              <a:t>Sharing of electronic documents between bank and the client</a:t>
            </a:r>
            <a:endParaRPr lang="cs-CZ" dirty="0" smtClean="0"/>
          </a:p>
          <a:p>
            <a:r>
              <a:rPr lang="en-US" dirty="0" smtClean="0"/>
              <a:t>Opening of the data for external applications and developers</a:t>
            </a:r>
            <a:endParaRPr lang="cs-CZ" dirty="0" smtClean="0"/>
          </a:p>
          <a:p>
            <a:r>
              <a:rPr lang="en-US" dirty="0" smtClean="0"/>
              <a:t>Simplified authentication process</a:t>
            </a:r>
            <a:endParaRPr lang="cs-CZ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cs-CZ" smtClean="0"/>
              <a:pPr>
                <a:defRPr/>
              </a:pPr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209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technically interesting aspects of the implementation</a:t>
            </a:r>
            <a:endParaRPr lang="cs-CZ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257800"/>
          </a:xfrm>
        </p:spPr>
        <p:txBody>
          <a:bodyPr anchor="ctr"/>
          <a:lstStyle/>
          <a:p>
            <a:r>
              <a:rPr lang="en-US" dirty="0" smtClean="0"/>
              <a:t>The</a:t>
            </a:r>
            <a:r>
              <a:rPr lang="cs-CZ" dirty="0" smtClean="0"/>
              <a:t> </a:t>
            </a:r>
            <a:r>
              <a:rPr lang="cs-CZ" dirty="0" smtClean="0"/>
              <a:t>„Design by Contract</a:t>
            </a:r>
            <a:r>
              <a:rPr lang="cs-CZ" dirty="0" smtClean="0"/>
              <a:t>“</a:t>
            </a:r>
            <a:r>
              <a:rPr lang="en-US" dirty="0" smtClean="0"/>
              <a:t> methodology</a:t>
            </a:r>
            <a:endParaRPr lang="cs-CZ" dirty="0" smtClean="0"/>
          </a:p>
          <a:p>
            <a:r>
              <a:rPr lang="en-US" dirty="0" smtClean="0"/>
              <a:t>Parameterized Unit Testing </a:t>
            </a:r>
            <a:r>
              <a:rPr lang="cs-CZ" dirty="0" smtClean="0"/>
              <a:t> (</a:t>
            </a:r>
            <a:r>
              <a:rPr lang="en-US" dirty="0" smtClean="0"/>
              <a:t>Using the</a:t>
            </a:r>
            <a:r>
              <a:rPr lang="cs-CZ" dirty="0" smtClean="0"/>
              <a:t> PEX</a:t>
            </a:r>
            <a:r>
              <a:rPr lang="en-US" dirty="0" smtClean="0"/>
              <a:t> tool</a:t>
            </a:r>
            <a:r>
              <a:rPr lang="cs-CZ" dirty="0" smtClean="0"/>
              <a:t>)</a:t>
            </a:r>
            <a:endParaRPr lang="cs-CZ" dirty="0" smtClean="0"/>
          </a:p>
          <a:p>
            <a:r>
              <a:rPr lang="en-US" dirty="0" smtClean="0"/>
              <a:t>Acceptance testing on the </a:t>
            </a:r>
            <a:r>
              <a:rPr lang="en-US" dirty="0" err="1" smtClean="0"/>
              <a:t>FitNesse</a:t>
            </a:r>
            <a:r>
              <a:rPr lang="en-US" dirty="0" smtClean="0"/>
              <a:t> platform</a:t>
            </a:r>
            <a:endParaRPr lang="cs-CZ" dirty="0" smtClean="0"/>
          </a:p>
          <a:p>
            <a:r>
              <a:rPr lang="cs-CZ" dirty="0" smtClean="0"/>
              <a:t>OAuth </a:t>
            </a:r>
            <a:r>
              <a:rPr lang="en-US" dirty="0" smtClean="0"/>
              <a:t>protocol for rights delegation</a:t>
            </a:r>
            <a:endParaRPr lang="cs-CZ" dirty="0" smtClean="0"/>
          </a:p>
          <a:p>
            <a:r>
              <a:rPr lang="en-US" dirty="0" smtClean="0"/>
              <a:t>Use of the Windows Azure platform</a:t>
            </a:r>
            <a:endParaRPr lang="cs-CZ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cs-CZ" smtClean="0"/>
              <a:pPr>
                <a:defRPr/>
              </a:pPr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720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the application</a:t>
            </a:r>
            <a:endParaRPr lang="cs-CZ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cs-CZ" smtClean="0"/>
              <a:pPr>
                <a:defRPr/>
              </a:pPr>
              <a:t>6</a:t>
            </a:fld>
            <a:endParaRPr lang="cs-CZ"/>
          </a:p>
        </p:txBody>
      </p:sp>
      <p:pic>
        <p:nvPicPr>
          <p:cNvPr id="6146" name="Picture 2" descr="E:\projects\octo\Octo.Bank\Docs\figures\big_pi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99" y="1254126"/>
            <a:ext cx="8285890" cy="545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36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screen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pic>
        <p:nvPicPr>
          <p:cNvPr id="1026" name="Picture 2" descr="E:\projects\octo\Octo.Bank\Docs\figures\web_interface_h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33600"/>
            <a:ext cx="899308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3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Finance Management</a:t>
            </a:r>
            <a:r>
              <a:rPr lang="cs-CZ" dirty="0" smtClean="0"/>
              <a:t> – </a:t>
            </a:r>
            <a:r>
              <a:rPr lang="en-US" dirty="0" smtClean="0"/>
              <a:t>payment planning</a:t>
            </a:r>
            <a:endParaRPr lang="cs-CZ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cs-CZ" smtClean="0"/>
              <a:pPr>
                <a:defRPr/>
              </a:pPr>
              <a:t>8</a:t>
            </a:fld>
            <a:endParaRPr lang="cs-CZ"/>
          </a:p>
        </p:txBody>
      </p:sp>
      <p:pic>
        <p:nvPicPr>
          <p:cNvPr id="3075" name="Picture 3" descr="E:\projects\octo\Octo.Bank\Docs\figures\web_payments_planning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7" y="1219200"/>
            <a:ext cx="891252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/>
          <p:cNvCxnSpPr/>
          <p:nvPr/>
        </p:nvCxnSpPr>
        <p:spPr bwMode="auto">
          <a:xfrm>
            <a:off x="1828800" y="5480566"/>
            <a:ext cx="0" cy="773668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ffectLst/>
        </p:spPr>
      </p:cxnSp>
      <p:sp>
        <p:nvSpPr>
          <p:cNvPr id="7" name="ZoneTexte 6"/>
          <p:cNvSpPr txBox="1"/>
          <p:nvPr/>
        </p:nvSpPr>
        <p:spPr>
          <a:xfrm>
            <a:off x="1835150" y="60695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Planning calendar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411849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payment categorization</a:t>
            </a:r>
            <a:endParaRPr lang="cs-CZ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CFF851-91C5-264A-9491-B88536A2D007}" type="slidenum">
              <a:rPr lang="cs-CZ" smtClean="0"/>
              <a:pPr>
                <a:defRPr/>
              </a:pPr>
              <a:t>9</a:t>
            </a:fld>
            <a:endParaRPr lang="cs-CZ"/>
          </a:p>
        </p:txBody>
      </p:sp>
      <p:pic>
        <p:nvPicPr>
          <p:cNvPr id="3074" name="Picture 2" descr="E:\projects\octo\Octo.Bank\Docs\figures\web_payment_categoriz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35100"/>
            <a:ext cx="8991600" cy="485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59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to_blue_theme">
  <a:themeElements>
    <a:clrScheme name="Modèle Prez OCTO 2007_light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9DAE8"/>
      </a:accent1>
      <a:accent2>
        <a:srgbClr val="14448A"/>
      </a:accent2>
      <a:accent3>
        <a:srgbClr val="FFFFFF"/>
      </a:accent3>
      <a:accent4>
        <a:srgbClr val="000000"/>
      </a:accent4>
      <a:accent5>
        <a:srgbClr val="D9EAF2"/>
      </a:accent5>
      <a:accent6>
        <a:srgbClr val="113D7D"/>
      </a:accent6>
      <a:hlink>
        <a:srgbClr val="14448A"/>
      </a:hlink>
      <a:folHlink>
        <a:srgbClr val="B9DAE8"/>
      </a:folHlink>
    </a:clrScheme>
    <a:fontScheme name="Modèle Prez OCTO 2007_light">
      <a:majorFont>
        <a:latin typeface="Industria Com Solid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rez OCTO 2007_l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rez OCTO 2007_ligh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rez OCTO 2007_ligh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rez OCTO 2007_ligh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rez OCTO 2007_ligh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rez OCTO 2007_ligh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rez OCTO 2007_ligh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rez OCTO 2007_ligh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rez OCTO 2007_ligh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rez OCTO 2007_ligh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rez OCTO 2007_ligh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rez OCTO 2007_ligh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rez OCTO 2007_light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9DAE8"/>
        </a:accent1>
        <a:accent2>
          <a:srgbClr val="14448A"/>
        </a:accent2>
        <a:accent3>
          <a:srgbClr val="FFFFFF"/>
        </a:accent3>
        <a:accent4>
          <a:srgbClr val="000000"/>
        </a:accent4>
        <a:accent5>
          <a:srgbClr val="D9EAF2"/>
        </a:accent5>
        <a:accent6>
          <a:srgbClr val="113D7D"/>
        </a:accent6>
        <a:hlink>
          <a:srgbClr val="14448A"/>
        </a:hlink>
        <a:folHlink>
          <a:srgbClr val="B9DA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Octo_blue_theme</Template>
  <TotalTime>2025</TotalTime>
  <Words>461</Words>
  <Application>Microsoft Office PowerPoint</Application>
  <PresentationFormat>Affichage à l'écran (4:3)</PresentationFormat>
  <Paragraphs>135</Paragraphs>
  <Slides>17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Octo_blue_theme</vt:lpstr>
      <vt:lpstr>Présentation PowerPoint</vt:lpstr>
      <vt:lpstr>Context</vt:lpstr>
      <vt:lpstr>Aims of the project</vt:lpstr>
      <vt:lpstr>Identified innovative ideas and functions</vt:lpstr>
      <vt:lpstr>Other technically interesting aspects of the implementation</vt:lpstr>
      <vt:lpstr>Architecture of the application</vt:lpstr>
      <vt:lpstr>Initial screen</vt:lpstr>
      <vt:lpstr>Personal Finance Management – payment planning</vt:lpstr>
      <vt:lpstr>Manual payment categorization</vt:lpstr>
      <vt:lpstr>Automatic payment categorization</vt:lpstr>
      <vt:lpstr>Comparison with other clients</vt:lpstr>
      <vt:lpstr>Mobile client – Windows Phone 7</vt:lpstr>
      <vt:lpstr>Sharing documents between the client and bank</vt:lpstr>
      <vt:lpstr>Opening the data for external applications OAuth protocol</vt:lpstr>
      <vt:lpstr>Simplified authentication – client recognition</vt:lpstr>
      <vt:lpstr>Summary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Dossier D'Architecture Générale</dc:title>
  <dc:creator>jfa</dc:creator>
  <cp:lastModifiedBy>jfa</cp:lastModifiedBy>
  <cp:revision>209</cp:revision>
  <dcterms:created xsi:type="dcterms:W3CDTF">2011-02-25T10:53:58Z</dcterms:created>
  <dcterms:modified xsi:type="dcterms:W3CDTF">2012-01-24T15:19:42Z</dcterms:modified>
</cp:coreProperties>
</file>