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handoutMasterIdLst>
    <p:handoutMasterId r:id="rId20"/>
  </p:handoutMasterIdLst>
  <p:sldIdLst>
    <p:sldId id="280" r:id="rId2"/>
    <p:sldId id="276" r:id="rId3"/>
    <p:sldId id="263" r:id="rId4"/>
    <p:sldId id="281" r:id="rId5"/>
    <p:sldId id="272" r:id="rId6"/>
    <p:sldId id="270" r:id="rId7"/>
    <p:sldId id="264" r:id="rId8"/>
    <p:sldId id="268" r:id="rId9"/>
    <p:sldId id="265" r:id="rId10"/>
    <p:sldId id="275" r:id="rId11"/>
    <p:sldId id="266" r:id="rId12"/>
    <p:sldId id="269" r:id="rId13"/>
    <p:sldId id="267" r:id="rId14"/>
    <p:sldId id="271" r:id="rId15"/>
    <p:sldId id="278" r:id="rId16"/>
    <p:sldId id="282" r:id="rId17"/>
    <p:sldId id="277" r:id="rId18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8" autoAdjust="0"/>
  </p:normalViewPr>
  <p:slideViewPr>
    <p:cSldViewPr>
      <p:cViewPr>
        <p:scale>
          <a:sx n="75" d="100"/>
          <a:sy n="75" d="100"/>
        </p:scale>
        <p:origin x="-123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EC8B8517-E43E-334B-823E-DC11A5AEBBA7}" type="datetimeFigureOut">
              <a:rPr lang="fr-FR"/>
              <a:pPr>
                <a:defRPr/>
              </a:pPr>
              <a:t>22/01/2012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B5B43C22-30EF-FE4D-A238-59B6CFB62DB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EC5C46-FE63-3C4D-8D34-6396BD2C17DC}" type="datetime1">
              <a:rPr lang="fr-FR"/>
              <a:pPr>
                <a:defRPr/>
              </a:pPr>
              <a:t>22/01/2012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5C24C5-0C14-354E-898A-FB17FFAAD15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386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trand_Mey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E49F5-111C-6D4C-8B23-64A8256189C4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03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Snaha odhadnout jak bude</a:t>
            </a:r>
            <a:r>
              <a:rPr lang="cs-CZ" baseline="0" dirty="0" smtClean="0"/>
              <a:t> webové bankovnictví vypadat v horizontu 3 až 5 let.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42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Design By</a:t>
            </a:r>
            <a:r>
              <a:rPr lang="cs-CZ" baseline="0" dirty="0" smtClean="0"/>
              <a:t> Contract -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 </a:t>
            </a:r>
            <a:r>
              <a:rPr lang="cs-CZ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termín definoval</a:t>
            </a:r>
            <a:r>
              <a:rPr lang="cs-C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  <a:hlinkClick r:id="rId3" tooltip="Bertrand Meyer"/>
              </a:rPr>
              <a:t>Bertrand Meyer</a:t>
            </a:r>
            <a:r>
              <a:rPr lang="cs-CZ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během vývoje jazyka</a:t>
            </a:r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Eiffel.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Vývojáři by měli definovat rozhraní každé komponenty – pomocí tří termínů: „post-conditions“, „pre-conditions“ a „invariant“.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MS vytvořil sadu nástrojů : „Code contracts“ která právě tenhle přístup umožňuje.</a:t>
            </a: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12" charset="-128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PEX – speciální odvětví unit testing – kdy jednotlivě parametry funkcí jsou generovány analalyzátorem kódu s cílem dosáhnout maximálního pokrytí kódu.</a:t>
            </a: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12" charset="-128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Akceptační testování pomocí platformy FitNesse. Umožňuje vytváření akcetpačních testů business analytikům – nevývojářům, uživatelům.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67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Využita</a:t>
            </a:r>
            <a:r>
              <a:rPr lang="cs-CZ" baseline="0" dirty="0" smtClean="0"/>
              <a:t> knihovna EmguCV, potažmo OpenCV.</a:t>
            </a:r>
          </a:p>
          <a:p>
            <a:r>
              <a:rPr lang="cs-CZ" baseline="0" dirty="0" smtClean="0"/>
              <a:t>K automatickému rozpoznávání je použit Eigenfaces algoritmus, který je postaven na analýze hlavních komponent.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45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banniere.png"/>
          <p:cNvPicPr>
            <a:picLocks noChangeAspect="1"/>
          </p:cNvPicPr>
          <p:nvPr/>
        </p:nvPicPr>
        <p:blipFill rotWithShape="1">
          <a:blip r:embed="rId2"/>
          <a:srcRect l="3411" r="1913"/>
          <a:stretch/>
        </p:blipFill>
        <p:spPr>
          <a:xfrm>
            <a:off x="0" y="0"/>
            <a:ext cx="9144000" cy="102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Image 5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20"/>
          <a:stretch/>
        </p:blipFill>
        <p:spPr>
          <a:xfrm>
            <a:off x="8388424" y="5763202"/>
            <a:ext cx="755576" cy="1099917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50964" y="179928"/>
            <a:ext cx="10420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pc="300" dirty="0" smtClean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lang="fr-FR" sz="3200" b="1" spc="3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33400" y="48053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b="0" cap="all" dirty="0" smtClean="0">
                <a:solidFill>
                  <a:schemeClr val="accent2"/>
                </a:solidFill>
                <a:latin typeface="Arial Narrow"/>
                <a:cs typeface="Arial Narrow"/>
              </a:rPr>
              <a:t>AGENDA</a:t>
            </a:r>
            <a:endParaRPr lang="fr-FR" sz="3600" b="0" cap="all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261754" y="1221633"/>
            <a:ext cx="4191000" cy="5112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676820" y="1221633"/>
            <a:ext cx="4191000" cy="5112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698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33400" y="1447800"/>
            <a:ext cx="8229600" cy="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3400" y="13716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04800" y="1676400"/>
            <a:ext cx="228600" cy="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33400" y="1447800"/>
            <a:ext cx="0" cy="22860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4800" y="1676400"/>
            <a:ext cx="0" cy="5181600"/>
          </a:xfrm>
          <a:prstGeom prst="line">
            <a:avLst/>
          </a:prstGeom>
          <a:noFill/>
          <a:ln w="12700">
            <a:solidFill>
              <a:srgbClr val="BBE0E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188913"/>
            <a:ext cx="266382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533400" y="48053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b="0" cap="all" dirty="0" smtClean="0">
                <a:solidFill>
                  <a:schemeClr val="accent2"/>
                </a:solidFill>
                <a:latin typeface="Arial Narrow"/>
                <a:cs typeface="Arial Narrow"/>
              </a:rPr>
              <a:t>AGENDA</a:t>
            </a:r>
            <a:endParaRPr lang="fr-FR" sz="3600" b="0" cap="all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Image 5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20"/>
          <a:stretch/>
        </p:blipFill>
        <p:spPr>
          <a:xfrm>
            <a:off x="8388424" y="5763202"/>
            <a:ext cx="755576" cy="1099917"/>
          </a:xfrm>
          <a:prstGeom prst="rect">
            <a:avLst/>
          </a:prstGeom>
        </p:spPr>
      </p:pic>
      <p:pic>
        <p:nvPicPr>
          <p:cNvPr id="9" name="Image 8" descr="banniere.png"/>
          <p:cNvPicPr>
            <a:picLocks noChangeAspect="1"/>
          </p:cNvPicPr>
          <p:nvPr/>
        </p:nvPicPr>
        <p:blipFill rotWithShape="1">
          <a:blip r:embed="rId8"/>
          <a:srcRect l="3411" r="1913"/>
          <a:stretch/>
        </p:blipFill>
        <p:spPr>
          <a:xfrm>
            <a:off x="0" y="0"/>
            <a:ext cx="9144000" cy="102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0380"/>
            <a:ext cx="8458200" cy="541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 smtClean="0"/>
              <a:t>Cinquième </a:t>
            </a:r>
            <a:r>
              <a:rPr lang="fr-FR" dirty="0"/>
              <a:t>niveau</a:t>
            </a:r>
          </a:p>
        </p:txBody>
      </p:sp>
      <p:sp>
        <p:nvSpPr>
          <p:cNvPr id="11642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7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1B217E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2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14" r:id="rId5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fr-FR" sz="2800" b="1" dirty="0">
          <a:solidFill>
            <a:schemeClr val="accent3"/>
          </a:solidFill>
          <a:latin typeface="Calibri"/>
          <a:ea typeface="ＭＳ Ｐゴシック" pitchFamily="-112" charset="-128"/>
          <a:cs typeface="Calibri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400">
          <a:solidFill>
            <a:schemeClr val="accent2"/>
          </a:solidFill>
          <a:latin typeface="Calibri"/>
          <a:ea typeface="ＭＳ Ｐゴシック" pitchFamily="-112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accent2"/>
          </a:solidFill>
          <a:latin typeface="Calibri"/>
          <a:ea typeface="ＭＳ Ｐゴシック" pitchFamily="-112" charset="-128"/>
          <a:cs typeface="Calibri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370417" y="859368"/>
            <a:ext cx="8610600" cy="143081"/>
          </a:xfrm>
          <a:prstGeom prst="rect">
            <a:avLst/>
          </a:prstGeom>
          <a:solidFill>
            <a:srgbClr val="FFFFFF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Image 28" descr="torsade-gril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" y="137598"/>
            <a:ext cx="8026400" cy="2529417"/>
          </a:xfrm>
          <a:prstGeom prst="rect">
            <a:avLst/>
          </a:prstGeom>
        </p:spPr>
      </p:pic>
      <p:pic>
        <p:nvPicPr>
          <p:cNvPr id="19" name="Image 18" descr="Image 5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613344"/>
            <a:ext cx="9144000" cy="3272055"/>
          </a:xfrm>
          <a:prstGeom prst="rect">
            <a:avLst/>
          </a:prstGeom>
        </p:spPr>
      </p:pic>
      <p:pic>
        <p:nvPicPr>
          <p:cNvPr id="21" name="Image 20" descr="bannie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2936"/>
            <a:ext cx="9144000" cy="161474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22161" y="2971800"/>
            <a:ext cx="892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smtClean="0">
                <a:solidFill>
                  <a:schemeClr val="accent1"/>
                </a:solidFill>
                <a:latin typeface="Calibri"/>
                <a:cs typeface="Calibri"/>
              </a:rPr>
              <a:t> Návrh a implementace webového bankovního systému pro blízkou budoucnost</a:t>
            </a:r>
          </a:p>
          <a:p>
            <a:pPr algn="ctr"/>
            <a:r>
              <a:rPr lang="cs-CZ" sz="2400" b="1" smtClean="0">
                <a:solidFill>
                  <a:schemeClr val="bg1"/>
                </a:solidFill>
                <a:latin typeface="Calibri"/>
                <a:cs typeface="Calibri"/>
              </a:rPr>
              <a:t>Jan Fajfr</a:t>
            </a:r>
            <a:endParaRPr lang="cs-CZ" sz="32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4" name="Image 23" descr="Image 6.png"/>
          <p:cNvPicPr>
            <a:picLocks noChangeAspect="1"/>
          </p:cNvPicPr>
          <p:nvPr/>
        </p:nvPicPr>
        <p:blipFill rotWithShape="1">
          <a:blip r:embed="rId6"/>
          <a:srcRect r="57920"/>
          <a:stretch/>
        </p:blipFill>
        <p:spPr>
          <a:xfrm>
            <a:off x="3864044" y="618903"/>
            <a:ext cx="1415920" cy="10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Plánování plateb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  <p:pic>
        <p:nvPicPr>
          <p:cNvPr id="3075" name="Picture 3" descr="E:\projects\octo\Octo.Bank\Docs\figures\web_payments_planning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7" y="1219200"/>
            <a:ext cx="89125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 bwMode="auto">
          <a:xfrm>
            <a:off x="1828800" y="5480566"/>
            <a:ext cx="0" cy="77366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1835150" y="60695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Plánovací kalendář</a:t>
            </a:r>
          </a:p>
        </p:txBody>
      </p:sp>
    </p:spTree>
    <p:extLst>
      <p:ext uri="{BB962C8B-B14F-4D97-AF65-F5344CB8AC3E}">
        <p14:creationId xmlns:p14="http://schemas.microsoft.com/office/powerpoint/2010/main" val="41184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</a:t>
            </a:r>
            <a:r>
              <a:rPr lang="cs-CZ" dirty="0" smtClean="0"/>
              <a:t>ální kategorizace plateb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  <p:pic>
        <p:nvPicPr>
          <p:cNvPr id="3074" name="Picture 2" descr="E:\projects\octo\Octo.Bank\Docs\figures\web_payment_categor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35100"/>
            <a:ext cx="8991600" cy="48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Automatická kategorizace plateb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  <p:pic>
        <p:nvPicPr>
          <p:cNvPr id="7170" name="Picture 2" descr="E:\projects\octo\Octo.Bank\Docs\figures\web_categorized_pa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4635744"/>
            <a:ext cx="2514600" cy="17650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projects\octo\Octo.Bank\Docs\figures\web_uncategorized_transa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2406895"/>
            <a:ext cx="8753689" cy="164306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899400" y="2904573"/>
            <a:ext cx="1074952" cy="1145385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15199" y="4924115"/>
            <a:ext cx="1659151" cy="1230868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>
            <a:off x="8466352" y="4101551"/>
            <a:ext cx="0" cy="63789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1828800" y="440238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Popis platby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112778" y="41166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mtClean="0"/>
              <a:t>Hodnota platby</a:t>
            </a: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 sz="240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accent2"/>
                </a:solidFill>
                <a:latin typeface="+mn-lt"/>
                <a:ea typeface="ＭＳ Ｐゴシック" pitchFamily="-112" charset="-128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dirty="0" smtClean="0"/>
              <a:t>Implementován Naivní Bayesův klasifikátor do open source knihovny </a:t>
            </a:r>
            <a:r>
              <a:rPr lang="cs-CZ" u="sng" dirty="0" smtClean="0">
                <a:solidFill>
                  <a:schemeClr val="tx1"/>
                </a:solidFill>
              </a:rPr>
              <a:t>machine.codeplex.com.</a:t>
            </a:r>
          </a:p>
          <a:p>
            <a:endParaRPr lang="cs-CZ" dirty="0"/>
          </a:p>
        </p:txBody>
      </p:sp>
      <p:cxnSp>
        <p:nvCxnSpPr>
          <p:cNvPr id="17" name="Connecteur droit 16"/>
          <p:cNvCxnSpPr/>
          <p:nvPr/>
        </p:nvCxnSpPr>
        <p:spPr bwMode="auto">
          <a:xfrm>
            <a:off x="1828800" y="3945183"/>
            <a:ext cx="0" cy="64655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Connecteur droit 19"/>
          <p:cNvCxnSpPr/>
          <p:nvPr/>
        </p:nvCxnSpPr>
        <p:spPr bwMode="auto">
          <a:xfrm>
            <a:off x="6859883" y="3967955"/>
            <a:ext cx="0" cy="34737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73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Porovnání s ostatními klienty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4098" name="Picture 2" descr="E:\projects\octo\Octo.Bank\Docs\figures\web_profile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47800"/>
            <a:ext cx="901095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 bwMode="auto">
          <a:xfrm>
            <a:off x="381000" y="4895850"/>
            <a:ext cx="0" cy="77366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8" name="ZoneTexte 7"/>
          <p:cNvSpPr txBox="1"/>
          <p:nvPr/>
        </p:nvSpPr>
        <p:spPr>
          <a:xfrm>
            <a:off x="402737" y="548485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Rozpočet klienta ve vybraném časovém rozpětí</a:t>
            </a:r>
            <a:endParaRPr lang="fr-FR" dirty="0"/>
          </a:p>
        </p:txBody>
      </p:sp>
      <p:cxnSp>
        <p:nvCxnSpPr>
          <p:cNvPr id="9" name="Connecteur droit 8"/>
          <p:cNvCxnSpPr>
            <a:endCxn id="10" idx="3"/>
          </p:cNvCxnSpPr>
          <p:nvPr/>
        </p:nvCxnSpPr>
        <p:spPr bwMode="auto">
          <a:xfrm flipH="1">
            <a:off x="8832934" y="4953000"/>
            <a:ext cx="6266" cy="1186934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ZoneTexte 9"/>
          <p:cNvSpPr txBox="1"/>
          <p:nvPr/>
        </p:nvSpPr>
        <p:spPr>
          <a:xfrm>
            <a:off x="3403242" y="595526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Průměrný rozpočet klienta v dané věkové kategorii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Sdílení dokumentů mezi klientem a bankou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  <p:pic>
        <p:nvPicPr>
          <p:cNvPr id="1026" name="Picture 2" descr="E:\projects\octo\Octo.Bank\Docs\figures\web_electronic_v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71599"/>
            <a:ext cx="8902700" cy="160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/>
        </p:nvCxnSpPr>
        <p:spPr bwMode="auto">
          <a:xfrm>
            <a:off x="1752600" y="2646003"/>
            <a:ext cx="0" cy="59833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752600" y="3059668"/>
            <a:ext cx="445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Dokumenty uložené v Azure Blob Storage</a:t>
            </a:r>
            <a:endParaRPr lang="cs-CZ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5650" y="4635391"/>
            <a:ext cx="346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docs\Pictos\Icones_hardware\hard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11" y="5495299"/>
            <a:ext cx="531495" cy="6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Content Placeholder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7912" y="5521302"/>
            <a:ext cx="546139" cy="5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Straight Arrow Connector 8"/>
          <p:cNvCxnSpPr>
            <a:stCxn id="23" idx="3"/>
            <a:endCxn id="25" idx="1"/>
          </p:cNvCxnSpPr>
          <p:nvPr/>
        </p:nvCxnSpPr>
        <p:spPr>
          <a:xfrm>
            <a:off x="4911725" y="4887804"/>
            <a:ext cx="3097686" cy="91861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9"/>
          <p:cNvCxnSpPr>
            <a:stCxn id="25" idx="1"/>
            <a:endCxn id="26" idx="3"/>
          </p:cNvCxnSpPr>
          <p:nvPr/>
        </p:nvCxnSpPr>
        <p:spPr>
          <a:xfrm flipH="1">
            <a:off x="1504051" y="5806418"/>
            <a:ext cx="650536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7995274" y="61633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Bank</a:t>
            </a:r>
            <a:endParaRPr lang="fr-FR" sz="1200" b="1" dirty="0" smtClean="0"/>
          </a:p>
        </p:txBody>
      </p:sp>
      <p:sp>
        <p:nvSpPr>
          <p:cNvPr id="30" name="TextBox 14"/>
          <p:cNvSpPr txBox="1"/>
          <p:nvPr/>
        </p:nvSpPr>
        <p:spPr>
          <a:xfrm>
            <a:off x="4432354" y="509765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Client</a:t>
            </a:r>
            <a:endParaRPr lang="fr-FR" sz="1200" b="1" dirty="0" smtClean="0"/>
          </a:p>
        </p:txBody>
      </p:sp>
      <p:sp>
        <p:nvSpPr>
          <p:cNvPr id="33" name="TextBox 17"/>
          <p:cNvSpPr txBox="1"/>
          <p:nvPr/>
        </p:nvSpPr>
        <p:spPr>
          <a:xfrm>
            <a:off x="685800" y="6091535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Azure BLOB</a:t>
            </a:r>
          </a:p>
          <a:p>
            <a:pPr algn="ctr"/>
            <a:r>
              <a:rPr lang="fr-FR" sz="1200" b="1" dirty="0" smtClean="0"/>
              <a:t>Storage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6830555" y="4309219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Get Access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Security Token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Request </a:t>
            </a:r>
            <a:r>
              <a:rPr lang="en-GB" sz="1200" dirty="0" smtClean="0"/>
              <a:t>&amp; Security token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smtClean="0"/>
              <a:t>Data</a:t>
            </a:r>
            <a:endParaRPr lang="fr-F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83721" y="5860702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 smtClean="0"/>
              <a:t>Generate files (Account overviews...)</a:t>
            </a:r>
            <a:endParaRPr lang="fr-FR" sz="1200" dirty="0" smtClean="0"/>
          </a:p>
        </p:txBody>
      </p:sp>
      <p:cxnSp>
        <p:nvCxnSpPr>
          <p:cNvPr id="38" name="Straight Arrow Connector 8"/>
          <p:cNvCxnSpPr>
            <a:stCxn id="26" idx="3"/>
            <a:endCxn id="23" idx="1"/>
          </p:cNvCxnSpPr>
          <p:nvPr/>
        </p:nvCxnSpPr>
        <p:spPr>
          <a:xfrm flipV="1">
            <a:off x="1504051" y="4887804"/>
            <a:ext cx="3061599" cy="91861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178690" y="535544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178690" y="497586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034850" y="497586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3033671" y="5354497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 OAuth protokolu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pSp>
        <p:nvGrpSpPr>
          <p:cNvPr id="7" name="Grouper 2"/>
          <p:cNvGrpSpPr/>
          <p:nvPr/>
        </p:nvGrpSpPr>
        <p:grpSpPr>
          <a:xfrm>
            <a:off x="241300" y="1628676"/>
            <a:ext cx="1797968" cy="2016224"/>
            <a:chOff x="323528" y="1484784"/>
            <a:chExt cx="1797968" cy="2016224"/>
          </a:xfrm>
        </p:grpSpPr>
        <p:sp>
          <p:nvSpPr>
            <p:cNvPr id="8" name="Rectangle 7"/>
            <p:cNvSpPr/>
            <p:nvPr/>
          </p:nvSpPr>
          <p:spPr bwMode="auto">
            <a:xfrm>
              <a:off x="323528" y="1772816"/>
              <a:ext cx="1797968" cy="1728192"/>
            </a:xfrm>
            <a:prstGeom prst="rect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rrondir un rectangle avec un coin du même côté 8"/>
            <p:cNvSpPr/>
            <p:nvPr/>
          </p:nvSpPr>
          <p:spPr bwMode="auto">
            <a:xfrm>
              <a:off x="323528" y="1484784"/>
              <a:ext cx="1797968" cy="53811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 cap="sq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External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</a:p>
          </p:txBody>
        </p:sp>
      </p:grpSp>
      <p:grpSp>
        <p:nvGrpSpPr>
          <p:cNvPr id="10" name="Grouper 6"/>
          <p:cNvGrpSpPr/>
          <p:nvPr/>
        </p:nvGrpSpPr>
        <p:grpSpPr>
          <a:xfrm>
            <a:off x="2523580" y="1628675"/>
            <a:ext cx="1797968" cy="2016224"/>
            <a:chOff x="2625552" y="1484783"/>
            <a:chExt cx="1797968" cy="201622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625552" y="2022890"/>
              <a:ext cx="1797968" cy="1478117"/>
            </a:xfrm>
            <a:prstGeom prst="rect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Has application rights?</a:t>
              </a: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 bwMode="auto">
            <a:xfrm>
              <a:off x="2625552" y="1484783"/>
              <a:ext cx="1797968" cy="53810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Bank Web Service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13" name="Image 12" descr="homm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5" y="4298683"/>
            <a:ext cx="503150" cy="497963"/>
          </a:xfrm>
          <a:prstGeom prst="rect">
            <a:avLst/>
          </a:prstGeom>
        </p:spPr>
      </p:pic>
      <p:pic>
        <p:nvPicPr>
          <p:cNvPr id="14" name="Image 13" descr="Copie de 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01" y="3185803"/>
            <a:ext cx="341980" cy="28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15" name="Grouper 9"/>
          <p:cNvGrpSpPr/>
          <p:nvPr/>
        </p:nvGrpSpPr>
        <p:grpSpPr>
          <a:xfrm>
            <a:off x="2574380" y="4518648"/>
            <a:ext cx="1797968" cy="2034552"/>
            <a:chOff x="2630016" y="3933056"/>
            <a:chExt cx="1797968" cy="191723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630016" y="4221088"/>
              <a:ext cx="1797968" cy="1629199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Login</a:t>
              </a: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 bwMode="auto">
            <a:xfrm>
              <a:off x="2630016" y="3933056"/>
              <a:ext cx="1797968" cy="288032"/>
            </a:xfrm>
            <a:prstGeom prst="round2Same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lt1"/>
                  </a:solidFill>
                  <a:latin typeface="Arial" charset="0"/>
                </a:rPr>
                <a:t>Bank</a:t>
              </a:r>
              <a:endParaRPr lang="fr-FR" sz="1400" b="1" dirty="0">
                <a:solidFill>
                  <a:schemeClr val="lt1"/>
                </a:solidFill>
                <a:latin typeface="Arial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728583" y="5319921"/>
            <a:ext cx="1512168" cy="2880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Client Number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8583" y="5709415"/>
            <a:ext cx="1512168" cy="2880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solidFill>
                  <a:schemeClr val="tx1"/>
                </a:solidFill>
                <a:latin typeface="Arial" charset="0"/>
              </a:rPr>
              <a:t>******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3460452" y="6147013"/>
            <a:ext cx="780299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Login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er 13"/>
          <p:cNvGrpSpPr/>
          <p:nvPr/>
        </p:nvGrpSpPr>
        <p:grpSpPr>
          <a:xfrm>
            <a:off x="4821515" y="4534965"/>
            <a:ext cx="1797968" cy="2016224"/>
            <a:chOff x="5104278" y="3933056"/>
            <a:chExt cx="1797968" cy="20162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104278" y="4221088"/>
              <a:ext cx="1797968" cy="1728192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Grant access</a:t>
              </a:r>
              <a:r>
                <a:rPr lang="fr-FR" sz="1400" dirty="0" smtClean="0">
                  <a:solidFill>
                    <a:schemeClr val="tx1"/>
                  </a:solidFill>
                  <a:latin typeface="Arial" charset="0"/>
                </a:rPr>
                <a:t>?</a:t>
              </a:r>
              <a:endParaRPr lang="cs-CZ" sz="1400" dirty="0" smtClean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Arrondir un rectangle avec un coin du même côté 22"/>
            <p:cNvSpPr/>
            <p:nvPr/>
          </p:nvSpPr>
          <p:spPr bwMode="auto">
            <a:xfrm>
              <a:off x="5104278" y="3933056"/>
              <a:ext cx="1797968" cy="288032"/>
            </a:xfrm>
            <a:prstGeom prst="round2Same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latin typeface="Arial" charset="0"/>
                </a:rPr>
                <a:t>Bank</a:t>
              </a:r>
              <a:endParaRPr lang="fr-FR" sz="1400" b="1" dirty="0">
                <a:solidFill>
                  <a:schemeClr val="lt1"/>
                </a:solidFill>
                <a:latin typeface="Arial" charset="0"/>
              </a:endParaRPr>
            </a:p>
          </p:txBody>
        </p:sp>
      </p:grpSp>
      <p:sp>
        <p:nvSpPr>
          <p:cNvPr id="24" name="Rectangle à coins arrondis 23"/>
          <p:cNvSpPr/>
          <p:nvPr/>
        </p:nvSpPr>
        <p:spPr bwMode="auto">
          <a:xfrm>
            <a:off x="5422900" y="6178449"/>
            <a:ext cx="1036876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Authorize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811595" y="3174676"/>
            <a:ext cx="992177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Get data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5068054" y="5444163"/>
            <a:ext cx="144016" cy="14401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5068054" y="5891348"/>
            <a:ext cx="144016" cy="144016"/>
          </a:xfrm>
          <a:prstGeom prst="ellipse">
            <a:avLst/>
          </a:prstGeom>
          <a:solidFill>
            <a:schemeClr val="tx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09606" y="5370036"/>
            <a:ext cx="12023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Arial" charset="0"/>
              </a:rPr>
              <a:t>Accounts</a:t>
            </a:r>
            <a:endParaRPr lang="fr-FR" sz="1400" dirty="0" smtClean="0">
              <a:latin typeface="Arial" charset="0"/>
            </a:endParaRPr>
          </a:p>
          <a:p>
            <a:endParaRPr lang="fr-FR" sz="1400" dirty="0" smtClean="0">
              <a:latin typeface="Arial" charset="0"/>
            </a:endParaRPr>
          </a:p>
          <a:p>
            <a:r>
              <a:rPr lang="cs-CZ" sz="1400" dirty="0" smtClean="0">
                <a:latin typeface="Arial" charset="0"/>
              </a:rPr>
              <a:t>Transactions</a:t>
            </a:r>
            <a:endParaRPr lang="fr-FR" sz="1400" dirty="0" smtClean="0">
              <a:latin typeface="Arial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67727" y="45879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</a:t>
            </a:r>
            <a:endParaRPr lang="fr-FR" sz="1400" dirty="0"/>
          </a:p>
        </p:txBody>
      </p:sp>
      <p:cxnSp>
        <p:nvCxnSpPr>
          <p:cNvPr id="30" name="Connecteur droit avec flèche 29"/>
          <p:cNvCxnSpPr>
            <a:stCxn id="8" idx="3"/>
          </p:cNvCxnSpPr>
          <p:nvPr/>
        </p:nvCxnSpPr>
        <p:spPr bwMode="auto">
          <a:xfrm flipV="1">
            <a:off x="2039268" y="2777728"/>
            <a:ext cx="484312" cy="307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6" idx="3"/>
            <a:endCxn id="22" idx="1"/>
          </p:cNvCxnSpPr>
          <p:nvPr/>
        </p:nvCxnSpPr>
        <p:spPr bwMode="auto">
          <a:xfrm flipV="1">
            <a:off x="4372348" y="5687093"/>
            <a:ext cx="449167" cy="166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Grouper 8"/>
          <p:cNvGrpSpPr/>
          <p:nvPr/>
        </p:nvGrpSpPr>
        <p:grpSpPr>
          <a:xfrm>
            <a:off x="4805860" y="1622948"/>
            <a:ext cx="1797968" cy="2016224"/>
            <a:chOff x="5073564" y="1479056"/>
            <a:chExt cx="1797968" cy="2016224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073564" y="2022891"/>
              <a:ext cx="1797968" cy="1472389"/>
            </a:xfrm>
            <a:prstGeom prst="rect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Get and filter data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Arrondir un rectangle avec un coin du même côté 33"/>
            <p:cNvSpPr/>
            <p:nvPr/>
          </p:nvSpPr>
          <p:spPr bwMode="auto">
            <a:xfrm>
              <a:off x="5073564" y="1479056"/>
              <a:ext cx="1797968" cy="543837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Bank Web Service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5" name="Connecteur en angle 34"/>
          <p:cNvCxnSpPr>
            <a:stCxn id="13" idx="3"/>
            <a:endCxn id="8" idx="2"/>
          </p:cNvCxnSpPr>
          <p:nvPr/>
        </p:nvCxnSpPr>
        <p:spPr bwMode="auto">
          <a:xfrm flipV="1">
            <a:off x="811595" y="3644900"/>
            <a:ext cx="328689" cy="902765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4631" y="2485686"/>
            <a:ext cx="1336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400" b="1" dirty="0" smtClean="0">
                <a:latin typeface="Arial" charset="0"/>
              </a:rPr>
              <a:t>Transactions </a:t>
            </a:r>
          </a:p>
          <a:p>
            <a:pPr algn="ctr"/>
            <a:r>
              <a:rPr lang="cs-CZ" sz="1400" b="1" dirty="0" smtClean="0">
                <a:latin typeface="Arial" charset="0"/>
              </a:rPr>
              <a:t>analysis</a:t>
            </a:r>
            <a:endParaRPr lang="fr-FR" sz="1400" dirty="0" smtClean="0">
              <a:latin typeface="Arial" charset="0"/>
            </a:endParaRPr>
          </a:p>
        </p:txBody>
      </p:sp>
      <p:pic>
        <p:nvPicPr>
          <p:cNvPr id="41" name="Image 40" descr="Copie de 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13" y="3174676"/>
            <a:ext cx="355186" cy="29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cxnSp>
        <p:nvCxnSpPr>
          <p:cNvPr id="42" name="Connecteur droit avec flèche 41"/>
          <p:cNvCxnSpPr>
            <a:stCxn id="11" idx="2"/>
          </p:cNvCxnSpPr>
          <p:nvPr/>
        </p:nvCxnSpPr>
        <p:spPr bwMode="auto">
          <a:xfrm flipH="1">
            <a:off x="3409652" y="3644899"/>
            <a:ext cx="12912" cy="87736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3" idx="3"/>
          </p:cNvCxnSpPr>
          <p:nvPr/>
        </p:nvCxnSpPr>
        <p:spPr bwMode="auto">
          <a:xfrm flipV="1">
            <a:off x="6603828" y="2902977"/>
            <a:ext cx="500657" cy="1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3" idx="3"/>
            <a:endCxn id="33" idx="2"/>
          </p:cNvCxnSpPr>
          <p:nvPr/>
        </p:nvCxnSpPr>
        <p:spPr bwMode="auto">
          <a:xfrm flipH="1" flipV="1">
            <a:off x="5704844" y="3639172"/>
            <a:ext cx="15655" cy="89579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1" name="Image 80" descr="har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2" y="3848785"/>
            <a:ext cx="411683" cy="444806"/>
          </a:xfrm>
          <a:prstGeom prst="rect">
            <a:avLst/>
          </a:prstGeom>
        </p:spPr>
      </p:pic>
      <p:cxnSp>
        <p:nvCxnSpPr>
          <p:cNvPr id="83" name="Connecteur droit avec flèche 82"/>
          <p:cNvCxnSpPr/>
          <p:nvPr/>
        </p:nvCxnSpPr>
        <p:spPr bwMode="auto">
          <a:xfrm flipV="1">
            <a:off x="4321548" y="2775077"/>
            <a:ext cx="484312" cy="572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8" name="Grouper 2"/>
          <p:cNvGrpSpPr/>
          <p:nvPr/>
        </p:nvGrpSpPr>
        <p:grpSpPr>
          <a:xfrm>
            <a:off x="7104485" y="1625600"/>
            <a:ext cx="1797968" cy="2016224"/>
            <a:chOff x="323528" y="1484784"/>
            <a:chExt cx="1797968" cy="201622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23528" y="1772816"/>
              <a:ext cx="1797968" cy="1728192"/>
            </a:xfrm>
            <a:prstGeom prst="rect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Transactions: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....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Arrondir un rectangle avec un coin du même côté 50"/>
            <p:cNvSpPr/>
            <p:nvPr/>
          </p:nvSpPr>
          <p:spPr bwMode="auto">
            <a:xfrm>
              <a:off x="323528" y="1484784"/>
              <a:ext cx="1797968" cy="55505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 cap="sq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External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</a:p>
          </p:txBody>
        </p:sp>
      </p:grpSp>
      <p:cxnSp>
        <p:nvCxnSpPr>
          <p:cNvPr id="60" name="Connecteur droit avec flèche 59"/>
          <p:cNvCxnSpPr>
            <a:stCxn id="11" idx="2"/>
            <a:endCxn id="81" idx="1"/>
          </p:cNvCxnSpPr>
          <p:nvPr/>
        </p:nvCxnSpPr>
        <p:spPr bwMode="auto">
          <a:xfrm>
            <a:off x="3422564" y="3644899"/>
            <a:ext cx="987268" cy="42628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>
            <a:endCxn id="33" idx="2"/>
          </p:cNvCxnSpPr>
          <p:nvPr/>
        </p:nvCxnSpPr>
        <p:spPr bwMode="auto">
          <a:xfrm flipV="1">
            <a:off x="4821515" y="3639172"/>
            <a:ext cx="883329" cy="44441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>
            <a:stCxn id="81" idx="1"/>
            <a:endCxn id="17" idx="3"/>
          </p:cNvCxnSpPr>
          <p:nvPr/>
        </p:nvCxnSpPr>
        <p:spPr bwMode="auto">
          <a:xfrm flipH="1">
            <a:off x="3473364" y="4071188"/>
            <a:ext cx="936468" cy="44746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>
            <a:stCxn id="81" idx="3"/>
            <a:endCxn id="23" idx="3"/>
          </p:cNvCxnSpPr>
          <p:nvPr/>
        </p:nvCxnSpPr>
        <p:spPr bwMode="auto">
          <a:xfrm>
            <a:off x="4821515" y="4071188"/>
            <a:ext cx="898984" cy="46377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9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Implementována část vytypovaných funkcionalit</a:t>
            </a:r>
            <a:endParaRPr lang="cs-CZ" dirty="0"/>
          </a:p>
          <a:p>
            <a:r>
              <a:rPr lang="cs-CZ" dirty="0" smtClean="0"/>
              <a:t>Nutné vylepšení grafického rozhraní</a:t>
            </a:r>
          </a:p>
          <a:p>
            <a:r>
              <a:rPr lang="cs-CZ" dirty="0" smtClean="0"/>
              <a:t>Možnosti dalšího vývoje</a:t>
            </a:r>
          </a:p>
          <a:p>
            <a:pPr lvl="1"/>
            <a:r>
              <a:rPr lang="cs-CZ" dirty="0" smtClean="0"/>
              <a:t>Vylepšení implementovaných komponent</a:t>
            </a:r>
          </a:p>
          <a:p>
            <a:pPr lvl="1"/>
            <a:r>
              <a:rPr lang="cs-CZ" dirty="0" smtClean="0"/>
              <a:t>Doimplementování nových funkctionalit</a:t>
            </a:r>
            <a:endParaRPr lang="en-GB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OCTO 2011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72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cs-CZ" smtClean="0"/>
              <a:t>Děkuji za pozornost</a:t>
            </a:r>
          </a:p>
          <a:p>
            <a:pPr marL="0" indent="0" algn="ctr">
              <a:buNone/>
            </a:pPr>
            <a:r>
              <a:rPr lang="cs-CZ" smtClean="0"/>
              <a:t>http://octoinnovation.cloudapp.net/</a:t>
            </a:r>
            <a:endParaRPr lang="cs-CZ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7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Kontext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Banky přistupují k inovacím webových portálů</a:t>
            </a:r>
          </a:p>
          <a:p>
            <a:pPr lvl="1"/>
            <a:r>
              <a:rPr lang="cs-CZ" dirty="0" smtClean="0"/>
              <a:t>Snaha získat nové klienty</a:t>
            </a:r>
          </a:p>
          <a:p>
            <a:pPr lvl="1"/>
            <a:r>
              <a:rPr lang="cs-CZ" dirty="0" smtClean="0"/>
              <a:t>Konkureční aplikace, například nástavby bankovních portálů</a:t>
            </a:r>
          </a:p>
          <a:p>
            <a:r>
              <a:rPr lang="cs-CZ" dirty="0" smtClean="0"/>
              <a:t>6</a:t>
            </a:r>
            <a:r>
              <a:rPr lang="cs-CZ" dirty="0" smtClean="0"/>
              <a:t> měsíční stáž vypsaná společností OCTO Technology</a:t>
            </a:r>
          </a:p>
          <a:p>
            <a:pPr lvl="1"/>
            <a:r>
              <a:rPr lang="cs-CZ" dirty="0" smtClean="0"/>
              <a:t>Potřebuje mít přehled o inovacích v bankovnictví</a:t>
            </a:r>
          </a:p>
          <a:p>
            <a:pPr lvl="1"/>
            <a:r>
              <a:rPr lang="cs-CZ" dirty="0" smtClean="0"/>
              <a:t>Potřebuje mít přehled nových technologijích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7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Cíle práce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Popis inovativních myšlenek a funkcí pro webové bankovnictví</a:t>
            </a:r>
          </a:p>
          <a:p>
            <a:r>
              <a:rPr lang="cs-CZ" dirty="0" smtClean="0"/>
              <a:t>Návrh a implementace na platformě .NET</a:t>
            </a:r>
            <a:endParaRPr lang="cs-CZ" dirty="0" smtClean="0"/>
          </a:p>
          <a:p>
            <a:r>
              <a:rPr lang="cs-CZ" dirty="0" smtClean="0"/>
              <a:t>Využití nových přístupů pro vývoj na platformě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Identifikované inovativní myšlenky</a:t>
            </a:r>
            <a:endParaRPr lang="cs-C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Personal Finance Management</a:t>
            </a:r>
          </a:p>
          <a:p>
            <a:pPr lvl="1"/>
            <a:r>
              <a:rPr lang="cs-CZ" dirty="0" smtClean="0"/>
              <a:t>Kategorizace plateb</a:t>
            </a:r>
          </a:p>
          <a:p>
            <a:pPr lvl="1"/>
            <a:r>
              <a:rPr lang="cs-CZ" dirty="0" smtClean="0"/>
              <a:t>Správa vlastního rozpočtu</a:t>
            </a:r>
          </a:p>
          <a:p>
            <a:pPr lvl="1"/>
            <a:r>
              <a:rPr lang="cs-CZ" dirty="0" smtClean="0"/>
              <a:t>Plánování plateb</a:t>
            </a:r>
          </a:p>
          <a:p>
            <a:pPr lvl="1"/>
            <a:r>
              <a:rPr lang="cs-CZ" dirty="0" smtClean="0"/>
              <a:t>Porovnání s komunitou</a:t>
            </a:r>
          </a:p>
          <a:p>
            <a:r>
              <a:rPr lang="cs-CZ" dirty="0" smtClean="0"/>
              <a:t>Mobilní aplikace</a:t>
            </a:r>
          </a:p>
          <a:p>
            <a:r>
              <a:rPr lang="cs-CZ" dirty="0" smtClean="0"/>
              <a:t>Sdílení dokumentů mezi bankou a klientem</a:t>
            </a:r>
          </a:p>
          <a:p>
            <a:r>
              <a:rPr lang="cs-CZ" dirty="0" smtClean="0"/>
              <a:t>Otevření dat pro externí aplikace a vývojáře</a:t>
            </a:r>
          </a:p>
          <a:p>
            <a:r>
              <a:rPr lang="cs-CZ" dirty="0" smtClean="0"/>
              <a:t>Zjednodušení přihlašování do aplikace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20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Technicky zajímavé aspekty implementace</a:t>
            </a:r>
            <a:endParaRPr lang="cs-C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 anchor="ctr"/>
          <a:lstStyle/>
          <a:p>
            <a:r>
              <a:rPr lang="en-GB" dirty="0" smtClean="0"/>
              <a:t>P</a:t>
            </a:r>
            <a:r>
              <a:rPr lang="cs-CZ" dirty="0" smtClean="0"/>
              <a:t>řístup „</a:t>
            </a:r>
            <a:r>
              <a:rPr lang="cs-CZ" dirty="0" smtClean="0"/>
              <a:t>Design </a:t>
            </a:r>
            <a:r>
              <a:rPr lang="cs-CZ" dirty="0" smtClean="0"/>
              <a:t>by </a:t>
            </a:r>
            <a:r>
              <a:rPr lang="cs-CZ" dirty="0" smtClean="0"/>
              <a:t>Contract“</a:t>
            </a:r>
            <a:endParaRPr lang="cs-CZ" dirty="0" smtClean="0"/>
          </a:p>
          <a:p>
            <a:r>
              <a:rPr lang="cs-CZ" dirty="0" smtClean="0"/>
              <a:t>Parametrizované testování (Nástroj PEX)</a:t>
            </a:r>
            <a:endParaRPr lang="cs-CZ" dirty="0" smtClean="0"/>
          </a:p>
          <a:p>
            <a:r>
              <a:rPr lang="cs-CZ" dirty="0" smtClean="0"/>
              <a:t>Akceptační testování</a:t>
            </a:r>
          </a:p>
          <a:p>
            <a:r>
              <a:rPr lang="cs-CZ" dirty="0" smtClean="0"/>
              <a:t>OAuth protokol pro delegování práv</a:t>
            </a:r>
          </a:p>
          <a:p>
            <a:r>
              <a:rPr lang="cs-CZ" dirty="0" smtClean="0"/>
              <a:t>Znovupoužitelnost kódu pro mobilní i webové rozhraní</a:t>
            </a:r>
            <a:endParaRPr lang="cs-CZ" dirty="0"/>
          </a:p>
          <a:p>
            <a:r>
              <a:rPr lang="cs-CZ" dirty="0" smtClean="0"/>
              <a:t>Využití strojového </a:t>
            </a:r>
            <a:r>
              <a:rPr lang="cs-CZ" dirty="0" smtClean="0"/>
              <a:t>učení</a:t>
            </a:r>
            <a:endParaRPr lang="en-GB" dirty="0" smtClean="0"/>
          </a:p>
          <a:p>
            <a:r>
              <a:rPr lang="cs-CZ" dirty="0"/>
              <a:t>Využití Windows Azure </a:t>
            </a:r>
            <a:r>
              <a:rPr lang="cs-CZ" dirty="0" smtClean="0"/>
              <a:t>platformy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Architektura aplikace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pic>
        <p:nvPicPr>
          <p:cNvPr id="6146" name="Picture 2" descr="E:\projects\octo\Octo.Bank\Docs\figures\big_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9" y="1254126"/>
            <a:ext cx="8285890" cy="54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Úvodní obrazovka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1026" name="Picture 2" descr="E:\projects\octo\Octo.Bank\Docs\figures\web_interface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9930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Mobilní klient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pic>
        <p:nvPicPr>
          <p:cNvPr id="5122" name="Picture 2" descr="E:\projects\octo\Octo.Bank\Docs\figures\mobile_accounts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projects\octo\Octo.Bank\Docs\figures\mobile_bal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projects\octo\Octo.Bank\Docs\figures\mobile_depens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2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>
            <a:endCxn id="9" idx="1"/>
          </p:cNvCxnSpPr>
          <p:nvPr/>
        </p:nvCxnSpPr>
        <p:spPr bwMode="auto">
          <a:xfrm>
            <a:off x="1143000" y="5530334"/>
            <a:ext cx="0" cy="71806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1143000" y="606373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Stejný grafický koncept jako u webového rozhraní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Rozpoznávání uživatele</a:t>
            </a:r>
            <a:endParaRPr lang="cs-C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pic>
        <p:nvPicPr>
          <p:cNvPr id="2051" name="Picture 3" descr="E:\projects\octo\Octo.Bank\Docs\figures\web_face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5210176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projects\octo\Octo.Bank\Docs\figures\web_login_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057400"/>
            <a:ext cx="3905250" cy="46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_blue_theme">
  <a:themeElements>
    <a:clrScheme name="Modèle Prez OCTO 2007_ligh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9DAE8"/>
      </a:accent1>
      <a:accent2>
        <a:srgbClr val="14448A"/>
      </a:accent2>
      <a:accent3>
        <a:srgbClr val="FFFFFF"/>
      </a:accent3>
      <a:accent4>
        <a:srgbClr val="000000"/>
      </a:accent4>
      <a:accent5>
        <a:srgbClr val="D9EAF2"/>
      </a:accent5>
      <a:accent6>
        <a:srgbClr val="113D7D"/>
      </a:accent6>
      <a:hlink>
        <a:srgbClr val="14448A"/>
      </a:hlink>
      <a:folHlink>
        <a:srgbClr val="B9DAE8"/>
      </a:folHlink>
    </a:clrScheme>
    <a:fontScheme name="Modèle Prez OCTO 2007_light">
      <a:majorFont>
        <a:latin typeface="Industria Com Solid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rez OCTO 2007_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9DAE8"/>
        </a:accent1>
        <a:accent2>
          <a:srgbClr val="14448A"/>
        </a:accent2>
        <a:accent3>
          <a:srgbClr val="FFFFFF"/>
        </a:accent3>
        <a:accent4>
          <a:srgbClr val="000000"/>
        </a:accent4>
        <a:accent5>
          <a:srgbClr val="D9EAF2"/>
        </a:accent5>
        <a:accent6>
          <a:srgbClr val="113D7D"/>
        </a:accent6>
        <a:hlink>
          <a:srgbClr val="14448A"/>
        </a:hlink>
        <a:folHlink>
          <a:srgbClr val="B9DA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Octo_blue_theme</Template>
  <TotalTime>1797</TotalTime>
  <Words>374</Words>
  <Application>Microsoft Office PowerPoint</Application>
  <PresentationFormat>Affichage à l'écran (4:3)</PresentationFormat>
  <Paragraphs>133</Paragraphs>
  <Slides>17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Octo_blue_theme</vt:lpstr>
      <vt:lpstr>Présentation PowerPoint</vt:lpstr>
      <vt:lpstr>Kontext</vt:lpstr>
      <vt:lpstr>Cíle práce</vt:lpstr>
      <vt:lpstr>Identifikované inovativní myšlenky</vt:lpstr>
      <vt:lpstr>Technicky zajímavé aspekty implementace</vt:lpstr>
      <vt:lpstr>Architektura aplikace</vt:lpstr>
      <vt:lpstr>Úvodní obrazovka</vt:lpstr>
      <vt:lpstr>Mobilní klient</vt:lpstr>
      <vt:lpstr>Rozpoznávání uživatele</vt:lpstr>
      <vt:lpstr>Plánování plateb</vt:lpstr>
      <vt:lpstr>Manuální kategorizace plateb</vt:lpstr>
      <vt:lpstr>Automatická kategorizace plateb</vt:lpstr>
      <vt:lpstr>Porovnání s ostatními klienty</vt:lpstr>
      <vt:lpstr>Sdílení dokumentů mezi klientem a bankou</vt:lpstr>
      <vt:lpstr>Využití OAuth protokolu</vt:lpstr>
      <vt:lpstr>Závěr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D'Architecture Générale</dc:title>
  <dc:creator>jfa</dc:creator>
  <cp:lastModifiedBy>jfa</cp:lastModifiedBy>
  <cp:revision>181</cp:revision>
  <dcterms:created xsi:type="dcterms:W3CDTF">2011-02-25T10:53:58Z</dcterms:created>
  <dcterms:modified xsi:type="dcterms:W3CDTF">2012-01-22T17:41:01Z</dcterms:modified>
</cp:coreProperties>
</file>