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5" r:id="rId8"/>
    <p:sldId id="267" r:id="rId9"/>
    <p:sldId id="269" r:id="rId10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80" d="100"/>
          <a:sy n="180" d="100"/>
        </p:scale>
        <p:origin x="-1426" y="-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1884"/>
            <a:ext cx="4419498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F2F2F2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Василий</a:t>
            </a:r>
            <a:r>
              <a:rPr spc="35" dirty="0"/>
              <a:t> </a:t>
            </a:r>
            <a:r>
              <a:rPr spc="-30" dirty="0"/>
              <a:t>Пупкин</a:t>
            </a:r>
            <a:r>
              <a:rPr spc="254" dirty="0"/>
              <a:t> </a:t>
            </a:r>
            <a:r>
              <a:rPr spc="5" dirty="0"/>
              <a:t>(СПбГУ)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7A000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40" dirty="0"/>
              <a:t>‹#›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40" dirty="0"/>
              <a:t>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F2F2F2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Василий</a:t>
            </a:r>
            <a:r>
              <a:rPr spc="35" dirty="0"/>
              <a:t> </a:t>
            </a:r>
            <a:r>
              <a:rPr spc="-30" dirty="0"/>
              <a:t>Пупкин</a:t>
            </a:r>
            <a:r>
              <a:rPr spc="254" dirty="0"/>
              <a:t> </a:t>
            </a:r>
            <a:r>
              <a:rPr spc="5" dirty="0"/>
              <a:t>(СПбГУ)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7A000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40" dirty="0"/>
              <a:t>‹#›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40" dirty="0"/>
              <a:t>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F2F2F2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Василий</a:t>
            </a:r>
            <a:r>
              <a:rPr spc="35" dirty="0"/>
              <a:t> </a:t>
            </a:r>
            <a:r>
              <a:rPr spc="-30" dirty="0"/>
              <a:t>Пупкин</a:t>
            </a:r>
            <a:r>
              <a:rPr spc="254" dirty="0"/>
              <a:t> </a:t>
            </a:r>
            <a:r>
              <a:rPr spc="5" dirty="0"/>
              <a:t>(СПбГУ)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7A000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40" dirty="0"/>
              <a:t>‹#›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40" dirty="0"/>
              <a:t>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F2F2F2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Василий</a:t>
            </a:r>
            <a:r>
              <a:rPr spc="35" dirty="0"/>
              <a:t> </a:t>
            </a:r>
            <a:r>
              <a:rPr spc="-30" dirty="0"/>
              <a:t>Пупкин</a:t>
            </a:r>
            <a:r>
              <a:rPr spc="254" dirty="0"/>
              <a:t> </a:t>
            </a:r>
            <a:r>
              <a:rPr spc="5" dirty="0"/>
              <a:t>(СПбГУ)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7A000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40" dirty="0"/>
              <a:t>‹#›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40" dirty="0"/>
              <a:t>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F2F2F2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Василий</a:t>
            </a:r>
            <a:r>
              <a:rPr spc="35" dirty="0"/>
              <a:t> </a:t>
            </a:r>
            <a:r>
              <a:rPr spc="-30" dirty="0"/>
              <a:t>Пупкин</a:t>
            </a:r>
            <a:r>
              <a:rPr spc="254" dirty="0"/>
              <a:t> </a:t>
            </a:r>
            <a:r>
              <a:rPr spc="5" dirty="0"/>
              <a:t>(СПбГУ)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7A000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40" dirty="0"/>
              <a:t>‹#›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40" dirty="0"/>
              <a:t>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4608004" y="0"/>
                </a:moveTo>
                <a:lnTo>
                  <a:pt x="0" y="0"/>
                </a:lnTo>
                <a:lnTo>
                  <a:pt x="0" y="354152"/>
                </a:lnTo>
                <a:lnTo>
                  <a:pt x="4608004" y="354152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1145" y="730755"/>
            <a:ext cx="4067809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282" y="788097"/>
            <a:ext cx="4261535" cy="1968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3865" y="3336761"/>
            <a:ext cx="1048385" cy="123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rgbClr val="F2F2F2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-15" dirty="0"/>
              <a:t>Василий</a:t>
            </a:r>
            <a:r>
              <a:rPr spc="35" dirty="0"/>
              <a:t> </a:t>
            </a:r>
            <a:r>
              <a:rPr spc="-30" dirty="0"/>
              <a:t>Пупкин</a:t>
            </a:r>
            <a:r>
              <a:rPr spc="254" dirty="0"/>
              <a:t> </a:t>
            </a:r>
            <a:r>
              <a:rPr spc="5" dirty="0"/>
              <a:t>(СПбГУ)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40085" y="3336761"/>
            <a:ext cx="248920" cy="123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rgbClr val="7A000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40" dirty="0"/>
              <a:t>‹#›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40" dirty="0"/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12642"/>
            <a:ext cx="504006" cy="62223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7743" y="669218"/>
            <a:ext cx="4432935" cy="665480"/>
          </a:xfrm>
          <a:custGeom>
            <a:avLst/>
            <a:gdLst/>
            <a:ahLst/>
            <a:cxnLst/>
            <a:rect l="l" t="t" r="r" b="b"/>
            <a:pathLst>
              <a:path w="4432935" h="665480">
                <a:moveTo>
                  <a:pt x="4432566" y="0"/>
                </a:moveTo>
                <a:lnTo>
                  <a:pt x="0" y="0"/>
                </a:lnTo>
                <a:lnTo>
                  <a:pt x="0" y="614446"/>
                </a:lnTo>
                <a:lnTo>
                  <a:pt x="4008" y="634171"/>
                </a:lnTo>
                <a:lnTo>
                  <a:pt x="14922" y="650324"/>
                </a:lnTo>
                <a:lnTo>
                  <a:pt x="31075" y="661238"/>
                </a:lnTo>
                <a:lnTo>
                  <a:pt x="50800" y="665246"/>
                </a:lnTo>
                <a:lnTo>
                  <a:pt x="4381765" y="665246"/>
                </a:lnTo>
                <a:lnTo>
                  <a:pt x="4401490" y="661238"/>
                </a:lnTo>
                <a:lnTo>
                  <a:pt x="4417643" y="650324"/>
                </a:lnTo>
                <a:lnTo>
                  <a:pt x="4428558" y="634171"/>
                </a:lnTo>
                <a:lnTo>
                  <a:pt x="4432566" y="614446"/>
                </a:lnTo>
                <a:lnTo>
                  <a:pt x="4432566" y="0"/>
                </a:lnTo>
                <a:close/>
              </a:path>
            </a:pathLst>
          </a:cu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0310" y="71345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58925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310" y="70075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310" y="68805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0310" y="67535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47508" y="211226"/>
            <a:ext cx="2466340" cy="369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0" marR="5080" indent="-260985">
              <a:lnSpc>
                <a:spcPct val="141100"/>
              </a:lnSpc>
              <a:spcBef>
                <a:spcPts val="100"/>
              </a:spcBef>
            </a:pPr>
            <a:r>
              <a:rPr sz="800" spc="-15" dirty="0">
                <a:latin typeface="Microsoft Sans Serif"/>
                <a:cs typeface="Microsoft Sans Serif"/>
              </a:rPr>
              <a:t>Санкт-Петербургский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государственный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университет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Кафедра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системного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программирования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3269" y="1543658"/>
            <a:ext cx="2382520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ru-RU" sz="1200" spc="-30" dirty="0" err="1" smtClean="0">
                <a:latin typeface="Times New Roman" pitchFamily="18" charset="0"/>
                <a:cs typeface="Times New Roman" pitchFamily="18" charset="0"/>
              </a:rPr>
              <a:t>Беллюсейский</a:t>
            </a:r>
            <a:r>
              <a:rPr lang="ru-RU" sz="1200" spc="-30" dirty="0" smtClean="0">
                <a:latin typeface="Times New Roman" pitchFamily="18" charset="0"/>
                <a:cs typeface="Times New Roman" pitchFamily="18" charset="0"/>
              </a:rPr>
              <a:t> Валентин Дмитриевич</a:t>
            </a:r>
            <a:r>
              <a:rPr sz="1200" spc="-4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12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spc="-55" smtClean="0">
                <a:latin typeface="Times New Roman" pitchFamily="18" charset="0"/>
                <a:cs typeface="Times New Roman" pitchFamily="18" charset="0"/>
              </a:rPr>
              <a:t>22.М07-мм</a:t>
            </a:r>
            <a:endParaRPr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0" y="2378962"/>
            <a:ext cx="4591050" cy="88678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616585">
              <a:lnSpc>
                <a:spcPts val="950"/>
              </a:lnSpc>
              <a:spcBef>
                <a:spcPts val="135"/>
              </a:spcBef>
            </a:pPr>
            <a:r>
              <a:rPr lang="ru-RU" sz="800" b="1" dirty="0">
                <a:latin typeface="Times New Roman" pitchFamily="18" charset="0"/>
                <a:cs typeface="Times New Roman" pitchFamily="18" charset="0"/>
              </a:rPr>
              <a:t>Научный  </a:t>
            </a:r>
            <a:r>
              <a:rPr lang="ru-RU" sz="800" b="1" dirty="0" smtClean="0">
                <a:latin typeface="Times New Roman" pitchFamily="18" charset="0"/>
                <a:cs typeface="Times New Roman" pitchFamily="18" charset="0"/>
              </a:rPr>
              <a:t>руководитель</a:t>
            </a:r>
            <a:r>
              <a:rPr lang="en-US" sz="800" b="1" spc="6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800" spc="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" spc="20" dirty="0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sz="800" spc="2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800" spc="20" dirty="0" smtClean="0">
                <a:latin typeface="Times New Roman" pitchFamily="18" charset="0"/>
                <a:cs typeface="Times New Roman" pitchFamily="18" charset="0"/>
              </a:rPr>
              <a:t>Ш</a:t>
            </a:r>
            <a:r>
              <a:rPr sz="800" spc="2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800" spc="20" dirty="0" smtClean="0">
                <a:latin typeface="Times New Roman" pitchFamily="18" charset="0"/>
                <a:cs typeface="Times New Roman" pitchFamily="18" charset="0"/>
              </a:rPr>
              <a:t>Азимов</a:t>
            </a:r>
            <a:r>
              <a:rPr sz="800" spc="-2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800" spc="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" spc="-15" dirty="0" smtClean="0">
                <a:latin typeface="Times New Roman" pitchFamily="18" charset="0"/>
                <a:cs typeface="Times New Roman" pitchFamily="18" charset="0"/>
              </a:rPr>
              <a:t>старший преподаватель кафедры информационно-аналитических систем</a:t>
            </a:r>
            <a:endParaRPr sz="80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905"/>
              </a:lnSpc>
            </a:pPr>
            <a:r>
              <a:rPr sz="800" b="1" dirty="0" err="1" smtClean="0">
                <a:latin typeface="Times New Roman" pitchFamily="18" charset="0"/>
                <a:cs typeface="Times New Roman" pitchFamily="18" charset="0"/>
              </a:rPr>
              <a:t>Консультант</a:t>
            </a:r>
            <a:r>
              <a:rPr sz="800" b="1" spc="-33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800" b="1" spc="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sz="800" b="1" spc="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" spc="5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sz="800" spc="5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800" spc="5" dirty="0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sz="800" spc="5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800" spc="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" spc="-15" dirty="0" smtClean="0">
                <a:latin typeface="Times New Roman" pitchFamily="18" charset="0"/>
                <a:cs typeface="Times New Roman" pitchFamily="18" charset="0"/>
              </a:rPr>
              <a:t>Ханов</a:t>
            </a:r>
            <a:r>
              <a:rPr sz="800" spc="-15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800" spc="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" spc="-10" dirty="0" smtClean="0">
                <a:latin typeface="Times New Roman" pitchFamily="18" charset="0"/>
                <a:cs typeface="Times New Roman" pitchFamily="18" charset="0"/>
              </a:rPr>
              <a:t>доц. </a:t>
            </a:r>
            <a:r>
              <a:rPr lang="ru-RU" sz="800" spc="5" dirty="0" smtClean="0">
                <a:latin typeface="Times New Roman" pitchFamily="18" charset="0"/>
                <a:cs typeface="Times New Roman" pitchFamily="18" charset="0"/>
              </a:rPr>
              <a:t> факультета безопасности информационных технологий ИТМО</a:t>
            </a:r>
            <a:endParaRPr lang="cs-CZ" sz="800" dirty="0" smtClean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ru-RU" sz="800" dirty="0" smtClean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ru-RU" sz="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 dirty="0">
              <a:latin typeface="Microsoft Sans Serif"/>
              <a:cs typeface="Microsoft Sans Serif"/>
            </a:endParaRPr>
          </a:p>
          <a:p>
            <a:pPr marL="1781810" marR="1774825" algn="ctr">
              <a:lnSpc>
                <a:spcPts val="950"/>
              </a:lnSpc>
              <a:spcBef>
                <a:spcPts val="5"/>
              </a:spcBef>
            </a:pPr>
            <a:r>
              <a:rPr sz="800" spc="-20" dirty="0" err="1">
                <a:latin typeface="Microsoft Sans Serif"/>
                <a:cs typeface="Microsoft Sans Serif"/>
              </a:rPr>
              <a:t>Санкт-Петербург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25" dirty="0" smtClean="0">
                <a:latin typeface="Microsoft Sans Serif"/>
                <a:cs typeface="Microsoft Sans Serif"/>
              </a:rPr>
              <a:t>20</a:t>
            </a:r>
            <a:r>
              <a:rPr lang="en-US" sz="800" spc="-25" dirty="0" smtClean="0">
                <a:latin typeface="Microsoft Sans Serif"/>
                <a:cs typeface="Microsoft Sans Serif"/>
              </a:rPr>
              <a:t>22</a:t>
            </a:r>
            <a:endParaRPr sz="800" dirty="0">
              <a:latin typeface="Microsoft Sans Serif"/>
              <a:cs typeface="Microsoft Sans Serif"/>
            </a:endParaRPr>
          </a:p>
        </p:txBody>
      </p:sp>
      <p:sp>
        <p:nvSpPr>
          <p:cNvPr id="16" name="Заголовок 15"/>
          <p:cNvSpPr>
            <a:spLocks noGrp="1"/>
          </p:cNvSpPr>
          <p:nvPr>
            <p:ph type="title"/>
          </p:nvPr>
        </p:nvSpPr>
        <p:spPr>
          <a:xfrm>
            <a:off x="271145" y="730755"/>
            <a:ext cx="4249533" cy="430887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метода автоматического восприятия ЭЭГ для взаимодействия с ЭВМ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884"/>
            <a:ext cx="7302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Введение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3342385"/>
            <a:ext cx="4608195" cy="113664"/>
            <a:chOff x="0" y="3342385"/>
            <a:chExt cx="4608195" cy="113664"/>
          </a:xfrm>
        </p:grpSpPr>
        <p:sp>
          <p:nvSpPr>
            <p:cNvPr id="9" name="object 9"/>
            <p:cNvSpPr/>
            <p:nvPr/>
          </p:nvSpPr>
          <p:spPr>
            <a:xfrm>
              <a:off x="0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58749" y="3336761"/>
            <a:ext cx="1377315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-15" dirty="0" err="1" smtClean="0"/>
              <a:t>Беллюсейский</a:t>
            </a:r>
            <a:r>
              <a:rPr lang="ru-RU" spc="-15" dirty="0" smtClean="0"/>
              <a:t> Валентин </a:t>
            </a:r>
            <a:r>
              <a:rPr spc="5" dirty="0" smtClean="0"/>
              <a:t>(</a:t>
            </a:r>
            <a:r>
              <a:rPr spc="5" dirty="0" err="1" smtClean="0"/>
              <a:t>СПбГУ</a:t>
            </a:r>
            <a:r>
              <a:rPr spc="5" dirty="0"/>
              <a:t>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29955" y="3336761"/>
            <a:ext cx="7480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b="1" spc="-25" dirty="0" smtClean="0">
                <a:solidFill>
                  <a:srgbClr val="8E0000"/>
                </a:solidFill>
                <a:latin typeface="Tahoma"/>
                <a:cs typeface="Tahoma"/>
              </a:rPr>
              <a:t>Идея</a:t>
            </a:r>
            <a:endParaRPr sz="60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4340085" y="3336761"/>
            <a:ext cx="24892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40" dirty="0"/>
              <a:t>2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lang="ru-RU" spc="-40" dirty="0" smtClean="0"/>
              <a:t>9</a:t>
            </a:r>
            <a:endParaRPr spc="-40" dirty="0"/>
          </a:p>
        </p:txBody>
      </p:sp>
      <p:sp>
        <p:nvSpPr>
          <p:cNvPr id="16" name="TextBox 15"/>
          <p:cNvSpPr txBox="1"/>
          <p:nvPr/>
        </p:nvSpPr>
        <p:spPr>
          <a:xfrm>
            <a:off x="3143250" y="1988895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cs-CZ" sz="1200" dirty="0" smtClean="0"/>
              <a:t>EPOC+</a:t>
            </a:r>
            <a:endParaRPr lang="ru-RU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000" y="2190899"/>
            <a:ext cx="1981200" cy="1060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885950"/>
            <a:ext cx="1027977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160" y="1885950"/>
            <a:ext cx="1075589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27024" y="1511326"/>
            <a:ext cx="2427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/>
              <a:t>Имеющаяся реализация: </a:t>
            </a:r>
            <a:endParaRPr lang="ru-RU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19865" y="434975"/>
            <a:ext cx="215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1400" dirty="0" smtClean="0"/>
              <a:t>Разбор потенциалов мозговых волн:</a:t>
            </a:r>
            <a:endParaRPr lang="ru-RU" sz="14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358776"/>
            <a:ext cx="2457450" cy="124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5812" y="3107659"/>
            <a:ext cx="2696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cs-CZ" sz="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81517" y="3107659"/>
            <a:ext cx="27443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cs-CZ" sz="6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00" y="61884"/>
            <a:ext cx="1625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lang="ru-RU" spc="-35" dirty="0" smtClean="0"/>
              <a:t>Потенциал </a:t>
            </a:r>
            <a:r>
              <a:rPr lang="cs-CZ" spc="-35" dirty="0" smtClean="0"/>
              <a:t>P</a:t>
            </a:r>
            <a:r>
              <a:rPr lang="en-US" spc="-35" dirty="0" smtClean="0"/>
              <a:t>300</a:t>
            </a:r>
            <a:endParaRPr sz="1500" baseline="27777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757" y="892234"/>
            <a:ext cx="4254678" cy="89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5310" marR="5080" indent="-285750">
              <a:lnSpc>
                <a:spcPct val="102699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ru-RU" sz="1400" dirty="0"/>
              <a:t>Важным аспектом потенциала становится простота его </a:t>
            </a:r>
            <a:r>
              <a:rPr lang="ru-RU" sz="1400" dirty="0" smtClean="0"/>
              <a:t>стимуляции</a:t>
            </a:r>
            <a:r>
              <a:rPr lang="ru-RU" sz="1400" dirty="0"/>
              <a:t>, при которой возможно </a:t>
            </a:r>
            <a:r>
              <a:rPr lang="ru-RU" sz="1400" dirty="0" smtClean="0"/>
              <a:t>гарантиро</a:t>
            </a:r>
            <a:r>
              <a:rPr lang="ru-RU" sz="1400" dirty="0"/>
              <a:t>в</a:t>
            </a:r>
            <a:r>
              <a:rPr lang="ru-RU" sz="1400" dirty="0" smtClean="0"/>
              <a:t>анно </a:t>
            </a:r>
            <a:r>
              <a:rPr lang="ru-RU" sz="1400" dirty="0"/>
              <a:t>получить необходимый сигнал. 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8544" y="315854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3342385"/>
            <a:ext cx="4608195" cy="113664"/>
            <a:chOff x="0" y="3342385"/>
            <a:chExt cx="4608195" cy="113664"/>
          </a:xfrm>
        </p:grpSpPr>
        <p:sp>
          <p:nvSpPr>
            <p:cNvPr id="9" name="object 9"/>
            <p:cNvSpPr/>
            <p:nvPr/>
          </p:nvSpPr>
          <p:spPr>
            <a:xfrm>
              <a:off x="0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71450" y="3336761"/>
            <a:ext cx="1364615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-15" dirty="0" err="1"/>
              <a:t>Беллюсейский</a:t>
            </a:r>
            <a:r>
              <a:rPr lang="ru-RU" spc="-15" dirty="0"/>
              <a:t> Валентин </a:t>
            </a:r>
            <a:r>
              <a:rPr lang="ru-RU" spc="5" dirty="0"/>
              <a:t>(СПбГУ)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29955" y="3336761"/>
            <a:ext cx="7480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cs-CZ" sz="600" b="1" spc="-25" dirty="0" smtClean="0">
                <a:solidFill>
                  <a:srgbClr val="8E0000"/>
                </a:solidFill>
                <a:latin typeface="Tahoma"/>
                <a:cs typeface="Tahoma"/>
              </a:rPr>
              <a:t>P</a:t>
            </a:r>
            <a:r>
              <a:rPr lang="en-US" sz="600" b="1" spc="-25" dirty="0" smtClean="0">
                <a:solidFill>
                  <a:srgbClr val="8E0000"/>
                </a:solidFill>
                <a:latin typeface="Tahoma"/>
                <a:cs typeface="Tahoma"/>
              </a:rPr>
              <a:t>300</a:t>
            </a:r>
            <a:endParaRPr sz="60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4340085" y="3336761"/>
            <a:ext cx="24892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40" dirty="0"/>
              <a:t>3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lang="ru-RU" spc="-40" dirty="0" smtClean="0"/>
              <a:t>9</a:t>
            </a:r>
            <a:endParaRPr spc="-40" dirty="0"/>
          </a:p>
        </p:txBody>
      </p:sp>
      <p:sp>
        <p:nvSpPr>
          <p:cNvPr id="15" name="TextBox 14"/>
          <p:cNvSpPr txBox="1"/>
          <p:nvPr/>
        </p:nvSpPr>
        <p:spPr>
          <a:xfrm>
            <a:off x="400050" y="402709"/>
            <a:ext cx="403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 основу метода взят потенциал </a:t>
            </a:r>
            <a:r>
              <a:rPr lang="cs-CZ" dirty="0" smtClean="0"/>
              <a:t>P</a:t>
            </a:r>
            <a:r>
              <a:rPr lang="en-US" dirty="0" smtClean="0"/>
              <a:t>300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1577975"/>
            <a:ext cx="1857375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559435"/>
          </a:xfrm>
          <a:custGeom>
            <a:avLst/>
            <a:gdLst/>
            <a:ahLst/>
            <a:cxnLst/>
            <a:rect l="l" t="t" r="r" b="b"/>
            <a:pathLst>
              <a:path w="4608195" h="559435">
                <a:moveTo>
                  <a:pt x="4608004" y="0"/>
                </a:moveTo>
                <a:lnTo>
                  <a:pt x="0" y="0"/>
                </a:lnTo>
                <a:lnTo>
                  <a:pt x="0" y="558990"/>
                </a:lnTo>
                <a:lnTo>
                  <a:pt x="4608004" y="558990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95300" y="61884"/>
            <a:ext cx="4419498" cy="233077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spc="-70" dirty="0" err="1"/>
              <a:t>Существующие</a:t>
            </a:r>
            <a:r>
              <a:rPr spc="10" dirty="0"/>
              <a:t> </a:t>
            </a:r>
            <a:r>
              <a:rPr spc="-85" dirty="0" err="1" smtClean="0"/>
              <a:t>решения</a:t>
            </a:r>
            <a:r>
              <a:rPr lang="ru-RU" spc="-85" dirty="0" smtClean="0"/>
              <a:t> (</a:t>
            </a:r>
            <a:r>
              <a:rPr lang="cs-CZ" spc="-85" dirty="0"/>
              <a:t>EOG, </a:t>
            </a:r>
            <a:r>
              <a:rPr lang="cs-CZ" spc="-85" dirty="0" smtClean="0"/>
              <a:t>SSVEP, SK</a:t>
            </a:r>
            <a:r>
              <a:rPr lang="ru-RU" spc="-85" dirty="0" smtClean="0"/>
              <a:t>)</a:t>
            </a:r>
            <a:endParaRPr spc="-50" dirty="0"/>
          </a:p>
        </p:txBody>
      </p:sp>
      <p:grpSp>
        <p:nvGrpSpPr>
          <p:cNvPr id="7" name="object 7"/>
          <p:cNvGrpSpPr/>
          <p:nvPr/>
        </p:nvGrpSpPr>
        <p:grpSpPr>
          <a:xfrm>
            <a:off x="0" y="3342385"/>
            <a:ext cx="4608195" cy="113664"/>
            <a:chOff x="0" y="3342385"/>
            <a:chExt cx="4608195" cy="113664"/>
          </a:xfrm>
        </p:grpSpPr>
        <p:sp>
          <p:nvSpPr>
            <p:cNvPr id="8" name="object 8"/>
            <p:cNvSpPr/>
            <p:nvPr/>
          </p:nvSpPr>
          <p:spPr>
            <a:xfrm>
              <a:off x="0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5251" y="3336761"/>
            <a:ext cx="137160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-15" dirty="0" err="1"/>
              <a:t>Беллюсейский</a:t>
            </a:r>
            <a:r>
              <a:rPr lang="ru-RU" spc="-15" dirty="0"/>
              <a:t> Валентин </a:t>
            </a:r>
            <a:r>
              <a:rPr lang="ru-RU" spc="5" dirty="0"/>
              <a:t>(СПбГУ)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29955" y="3336761"/>
            <a:ext cx="7480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b="1" spc="-25" dirty="0" smtClean="0">
                <a:solidFill>
                  <a:srgbClr val="8E0000"/>
                </a:solidFill>
                <a:latin typeface="Tahoma"/>
                <a:cs typeface="Tahoma"/>
              </a:rPr>
              <a:t>Решения</a:t>
            </a:r>
            <a:endParaRPr sz="6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4340085" y="3336761"/>
            <a:ext cx="24892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40" dirty="0"/>
              <a:t>4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lang="ru-RU" spc="-40" dirty="0" smtClean="0"/>
              <a:t>9</a:t>
            </a:r>
            <a:endParaRPr spc="-4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29" y="631855"/>
            <a:ext cx="1220321" cy="127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19" y="2035175"/>
            <a:ext cx="1634334" cy="111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4" y="664487"/>
            <a:ext cx="1942244" cy="236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884"/>
            <a:ext cx="18846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pc="-70" dirty="0" smtClean="0"/>
              <a:t>Проблематика</a:t>
            </a:r>
            <a:endParaRPr spc="-85" dirty="0"/>
          </a:p>
        </p:txBody>
      </p:sp>
      <p:sp>
        <p:nvSpPr>
          <p:cNvPr id="4" name="object 4"/>
          <p:cNvSpPr txBox="1"/>
          <p:nvPr/>
        </p:nvSpPr>
        <p:spPr>
          <a:xfrm>
            <a:off x="-1" y="892175"/>
            <a:ext cx="4478867" cy="145873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175"/>
              </a:spcBef>
            </a:pPr>
            <a:endParaRPr sz="1100" dirty="0">
              <a:latin typeface="Times New Roman" pitchFamily="18" charset="0"/>
              <a:cs typeface="Times New Roman" pitchFamily="18" charset="0"/>
            </a:endParaRPr>
          </a:p>
          <a:p>
            <a:pPr marL="683259" indent="-228600">
              <a:lnSpc>
                <a:spcPts val="1200"/>
              </a:lnSpc>
              <a:spcBef>
                <a:spcPts val="175"/>
              </a:spcBef>
              <a:buFont typeface="+mj-lt"/>
              <a:buAutoNum type="alphaUcPeriod"/>
            </a:pPr>
            <a:r>
              <a:rPr lang="ru-RU" sz="1200" spc="-55" dirty="0" smtClean="0">
                <a:latin typeface="Times New Roman" pitchFamily="18" charset="0"/>
                <a:cs typeface="Times New Roman" pitchFamily="18" charset="0"/>
              </a:rPr>
              <a:t>Существующие методики не являются приемлемыми для людей, имеющих неврологические проблемы</a:t>
            </a:r>
            <a:r>
              <a:rPr lang="en-US" sz="1200" spc="-55" dirty="0">
                <a:latin typeface="Times New Roman" pitchFamily="18" charset="0"/>
                <a:cs typeface="Times New Roman" pitchFamily="18" charset="0"/>
              </a:rPr>
              <a:t>;</a:t>
            </a:r>
            <a:endParaRPr lang="cs-CZ" sz="1200" spc="-20" dirty="0" smtClean="0">
              <a:latin typeface="Times New Roman" pitchFamily="18" charset="0"/>
              <a:cs typeface="Times New Roman" pitchFamily="18" charset="0"/>
            </a:endParaRPr>
          </a:p>
          <a:p>
            <a:pPr marL="683259" indent="-228600">
              <a:lnSpc>
                <a:spcPts val="1200"/>
              </a:lnSpc>
              <a:spcBef>
                <a:spcPts val="175"/>
              </a:spcBef>
              <a:buFont typeface="+mj-lt"/>
              <a:buAutoNum type="alphaUcPeriod"/>
            </a:pPr>
            <a:endParaRPr sz="1200" dirty="0">
              <a:latin typeface="Times New Roman" pitchFamily="18" charset="0"/>
              <a:cs typeface="Times New Roman" pitchFamily="18" charset="0"/>
            </a:endParaRPr>
          </a:p>
          <a:p>
            <a:pPr marL="683260" marR="473709" indent="-228600">
              <a:lnSpc>
                <a:spcPts val="1200"/>
              </a:lnSpc>
              <a:spcBef>
                <a:spcPts val="35"/>
              </a:spcBef>
              <a:buFont typeface="+mj-lt"/>
              <a:buAutoNum type="alphaUcPeriod"/>
            </a:pPr>
            <a:r>
              <a:rPr lang="ru-RU" sz="1200" spc="-45" dirty="0" smtClean="0">
                <a:latin typeface="Times New Roman" pitchFamily="18" charset="0"/>
                <a:cs typeface="Times New Roman" pitchFamily="18" charset="0"/>
              </a:rPr>
              <a:t>Габариты аппаратной части методов , в большинстве своём,  не являются их преимуществами</a:t>
            </a:r>
            <a:r>
              <a:rPr lang="en-US" sz="1200" spc="-45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1200" spc="-65" dirty="0" smtClean="0">
              <a:latin typeface="Times New Roman" pitchFamily="18" charset="0"/>
              <a:cs typeface="Times New Roman" pitchFamily="18" charset="0"/>
            </a:endParaRPr>
          </a:p>
          <a:p>
            <a:pPr marL="683260" marR="473709" indent="-228600">
              <a:lnSpc>
                <a:spcPts val="1200"/>
              </a:lnSpc>
              <a:spcBef>
                <a:spcPts val="35"/>
              </a:spcBef>
              <a:buFont typeface="+mj-lt"/>
              <a:buAutoNum type="alphaUcPeriod"/>
            </a:pPr>
            <a:endParaRPr sz="1200" dirty="0">
              <a:latin typeface="Times New Roman" pitchFamily="18" charset="0"/>
              <a:cs typeface="Times New Roman" pitchFamily="18" charset="0"/>
            </a:endParaRPr>
          </a:p>
          <a:p>
            <a:pPr marL="683259" indent="-228600">
              <a:lnSpc>
                <a:spcPts val="1150"/>
              </a:lnSpc>
              <a:buFont typeface="+mj-lt"/>
              <a:buAutoNum type="alphaUcPeriod"/>
            </a:pPr>
            <a:r>
              <a:rPr lang="ru-RU" sz="1200" spc="-45" dirty="0" smtClean="0">
                <a:latin typeface="Times New Roman" pitchFamily="18" charset="0"/>
                <a:cs typeface="Times New Roman" pitchFamily="18" charset="0"/>
              </a:rPr>
              <a:t>Отсутствует решение, способное не вредить пользователю при длительном использовании. </a:t>
            </a:r>
            <a:endParaRPr sz="1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2385"/>
            <a:ext cx="4608195" cy="113664"/>
            <a:chOff x="0" y="3342385"/>
            <a:chExt cx="4608195" cy="113664"/>
          </a:xfrm>
        </p:grpSpPr>
        <p:sp>
          <p:nvSpPr>
            <p:cNvPr id="6" name="object 6"/>
            <p:cNvSpPr/>
            <p:nvPr/>
          </p:nvSpPr>
          <p:spPr>
            <a:xfrm>
              <a:off x="0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71450" y="3336761"/>
            <a:ext cx="1375385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-15" dirty="0" err="1"/>
              <a:t>Беллюсейский</a:t>
            </a:r>
            <a:r>
              <a:rPr lang="ru-RU" spc="-15" dirty="0"/>
              <a:t> Валентин </a:t>
            </a:r>
            <a:r>
              <a:rPr lang="ru-RU" spc="5" dirty="0"/>
              <a:t>(СПбГУ)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29955" y="3336761"/>
            <a:ext cx="7480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b="1" spc="-25" dirty="0" smtClean="0">
                <a:solidFill>
                  <a:srgbClr val="8E0000"/>
                </a:solidFill>
                <a:latin typeface="Tahoma"/>
                <a:cs typeface="Tahoma"/>
              </a:rPr>
              <a:t>Выводы</a:t>
            </a:r>
            <a:endParaRPr sz="6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4340085" y="3336761"/>
            <a:ext cx="24892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40" dirty="0"/>
              <a:t>5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lang="ru-RU" spc="-40" dirty="0" smtClean="0"/>
              <a:t>9</a:t>
            </a:r>
            <a:endParaRPr spc="-4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884"/>
            <a:ext cx="14712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Постановка</a:t>
            </a:r>
            <a:r>
              <a:rPr spc="-15" dirty="0"/>
              <a:t> </a:t>
            </a:r>
            <a:r>
              <a:rPr spc="-65" dirty="0"/>
              <a:t>задачи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3850" y="388443"/>
            <a:ext cx="3820160" cy="27215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45" dirty="0" err="1" smtClean="0">
                <a:latin typeface="Times New Roman" pitchFamily="18" charset="0"/>
                <a:cs typeface="Times New Roman" pitchFamily="18" charset="0"/>
              </a:rPr>
              <a:t>Цель</a:t>
            </a:r>
            <a:r>
              <a:rPr sz="1100" b="1" spc="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100" b="1" spc="-50" dirty="0" err="1" smtClean="0">
                <a:latin typeface="Times New Roman" pitchFamily="18" charset="0"/>
                <a:cs typeface="Times New Roman" pitchFamily="18" charset="0"/>
              </a:rPr>
              <a:t>работы</a:t>
            </a:r>
            <a:r>
              <a:rPr lang="ru-RU" sz="1100" spc="15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100" spc="20" dirty="0" smtClean="0">
                <a:latin typeface="Times New Roman" pitchFamily="18" charset="0"/>
                <a:cs typeface="Times New Roman" pitchFamily="18" charset="0"/>
              </a:rPr>
              <a:t>разработать метод автоматического определения символов, используя данные ЭЭГ.</a:t>
            </a:r>
            <a:endParaRPr lang="ru-RU" sz="1100" spc="-55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sz="11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spc="-30" dirty="0">
                <a:latin typeface="Times New Roman" pitchFamily="18" charset="0"/>
                <a:cs typeface="Times New Roman" pitchFamily="18" charset="0"/>
              </a:rPr>
              <a:t>Задачи</a:t>
            </a:r>
            <a:r>
              <a:rPr sz="1100" spc="-30" dirty="0">
                <a:latin typeface="Times New Roman" pitchFamily="18" charset="0"/>
                <a:cs typeface="Times New Roman" pitchFamily="18" charset="0"/>
              </a:rPr>
              <a:t>:</a:t>
            </a:r>
            <a:endParaRPr sz="1100" dirty="0">
              <a:latin typeface="Times New Roman" pitchFamily="18" charset="0"/>
              <a:cs typeface="Times New Roman" pitchFamily="18" charset="0"/>
            </a:endParaRPr>
          </a:p>
          <a:p>
            <a:pPr marL="461010" indent="-171450">
              <a:lnSpc>
                <a:spcPct val="100000"/>
              </a:lnSpc>
              <a:spcBef>
                <a:spcPts val="334"/>
              </a:spcBef>
              <a:buFont typeface="Arial" pitchFamily="34" charset="0"/>
              <a:buChar char="•"/>
            </a:pPr>
            <a:r>
              <a:rPr lang="ru-RU" sz="900" dirty="0" smtClean="0">
                <a:latin typeface="Times New Roman" pitchFamily="18" charset="0"/>
                <a:cs typeface="Times New Roman" pitchFamily="18" charset="0"/>
              </a:rPr>
              <a:t>Изучить </a:t>
            </a:r>
            <a:r>
              <a:rPr lang="ru-RU" sz="900" dirty="0">
                <a:latin typeface="Times New Roman" pitchFamily="18" charset="0"/>
                <a:cs typeface="Times New Roman" pitchFamily="18" charset="0"/>
              </a:rPr>
              <a:t>предметную область, отвечающую за работу с </a:t>
            </a:r>
            <a:r>
              <a:rPr lang="ru-RU" sz="900" dirty="0" smtClean="0">
                <a:latin typeface="Times New Roman" pitchFamily="18" charset="0"/>
                <a:cs typeface="Times New Roman" pitchFamily="18" charset="0"/>
              </a:rPr>
              <a:t>данными </a:t>
            </a:r>
            <a:r>
              <a:rPr lang="ru-RU" sz="900" dirty="0">
                <a:latin typeface="Times New Roman" pitchFamily="18" charset="0"/>
                <a:cs typeface="Times New Roman" pitchFamily="18" charset="0"/>
              </a:rPr>
              <a:t>ЭЭГ и сравнить методики реализации концептуально схожих идей</a:t>
            </a:r>
            <a:r>
              <a:rPr lang="ru-RU" sz="900" dirty="0" smtClean="0"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ru-RU" sz="900" dirty="0" smtClean="0">
                <a:latin typeface="Times New Roman" pitchFamily="18" charset="0"/>
                <a:cs typeface="Times New Roman" pitchFamily="18" charset="0"/>
              </a:rPr>
            </a:br>
            <a:endParaRPr sz="900" dirty="0">
              <a:latin typeface="Times New Roman" pitchFamily="18" charset="0"/>
              <a:cs typeface="Times New Roman" pitchFamily="18" charset="0"/>
            </a:endParaRPr>
          </a:p>
          <a:p>
            <a:pPr marL="461010" marR="554355" indent="-171450">
              <a:lnSpc>
                <a:spcPct val="125299"/>
              </a:lnSpc>
              <a:buFont typeface="Arial" pitchFamily="34" charset="0"/>
              <a:buChar char="•"/>
            </a:pPr>
            <a:r>
              <a:rPr lang="ru-RU" sz="900" dirty="0" smtClean="0">
                <a:latin typeface="Times New Roman" pitchFamily="18" charset="0"/>
                <a:cs typeface="Times New Roman" pitchFamily="18" charset="0"/>
              </a:rPr>
              <a:t>Установить </a:t>
            </a:r>
            <a:r>
              <a:rPr lang="ru-RU" sz="900" dirty="0">
                <a:latin typeface="Times New Roman" pitchFamily="18" charset="0"/>
                <a:cs typeface="Times New Roman" pitchFamily="18" charset="0"/>
              </a:rPr>
              <a:t>опытным путём, как различные раздражители </a:t>
            </a:r>
            <a:r>
              <a:rPr lang="ru-RU" sz="900" dirty="0" smtClean="0">
                <a:latin typeface="Times New Roman" pitchFamily="18" charset="0"/>
                <a:cs typeface="Times New Roman" pitchFamily="18" charset="0"/>
              </a:rPr>
              <a:t>влияют </a:t>
            </a:r>
            <a:r>
              <a:rPr lang="ru-RU" sz="900" dirty="0">
                <a:latin typeface="Times New Roman" pitchFamily="18" charset="0"/>
                <a:cs typeface="Times New Roman" pitchFamily="18" charset="0"/>
              </a:rPr>
              <a:t>на качество входных данных и </a:t>
            </a:r>
            <a:r>
              <a:rPr lang="ru-RU" sz="900" dirty="0" smtClean="0">
                <a:latin typeface="Times New Roman" pitchFamily="18" charset="0"/>
                <a:cs typeface="Times New Roman" pitchFamily="18" charset="0"/>
              </a:rPr>
              <a:t>нивелировать </a:t>
            </a:r>
            <a:r>
              <a:rPr lang="ru-RU" sz="900" dirty="0">
                <a:latin typeface="Times New Roman" pitchFamily="18" charset="0"/>
                <a:cs typeface="Times New Roman" pitchFamily="18" charset="0"/>
              </a:rPr>
              <a:t>их влияние при необходимости, для чего </a:t>
            </a:r>
            <a:r>
              <a:rPr lang="ru-RU" sz="900" dirty="0" smtClean="0">
                <a:latin typeface="Times New Roman" pitchFamily="18" charset="0"/>
                <a:cs typeface="Times New Roman" pitchFamily="18" charset="0"/>
              </a:rPr>
              <a:t>экспериментально требуется определить </a:t>
            </a:r>
            <a:r>
              <a:rPr lang="cs-CZ" sz="9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900" dirty="0" smtClean="0">
                <a:latin typeface="Times New Roman" pitchFamily="18" charset="0"/>
                <a:cs typeface="Times New Roman" pitchFamily="18" charset="0"/>
              </a:rPr>
              <a:t>меру;</a:t>
            </a:r>
          </a:p>
          <a:p>
            <a:pPr marL="461010" marR="554355" indent="-171450">
              <a:lnSpc>
                <a:spcPct val="125299"/>
              </a:lnSpc>
              <a:buFont typeface="Arial" pitchFamily="34" charset="0"/>
              <a:buChar char="•"/>
            </a:pPr>
            <a:endParaRPr lang="ru-RU" sz="900" dirty="0">
              <a:latin typeface="Times New Roman" pitchFamily="18" charset="0"/>
              <a:cs typeface="Times New Roman" pitchFamily="18" charset="0"/>
            </a:endParaRPr>
          </a:p>
          <a:p>
            <a:pPr marL="461010" marR="554355" indent="-171450">
              <a:lnSpc>
                <a:spcPct val="125299"/>
              </a:lnSpc>
              <a:buFont typeface="Arial" pitchFamily="34" charset="0"/>
              <a:buChar char="•"/>
            </a:pPr>
            <a:r>
              <a:rPr lang="ru-RU" sz="900" dirty="0" smtClean="0">
                <a:latin typeface="Times New Roman" pitchFamily="18" charset="0"/>
                <a:cs typeface="Times New Roman" pitchFamily="18" charset="0"/>
              </a:rPr>
              <a:t>Спроектировать </a:t>
            </a:r>
            <a:r>
              <a:rPr lang="ru-RU" sz="900" dirty="0">
                <a:latin typeface="Times New Roman" pitchFamily="18" charset="0"/>
                <a:cs typeface="Times New Roman" pitchFamily="18" charset="0"/>
              </a:rPr>
              <a:t>решение, позволяющее обеспечить интуитивно </a:t>
            </a:r>
            <a:r>
              <a:rPr lang="ru-RU" sz="900" dirty="0" smtClean="0">
                <a:latin typeface="Times New Roman" pitchFamily="18" charset="0"/>
                <a:cs typeface="Times New Roman" pitchFamily="18" charset="0"/>
              </a:rPr>
              <a:t>понятное </a:t>
            </a:r>
            <a:r>
              <a:rPr lang="ru-RU" sz="900" dirty="0">
                <a:latin typeface="Times New Roman" pitchFamily="18" charset="0"/>
                <a:cs typeface="Times New Roman" pitchFamily="18" charset="0"/>
              </a:rPr>
              <a:t>взаимодействие приложения с пользователем</a:t>
            </a:r>
            <a:endParaRPr sz="900" dirty="0" smtClean="0">
              <a:latin typeface="Times New Roman" pitchFamily="18" charset="0"/>
              <a:cs typeface="Times New Roman" pitchFamily="18" charset="0"/>
            </a:endParaRPr>
          </a:p>
          <a:p>
            <a:pPr marL="461010" marR="5080" indent="-171450">
              <a:lnSpc>
                <a:spcPct val="1026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ru-RU" sz="900" dirty="0">
                <a:latin typeface="Times New Roman" pitchFamily="18" charset="0"/>
                <a:cs typeface="Times New Roman" pitchFamily="18" charset="0"/>
              </a:rPr>
              <a:t>Апробировать внедрённые решения</a:t>
            </a:r>
            <a:endParaRPr sz="9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2385"/>
            <a:ext cx="4608195" cy="113664"/>
            <a:chOff x="0" y="3342385"/>
            <a:chExt cx="4608195" cy="113664"/>
          </a:xfrm>
        </p:grpSpPr>
        <p:sp>
          <p:nvSpPr>
            <p:cNvPr id="10" name="object 10"/>
            <p:cNvSpPr/>
            <p:nvPr/>
          </p:nvSpPr>
          <p:spPr>
            <a:xfrm>
              <a:off x="0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71451" y="3336761"/>
            <a:ext cx="1364614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-15" dirty="0" err="1"/>
              <a:t>Беллюсейский</a:t>
            </a:r>
            <a:r>
              <a:rPr lang="ru-RU" spc="-15" dirty="0"/>
              <a:t> Валентин </a:t>
            </a:r>
            <a:r>
              <a:rPr lang="ru-RU" spc="5" dirty="0"/>
              <a:t>(СПбГУ)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29955" y="3336761"/>
            <a:ext cx="7480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b="1" spc="-25" dirty="0" smtClean="0">
                <a:solidFill>
                  <a:srgbClr val="8E0000"/>
                </a:solidFill>
                <a:latin typeface="Tahoma"/>
                <a:cs typeface="Tahoma"/>
              </a:rPr>
              <a:t>Задачи</a:t>
            </a:r>
            <a:endParaRPr sz="60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340085" y="3336761"/>
            <a:ext cx="24892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40" dirty="0"/>
              <a:t>6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lang="ru-RU" spc="-40" dirty="0" smtClean="0"/>
              <a:t>9</a:t>
            </a:r>
            <a:endParaRPr spc="-4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884"/>
            <a:ext cx="25958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Экспериментальное</a:t>
            </a:r>
            <a:r>
              <a:rPr spc="5" dirty="0"/>
              <a:t> </a:t>
            </a:r>
            <a:r>
              <a:rPr spc="-75" dirty="0"/>
              <a:t>исследование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3342385"/>
            <a:ext cx="4608195" cy="113664"/>
            <a:chOff x="0" y="3342385"/>
            <a:chExt cx="4608195" cy="113664"/>
          </a:xfrm>
        </p:grpSpPr>
        <p:sp>
          <p:nvSpPr>
            <p:cNvPr id="8" name="object 8"/>
            <p:cNvSpPr/>
            <p:nvPr/>
          </p:nvSpPr>
          <p:spPr>
            <a:xfrm>
              <a:off x="0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71450" y="3336761"/>
            <a:ext cx="1364615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-15" dirty="0" err="1"/>
              <a:t>Беллюсейский</a:t>
            </a:r>
            <a:r>
              <a:rPr lang="ru-RU" spc="-15" dirty="0"/>
              <a:t> Валентин </a:t>
            </a:r>
            <a:r>
              <a:rPr lang="ru-RU" spc="5" dirty="0"/>
              <a:t>(СПбГУ)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29955" y="3336761"/>
            <a:ext cx="7480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b="1" spc="-25" dirty="0" smtClean="0">
                <a:solidFill>
                  <a:srgbClr val="8E0000"/>
                </a:solidFill>
                <a:latin typeface="Tahoma"/>
                <a:cs typeface="Tahoma"/>
              </a:rPr>
              <a:t>Эксперименты</a:t>
            </a:r>
            <a:endParaRPr sz="6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6486" y="3336761"/>
            <a:ext cx="292735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lang="ru-RU" sz="600" b="1" spc="-40" dirty="0" smtClean="0">
                <a:solidFill>
                  <a:srgbClr val="7A0000"/>
                </a:solidFill>
                <a:latin typeface="Tahoma"/>
                <a:cs typeface="Tahoma"/>
              </a:rPr>
              <a:t>7/9</a:t>
            </a:r>
            <a:endParaRPr sz="600" dirty="0">
              <a:latin typeface="Tahoma"/>
              <a:cs typeface="Tahom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108" y="282575"/>
            <a:ext cx="449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Планирование эксперимента:</a:t>
            </a:r>
          </a:p>
          <a:p>
            <a:endParaRPr lang="ru-RU" sz="1200" dirty="0" smtClean="0"/>
          </a:p>
          <a:p>
            <a:r>
              <a:rPr lang="ru-RU" sz="1200" dirty="0" smtClean="0"/>
              <a:t>• Платформа</a:t>
            </a:r>
            <a:r>
              <a:rPr lang="ru-RU" sz="1200" dirty="0"/>
              <a:t>: </a:t>
            </a:r>
            <a:r>
              <a:rPr lang="ru-RU" sz="1200" dirty="0" smtClean="0"/>
              <a:t>Планируется кросс-платформенная разработка.</a:t>
            </a:r>
            <a:endParaRPr lang="en-US" sz="1200" dirty="0" smtClean="0"/>
          </a:p>
          <a:p>
            <a:r>
              <a:rPr lang="ru-RU" sz="1200" dirty="0" smtClean="0"/>
              <a:t>• </a:t>
            </a:r>
            <a:r>
              <a:rPr lang="ru-RU" sz="1200" dirty="0"/>
              <a:t>BCI: </a:t>
            </a:r>
            <a:r>
              <a:rPr lang="ru-RU" sz="1200" dirty="0" err="1"/>
              <a:t>Emotiv</a:t>
            </a:r>
            <a:r>
              <a:rPr lang="ru-RU" sz="1200" dirty="0"/>
              <a:t> EPOC+, выбран </a:t>
            </a:r>
            <a:r>
              <a:rPr lang="ru-RU" sz="1200" dirty="0" smtClean="0"/>
              <a:t>из-за своей коммерческой доступности и популярности. </a:t>
            </a:r>
          </a:p>
          <a:p>
            <a:r>
              <a:rPr lang="ru-RU" sz="1200" dirty="0" smtClean="0"/>
              <a:t>• </a:t>
            </a:r>
            <a:r>
              <a:rPr lang="ru-RU" sz="1200" dirty="0" err="1"/>
              <a:t>Python</a:t>
            </a:r>
            <a:r>
              <a:rPr lang="ru-RU" sz="1200" dirty="0"/>
              <a:t> 3.10, выбран </a:t>
            </a:r>
            <a:r>
              <a:rPr lang="ru-RU" sz="1200" dirty="0" smtClean="0"/>
              <a:t>поскольку </a:t>
            </a:r>
            <a:r>
              <a:rPr lang="ru-RU" sz="1200" dirty="0"/>
              <a:t>под данный язык создавались необходимые </a:t>
            </a:r>
            <a:r>
              <a:rPr lang="ru-RU" sz="1200" dirty="0" smtClean="0"/>
              <a:t>библиотеки, довольно просты</a:t>
            </a:r>
            <a:r>
              <a:rPr lang="ru-RU" sz="1200" dirty="0"/>
              <a:t>е</a:t>
            </a:r>
            <a:r>
              <a:rPr lang="ru-RU" sz="1200" dirty="0" smtClean="0"/>
              <a:t> в освоении. </a:t>
            </a:r>
          </a:p>
          <a:p>
            <a:pPr marL="628650" lvl="1" indent="-171450">
              <a:buFont typeface="Wingdings" pitchFamily="2" charset="2"/>
              <a:buChar char="v"/>
            </a:pPr>
            <a:r>
              <a:rPr lang="en-US" sz="1200" dirty="0" err="1" smtClean="0"/>
              <a:t>Scipy</a:t>
            </a:r>
            <a:r>
              <a:rPr lang="ru-RU" sz="1200" dirty="0" smtClean="0"/>
              <a:t> – Предобработка</a:t>
            </a:r>
            <a:r>
              <a:rPr lang="en-US" sz="1200" dirty="0" smtClean="0"/>
              <a:t>;</a:t>
            </a:r>
            <a:endParaRPr lang="ru-RU" sz="1200" dirty="0"/>
          </a:p>
          <a:p>
            <a:pPr marL="628650" lvl="1" indent="-171450">
              <a:buFont typeface="Wingdings" pitchFamily="2" charset="2"/>
              <a:buChar char="v"/>
            </a:pPr>
            <a:r>
              <a:rPr lang="cs-CZ" sz="1200" dirty="0"/>
              <a:t>S</a:t>
            </a:r>
            <a:r>
              <a:rPr lang="en-US" sz="1200" dirty="0" err="1" smtClean="0"/>
              <a:t>cikit</a:t>
            </a:r>
            <a:r>
              <a:rPr lang="en-US" sz="1200" dirty="0" smtClean="0"/>
              <a:t>-learn</a:t>
            </a:r>
            <a:r>
              <a:rPr lang="ru-RU" sz="1200" dirty="0" smtClean="0"/>
              <a:t> – Распознавание </a:t>
            </a:r>
            <a:r>
              <a:rPr lang="cs-CZ" sz="1200" dirty="0" smtClean="0"/>
              <a:t>P</a:t>
            </a:r>
            <a:r>
              <a:rPr lang="en-US" sz="1200" dirty="0" smtClean="0"/>
              <a:t>300;</a:t>
            </a:r>
            <a:endParaRPr lang="ru-RU" sz="1200" dirty="0"/>
          </a:p>
          <a:p>
            <a:pPr marL="628650" lvl="1" indent="-171450">
              <a:buFont typeface="Wingdings" pitchFamily="2" charset="2"/>
              <a:buChar char="v"/>
            </a:pPr>
            <a:r>
              <a:rPr lang="en-US" sz="1200" dirty="0" smtClean="0"/>
              <a:t>Pywin32 – </a:t>
            </a:r>
            <a:r>
              <a:rPr lang="ru-RU" sz="1200" dirty="0" smtClean="0"/>
              <a:t>Взаимодействие с системой</a:t>
            </a:r>
            <a:r>
              <a:rPr lang="en-US" sz="1200" dirty="0"/>
              <a:t>;</a:t>
            </a:r>
            <a:endParaRPr lang="ru-RU" sz="1200" dirty="0" smtClean="0"/>
          </a:p>
          <a:p>
            <a:r>
              <a:rPr lang="ru-RU" sz="1200" dirty="0" smtClean="0"/>
              <a:t>• </a:t>
            </a:r>
            <a:r>
              <a:rPr lang="ru-RU" sz="1200" dirty="0"/>
              <a:t>Пара испытуемых, в хорошем состоянии здоровья, не имеющие проблем со зрением или </a:t>
            </a:r>
            <a:r>
              <a:rPr lang="ru-RU" sz="1200" dirty="0" smtClean="0"/>
              <a:t>неврологией</a:t>
            </a:r>
            <a:r>
              <a:rPr lang="cs-CZ" sz="1200" dirty="0" smtClean="0"/>
              <a:t> </a:t>
            </a:r>
            <a:r>
              <a:rPr lang="ru-RU" sz="1200" dirty="0" smtClean="0"/>
              <a:t>для получения ЭЭГ.</a:t>
            </a:r>
            <a:endParaRPr lang="cs-CZ" sz="1200" dirty="0"/>
          </a:p>
          <a:p>
            <a:r>
              <a:rPr lang="ru-RU" sz="1200" dirty="0"/>
              <a:t>• </a:t>
            </a:r>
            <a:r>
              <a:rPr lang="ru-RU" sz="1200" dirty="0" smtClean="0"/>
              <a:t>Согласно данным ЭЭГ произвести обучение алгоритма восприятия, чтобы тот смог самостоятельно определять воздействия на систему.</a:t>
            </a:r>
            <a:endParaRPr lang="ru-RU" sz="12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884"/>
            <a:ext cx="8864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60" dirty="0"/>
              <a:t>Р</a:t>
            </a:r>
            <a:r>
              <a:rPr spc="-80" dirty="0"/>
              <a:t>ез</a:t>
            </a:r>
            <a:r>
              <a:rPr spc="-160" dirty="0"/>
              <a:t>у</a:t>
            </a:r>
            <a:r>
              <a:rPr spc="-65" dirty="0"/>
              <a:t>л</a:t>
            </a:r>
            <a:r>
              <a:rPr spc="-95" dirty="0"/>
              <a:t>ь</a:t>
            </a:r>
            <a:r>
              <a:rPr spc="-50" dirty="0"/>
              <a:t>таты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73240" y="663575"/>
            <a:ext cx="4261535" cy="227107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12750" marR="334010" indent="-171450">
              <a:lnSpc>
                <a:spcPct val="1026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ru-RU" spc="-55" dirty="0" smtClean="0">
                <a:latin typeface="Times New Roman" pitchFamily="18" charset="0"/>
                <a:cs typeface="Times New Roman" pitchFamily="18" charset="0"/>
              </a:rPr>
              <a:t>Вследствие выполнения практики:</a:t>
            </a:r>
            <a:endParaRPr lang="en-US" spc="-55" dirty="0" smtClean="0">
              <a:latin typeface="Times New Roman" pitchFamily="18" charset="0"/>
              <a:cs typeface="Times New Roman" pitchFamily="18" charset="0"/>
            </a:endParaRPr>
          </a:p>
          <a:p>
            <a:pPr marL="412750" marR="334010" indent="-171450">
              <a:lnSpc>
                <a:spcPct val="102600"/>
              </a:lnSpc>
              <a:spcBef>
                <a:spcPts val="300"/>
              </a:spcBef>
              <a:buFont typeface="Arial" pitchFamily="34" charset="0"/>
              <a:buChar char="•"/>
            </a:pPr>
            <a:endParaRPr lang="ru-RU" spc="-55" dirty="0" smtClean="0">
              <a:latin typeface="Times New Roman" pitchFamily="18" charset="0"/>
              <a:cs typeface="Times New Roman" pitchFamily="18" charset="0"/>
            </a:endParaRPr>
          </a:p>
          <a:p>
            <a:pPr marL="412750" marR="334010" indent="-171450">
              <a:lnSpc>
                <a:spcPct val="1026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ru-RU" spc="-55" dirty="0" smtClean="0">
                <a:latin typeface="Times New Roman" pitchFamily="18" charset="0"/>
                <a:cs typeface="Times New Roman" pitchFamily="18" charset="0"/>
              </a:rPr>
              <a:t>Были получены данные о предметной области</a:t>
            </a:r>
            <a:r>
              <a:rPr lang="en-US" spc="-55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12750" marR="334010" indent="-171450">
              <a:lnSpc>
                <a:spcPct val="102600"/>
              </a:lnSpc>
              <a:spcBef>
                <a:spcPts val="300"/>
              </a:spcBef>
              <a:buFont typeface="Arial" pitchFamily="34" charset="0"/>
              <a:buChar char="•"/>
            </a:pPr>
            <a:endParaRPr lang="ru-RU" spc="-55" dirty="0" smtClean="0">
              <a:latin typeface="Times New Roman" pitchFamily="18" charset="0"/>
              <a:cs typeface="Times New Roman" pitchFamily="18" charset="0"/>
            </a:endParaRPr>
          </a:p>
          <a:p>
            <a:pPr marL="412750" marR="334010" indent="-171450">
              <a:lnSpc>
                <a:spcPct val="1026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ru-RU" spc="-55" dirty="0" smtClean="0">
                <a:latin typeface="Times New Roman" pitchFamily="18" charset="0"/>
                <a:cs typeface="Times New Roman" pitchFamily="18" charset="0"/>
              </a:rPr>
              <a:t>Изучены проекты схожего плана и определены их положительные и отрицательные стороны</a:t>
            </a:r>
            <a:r>
              <a:rPr lang="en-US" spc="-55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12750" marR="334010" indent="-171450">
              <a:lnSpc>
                <a:spcPct val="102600"/>
              </a:lnSpc>
              <a:spcBef>
                <a:spcPts val="300"/>
              </a:spcBef>
              <a:buFont typeface="Arial" pitchFamily="34" charset="0"/>
              <a:buChar char="•"/>
            </a:pPr>
            <a:endParaRPr lang="ru-RU" spc="-55" dirty="0" smtClean="0">
              <a:latin typeface="Times New Roman" pitchFamily="18" charset="0"/>
              <a:cs typeface="Times New Roman" pitchFamily="18" charset="0"/>
            </a:endParaRPr>
          </a:p>
          <a:p>
            <a:pPr marL="412750" marR="334010" indent="-171450">
              <a:lnSpc>
                <a:spcPct val="1026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ru-RU" spc="-55" dirty="0" smtClean="0">
                <a:latin typeface="Times New Roman" pitchFamily="18" charset="0"/>
                <a:cs typeface="Times New Roman" pitchFamily="18" charset="0"/>
              </a:rPr>
              <a:t>Определены основные вектора развития проекта</a:t>
            </a:r>
            <a:r>
              <a:rPr lang="en-US" spc="-55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12750" marR="334010" indent="-171450">
              <a:lnSpc>
                <a:spcPct val="102600"/>
              </a:lnSpc>
              <a:spcBef>
                <a:spcPts val="300"/>
              </a:spcBef>
              <a:buFont typeface="Arial" pitchFamily="34" charset="0"/>
              <a:buChar char="•"/>
            </a:pPr>
            <a:endParaRPr lang="ru-RU" spc="-55" dirty="0" smtClean="0">
              <a:latin typeface="Times New Roman" pitchFamily="18" charset="0"/>
              <a:cs typeface="Times New Roman" pitchFamily="18" charset="0"/>
            </a:endParaRPr>
          </a:p>
          <a:p>
            <a:pPr marL="412750" marR="334010" indent="-171450">
              <a:lnSpc>
                <a:spcPct val="1026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ru-RU" spc="-55" dirty="0" smtClean="0">
                <a:latin typeface="Times New Roman" pitchFamily="18" charset="0"/>
                <a:cs typeface="Times New Roman" pitchFamily="18" charset="0"/>
              </a:rPr>
              <a:t>Сформирована методика проведения экспериментов</a:t>
            </a:r>
            <a:r>
              <a:rPr lang="en-US" spc="-55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pc="-55" dirty="0" smtClean="0">
              <a:latin typeface="Times New Roman" pitchFamily="18" charset="0"/>
              <a:cs typeface="Times New Roman" pitchFamily="18" charset="0"/>
            </a:endParaRPr>
          </a:p>
          <a:p>
            <a:pPr marL="241300" marR="334010">
              <a:lnSpc>
                <a:spcPct val="102600"/>
              </a:lnSpc>
              <a:spcBef>
                <a:spcPts val="300"/>
              </a:spcBef>
            </a:pPr>
            <a:endParaRPr spc="-55" dirty="0"/>
          </a:p>
        </p:txBody>
      </p:sp>
      <p:grpSp>
        <p:nvGrpSpPr>
          <p:cNvPr id="10" name="object 10"/>
          <p:cNvGrpSpPr/>
          <p:nvPr/>
        </p:nvGrpSpPr>
        <p:grpSpPr>
          <a:xfrm>
            <a:off x="0" y="3342385"/>
            <a:ext cx="4608195" cy="113664"/>
            <a:chOff x="0" y="3342385"/>
            <a:chExt cx="4608195" cy="113664"/>
          </a:xfrm>
        </p:grpSpPr>
        <p:sp>
          <p:nvSpPr>
            <p:cNvPr id="11" name="object 11"/>
            <p:cNvSpPr/>
            <p:nvPr/>
          </p:nvSpPr>
          <p:spPr>
            <a:xfrm>
              <a:off x="0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71450" y="3336761"/>
            <a:ext cx="1364526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-15" dirty="0" err="1"/>
              <a:t>Беллюсейский</a:t>
            </a:r>
            <a:r>
              <a:rPr lang="ru-RU" spc="-15" dirty="0"/>
              <a:t> Валентин </a:t>
            </a:r>
            <a:r>
              <a:rPr lang="ru-RU" spc="5" dirty="0"/>
              <a:t>(СПбГУ)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29955" y="3336761"/>
            <a:ext cx="7480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b="1" spc="-25" dirty="0" smtClean="0">
                <a:solidFill>
                  <a:srgbClr val="8E0000"/>
                </a:solidFill>
                <a:latin typeface="Tahoma"/>
                <a:cs typeface="Tahoma"/>
              </a:rPr>
              <a:t>Итоги</a:t>
            </a:r>
            <a:endParaRPr sz="6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96486" y="3336761"/>
            <a:ext cx="292735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lang="ru-RU" sz="600" b="1" spc="-40" dirty="0" smtClean="0">
                <a:solidFill>
                  <a:srgbClr val="7A0000"/>
                </a:solidFill>
                <a:latin typeface="Tahoma"/>
                <a:cs typeface="Tahoma"/>
              </a:rPr>
              <a:t>8/9</a:t>
            </a:r>
            <a:endParaRPr sz="6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4608004" y="0"/>
                </a:moveTo>
                <a:lnTo>
                  <a:pt x="0" y="0"/>
                </a:lnTo>
                <a:lnTo>
                  <a:pt x="0" y="354152"/>
                </a:lnTo>
                <a:lnTo>
                  <a:pt x="4608004" y="354152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1884"/>
            <a:ext cx="23888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400" spc="-45" dirty="0" smtClean="0">
                <a:solidFill>
                  <a:srgbClr val="CC0000"/>
                </a:solidFill>
                <a:latin typeface="Tahoma"/>
                <a:cs typeface="Tahoma"/>
              </a:rPr>
              <a:t>Формулы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2385"/>
            <a:ext cx="4608195" cy="113664"/>
            <a:chOff x="0" y="3342385"/>
            <a:chExt cx="4608195" cy="113664"/>
          </a:xfrm>
        </p:grpSpPr>
        <p:sp>
          <p:nvSpPr>
            <p:cNvPr id="8" name="object 8"/>
            <p:cNvSpPr/>
            <p:nvPr/>
          </p:nvSpPr>
          <p:spPr>
            <a:xfrm>
              <a:off x="0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2385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614"/>
                  </a:lnTo>
                  <a:lnTo>
                    <a:pt x="1535976" y="113614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5300" y="3336761"/>
            <a:ext cx="1440675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-15" dirty="0" err="1"/>
              <a:t>Беллюсейский</a:t>
            </a:r>
            <a:r>
              <a:rPr lang="ru-RU" spc="-15" dirty="0"/>
              <a:t> Валентин </a:t>
            </a:r>
            <a:r>
              <a:rPr lang="ru-RU" spc="5" dirty="0"/>
              <a:t>(СПбГУ)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29955" y="3336761"/>
            <a:ext cx="74803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z="600" b="1" spc="-25" dirty="0" smtClean="0">
                <a:solidFill>
                  <a:srgbClr val="8E0000"/>
                </a:solidFill>
                <a:latin typeface="Tahoma"/>
                <a:cs typeface="Tahoma"/>
              </a:rPr>
              <a:t>Формулы</a:t>
            </a:r>
            <a:endParaRPr sz="6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4340085" y="3336761"/>
            <a:ext cx="24892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lang="ru-RU" spc="-40" dirty="0" smtClean="0"/>
              <a:t>9/9</a:t>
            </a:r>
            <a:endParaRPr spc="-4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413" y="587375"/>
            <a:ext cx="1707077" cy="461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1391619"/>
            <a:ext cx="1212582" cy="273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7650" y="1349375"/>
            <a:ext cx="3592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Вычисление затраченного времени:</a:t>
            </a:r>
            <a:endParaRPr lang="cs-CZ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cs-CZ" sz="1200" dirty="0">
              <a:latin typeface="Times New Roman" pitchFamily="18" charset="0"/>
              <a:cs typeface="Times New Roman" pitchFamily="18" charset="0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cs-CZ" sz="1200" dirty="0" smtClean="0">
                <a:latin typeface="Times New Roman" pitchFamily="18" charset="0"/>
                <a:cs typeface="Times New Roman" pitchFamily="18" charset="0"/>
              </a:rPr>
              <a:t>TTI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Расстояние между стимулами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cs-CZ" sz="12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количество классов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k –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количество повторений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650" y="663575"/>
            <a:ext cx="18480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Вычисление точности:</a:t>
            </a:r>
          </a:p>
          <a:p>
            <a:endParaRPr lang="ru-RU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E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1562</TotalTime>
  <Words>399</Words>
  <Application>Microsoft Office PowerPoint</Application>
  <PresentationFormat>Произвольный</PresentationFormat>
  <Paragraphs>87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Office Theme</vt:lpstr>
      <vt:lpstr>Разработка метода автоматического восприятия ЭЭГ для взаимодействия с ЭВМ</vt:lpstr>
      <vt:lpstr>Введение</vt:lpstr>
      <vt:lpstr>Потенциал P300</vt:lpstr>
      <vt:lpstr>Существующие решения (EOG, SSVEP, SK)</vt:lpstr>
      <vt:lpstr>Проблематика</vt:lpstr>
      <vt:lpstr>Постановка задачи</vt:lpstr>
      <vt:lpstr>Экспериментальное исследование</vt:lpstr>
      <vt:lpstr>Результаты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реазилация решения, управления виртуальной клавиатурой по средствам нейроинтерфейса Emotiv EPOC+</dc:title>
  <dc:creator>  , 444 </dc:creator>
  <cp:lastModifiedBy>ВАЛЕНТИН</cp:lastModifiedBy>
  <cp:revision>46</cp:revision>
  <dcterms:created xsi:type="dcterms:W3CDTF">2022-12-09T05:41:26Z</dcterms:created>
  <dcterms:modified xsi:type="dcterms:W3CDTF">2022-12-22T19:12:34Z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2022-12-09T00:00:00Z</vt:filetime>
  </property>
</Properties>
</file>