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</p:sldIdLst>
  <p:sldSz cx="43891200" cy="3291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19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24" autoAdjust="0"/>
    <p:restoredTop sz="94637"/>
  </p:normalViewPr>
  <p:slideViewPr>
    <p:cSldViewPr snapToGrid="0">
      <p:cViewPr>
        <p:scale>
          <a:sx n="37" d="100"/>
          <a:sy n="37" d="100"/>
        </p:scale>
        <p:origin x="144" y="-3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3491-E293-4E7C-923C-9C2EDA47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80D3E-BC89-4FCF-8345-7E0FBC37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46" indent="0" algn="ctr">
              <a:buNone/>
              <a:defRPr sz="7200"/>
            </a:lvl2pPr>
            <a:lvl3pPr marL="3291894" indent="0" algn="ctr">
              <a:buNone/>
              <a:defRPr sz="6480"/>
            </a:lvl3pPr>
            <a:lvl4pPr marL="4937840" indent="0" algn="ctr">
              <a:buNone/>
              <a:defRPr sz="5760"/>
            </a:lvl4pPr>
            <a:lvl5pPr marL="6583786" indent="0" algn="ctr">
              <a:buNone/>
              <a:defRPr sz="5760"/>
            </a:lvl5pPr>
            <a:lvl6pPr marL="8229731" indent="0" algn="ctr">
              <a:buNone/>
              <a:defRPr sz="5760"/>
            </a:lvl6pPr>
            <a:lvl7pPr marL="9875679" indent="0" algn="ctr">
              <a:buNone/>
              <a:defRPr sz="5760"/>
            </a:lvl7pPr>
            <a:lvl8pPr marL="11521625" indent="0" algn="ctr">
              <a:buNone/>
              <a:defRPr sz="5760"/>
            </a:lvl8pPr>
            <a:lvl9pPr marL="13167571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6BB3-693B-4B21-8505-E524E14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E426-F381-4D04-9131-2DF96FC7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29EA-3092-423A-8172-E3EA66B3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0B45-1FF9-4E02-9919-22C5793F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D718-4EBE-4BED-90C8-4A58CAB1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2269-D29B-498F-B81E-D93C232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2CF9-C7FC-4806-8EBF-0E095073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75AC-23C4-44BD-9187-716886D6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8E4CD-C8AE-4AB7-8CA0-91B1BD543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CA39E-FCCD-40B3-B9C4-C7AB02BF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0C48-E2D3-4F8D-A1B5-97AD6730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8FE5-3781-46E2-995B-AD3F5AD4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C613-C31D-4BEF-ABAE-94F36FE8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09E2-A719-4543-B28C-CA19CB52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91C6-4E34-457D-81FC-B233E260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4066-EE96-4CEB-A3FE-2982943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C15E-C3D7-453C-93B2-80BDAFD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35D9-2D18-45CA-9427-8A31EFA7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07C-9314-4AFC-9038-CE03371D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9339A-B703-4A18-B9F0-52F499CB0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4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94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786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73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679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625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571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8295-EF86-44D2-ACD2-065757F8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4F9D-E70D-40FF-B84E-2F2463D6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F847-25FC-47B3-8B77-521DBE24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3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5984-8400-46F1-9CC0-85F8B683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D87C-FBBA-4292-9601-BBBF1693D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95C1A-8D0D-4EBB-BFD4-88759886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DCCA-45EE-4BDA-AB41-23D2239F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3EC1-EBAF-4CC4-9BB5-BDE3965F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194A-19C5-49C2-9710-8433DCC9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D6C8-04B3-495D-A307-91905D01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D672-682D-40A3-AFB6-81FEEBD3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41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46" indent="0">
              <a:buNone/>
              <a:defRPr sz="7200" b="1"/>
            </a:lvl2pPr>
            <a:lvl3pPr marL="3291894" indent="0">
              <a:buNone/>
              <a:defRPr sz="6480" b="1"/>
            </a:lvl3pPr>
            <a:lvl4pPr marL="4937840" indent="0">
              <a:buNone/>
              <a:defRPr sz="5760" b="1"/>
            </a:lvl4pPr>
            <a:lvl5pPr marL="6583786" indent="0">
              <a:buNone/>
              <a:defRPr sz="5760" b="1"/>
            </a:lvl5pPr>
            <a:lvl6pPr marL="8229731" indent="0">
              <a:buNone/>
              <a:defRPr sz="5760" b="1"/>
            </a:lvl6pPr>
            <a:lvl7pPr marL="9875679" indent="0">
              <a:buNone/>
              <a:defRPr sz="5760" b="1"/>
            </a:lvl7pPr>
            <a:lvl8pPr marL="11521625" indent="0">
              <a:buNone/>
              <a:defRPr sz="5760" b="1"/>
            </a:lvl8pPr>
            <a:lvl9pPr marL="13167571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7BA2-83A7-4F8D-909C-F3E0A695D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41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850AF-7942-48AA-8280-0181E07A4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46" indent="0">
              <a:buNone/>
              <a:defRPr sz="7200" b="1"/>
            </a:lvl2pPr>
            <a:lvl3pPr marL="3291894" indent="0">
              <a:buNone/>
              <a:defRPr sz="6480" b="1"/>
            </a:lvl3pPr>
            <a:lvl4pPr marL="4937840" indent="0">
              <a:buNone/>
              <a:defRPr sz="5760" b="1"/>
            </a:lvl4pPr>
            <a:lvl5pPr marL="6583786" indent="0">
              <a:buNone/>
              <a:defRPr sz="5760" b="1"/>
            </a:lvl5pPr>
            <a:lvl6pPr marL="8229731" indent="0">
              <a:buNone/>
              <a:defRPr sz="5760" b="1"/>
            </a:lvl6pPr>
            <a:lvl7pPr marL="9875679" indent="0">
              <a:buNone/>
              <a:defRPr sz="5760" b="1"/>
            </a:lvl7pPr>
            <a:lvl8pPr marL="11521625" indent="0">
              <a:buNone/>
              <a:defRPr sz="5760" b="1"/>
            </a:lvl8pPr>
            <a:lvl9pPr marL="13167571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43C5A-4D20-4246-BE8A-A3E99AB4F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50100-280B-4258-91E2-5644A669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703ED-E287-4171-A5F4-CAC325D6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395E6-F1E5-4F5C-950C-7A30A8F6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ECD1-864E-4A8D-9E9C-C343E85A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F45A2-C1CD-4BFD-AA0B-F1FBF35E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2E00B-A22E-4BF0-9D85-91562765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AF00D-9DB3-4654-A1D8-90D6EA9D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999F1-4667-4A77-A052-44DF4D9C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4644A-A76E-485E-8D36-E152AC0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1513E-1242-4615-AF12-834313E4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0EAF-C07F-42D1-8AFC-16FB86BC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41" y="2194560"/>
            <a:ext cx="14156053" cy="7680960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C61A-5615-4379-9C15-ED73BC2C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4"/>
            <a:ext cx="22219920" cy="23393400"/>
          </a:xfrm>
        </p:spPr>
        <p:txBody>
          <a:bodyPr/>
          <a:lstStyle>
            <a:lvl1pPr>
              <a:defRPr sz="11519"/>
            </a:lvl1pPr>
            <a:lvl2pPr>
              <a:defRPr sz="10079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83C5D-68CA-443B-8155-0E2455426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41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46" indent="0">
              <a:buNone/>
              <a:defRPr sz="5040"/>
            </a:lvl2pPr>
            <a:lvl3pPr marL="3291894" indent="0">
              <a:buNone/>
              <a:defRPr sz="4320"/>
            </a:lvl3pPr>
            <a:lvl4pPr marL="4937840" indent="0">
              <a:buNone/>
              <a:defRPr sz="3600"/>
            </a:lvl4pPr>
            <a:lvl5pPr marL="6583786" indent="0">
              <a:buNone/>
              <a:defRPr sz="3600"/>
            </a:lvl5pPr>
            <a:lvl6pPr marL="8229731" indent="0">
              <a:buNone/>
              <a:defRPr sz="3600"/>
            </a:lvl6pPr>
            <a:lvl7pPr marL="9875679" indent="0">
              <a:buNone/>
              <a:defRPr sz="3600"/>
            </a:lvl7pPr>
            <a:lvl8pPr marL="11521625" indent="0">
              <a:buNone/>
              <a:defRPr sz="3600"/>
            </a:lvl8pPr>
            <a:lvl9pPr marL="13167571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9809-16D6-4C2D-9F54-5580D2E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E1159-23AD-4EE6-8312-3B775F32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1598-3E86-4E70-82A7-4C6F2D87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D601-A61B-4AF7-9378-BF71A50E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41" y="2194560"/>
            <a:ext cx="14156053" cy="7680960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8173E-5DF9-4A90-BF46-0A0071E3D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4"/>
            <a:ext cx="22219920" cy="23393400"/>
          </a:xfrm>
        </p:spPr>
        <p:txBody>
          <a:bodyPr/>
          <a:lstStyle>
            <a:lvl1pPr marL="0" indent="0">
              <a:buNone/>
              <a:defRPr sz="11519"/>
            </a:lvl1pPr>
            <a:lvl2pPr marL="1645946" indent="0">
              <a:buNone/>
              <a:defRPr sz="10079"/>
            </a:lvl2pPr>
            <a:lvl3pPr marL="3291894" indent="0">
              <a:buNone/>
              <a:defRPr sz="8640"/>
            </a:lvl3pPr>
            <a:lvl4pPr marL="4937840" indent="0">
              <a:buNone/>
              <a:defRPr sz="7200"/>
            </a:lvl4pPr>
            <a:lvl5pPr marL="6583786" indent="0">
              <a:buNone/>
              <a:defRPr sz="7200"/>
            </a:lvl5pPr>
            <a:lvl6pPr marL="8229731" indent="0">
              <a:buNone/>
              <a:defRPr sz="7200"/>
            </a:lvl6pPr>
            <a:lvl7pPr marL="9875679" indent="0">
              <a:buNone/>
              <a:defRPr sz="7200"/>
            </a:lvl7pPr>
            <a:lvl8pPr marL="11521625" indent="0">
              <a:buNone/>
              <a:defRPr sz="7200"/>
            </a:lvl8pPr>
            <a:lvl9pPr marL="13167571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20875-67E8-4D17-AA36-C8381E44A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41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46" indent="0">
              <a:buNone/>
              <a:defRPr sz="5040"/>
            </a:lvl2pPr>
            <a:lvl3pPr marL="3291894" indent="0">
              <a:buNone/>
              <a:defRPr sz="4320"/>
            </a:lvl3pPr>
            <a:lvl4pPr marL="4937840" indent="0">
              <a:buNone/>
              <a:defRPr sz="3600"/>
            </a:lvl4pPr>
            <a:lvl5pPr marL="6583786" indent="0">
              <a:buNone/>
              <a:defRPr sz="3600"/>
            </a:lvl5pPr>
            <a:lvl6pPr marL="8229731" indent="0">
              <a:buNone/>
              <a:defRPr sz="3600"/>
            </a:lvl6pPr>
            <a:lvl7pPr marL="9875679" indent="0">
              <a:buNone/>
              <a:defRPr sz="3600"/>
            </a:lvl7pPr>
            <a:lvl8pPr marL="11521625" indent="0">
              <a:buNone/>
              <a:defRPr sz="3600"/>
            </a:lvl8pPr>
            <a:lvl9pPr marL="13167571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3314-B09D-4A47-AC14-A709DF52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B8EB-190C-4EB2-B306-B89F4EF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348F0-FC0F-445B-A3DC-8208A490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98073-61FA-4350-8D44-ADDC37EB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4B87C-A5FE-4AD9-AA61-C3CBC3B4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4056-A5E3-4DA3-AA34-4F765EB68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4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8FC6B-BF7A-4B1F-B7E3-FC646B1B2CDA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28BE-6E4B-4C2B-974F-D0D82934C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4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D0F0-6D58-4882-B1AE-3377ABA88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4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CAAA-3C37-4885-9306-38287A32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3291894" rtl="0" eaLnBrk="1" latinLnBrk="0" hangingPunct="1">
        <a:lnSpc>
          <a:spcPct val="90000"/>
        </a:lnSpc>
        <a:spcBef>
          <a:spcPct val="0"/>
        </a:spcBef>
        <a:buNone/>
        <a:defRPr sz="158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73" indent="-822973" algn="l" defTabSz="3291894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1pPr>
      <a:lvl2pPr marL="2468920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66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813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759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705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653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598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545" indent="-822973" algn="l" defTabSz="3291894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46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94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840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786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731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679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625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571" algn="l" defTabSz="3291894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DE994B8-9D98-4D8E-9C52-4CD0FDCD9C7D}"/>
              </a:ext>
            </a:extLst>
          </p:cNvPr>
          <p:cNvSpPr/>
          <p:nvPr/>
        </p:nvSpPr>
        <p:spPr>
          <a:xfrm>
            <a:off x="0" y="5473910"/>
            <a:ext cx="43891200" cy="2744449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3000">
                <a:schemeClr val="accent5">
                  <a:lumMod val="45000"/>
                  <a:lumOff val="55000"/>
                </a:schemeClr>
              </a:gs>
              <a:gs pos="82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433596-6E13-4707-B224-3123903359D7}"/>
              </a:ext>
            </a:extLst>
          </p:cNvPr>
          <p:cNvSpPr/>
          <p:nvPr/>
        </p:nvSpPr>
        <p:spPr>
          <a:xfrm>
            <a:off x="0" y="5291030"/>
            <a:ext cx="43891200" cy="182880"/>
          </a:xfrm>
          <a:prstGeom prst="rect">
            <a:avLst/>
          </a:prstGeom>
          <a:solidFill>
            <a:srgbClr val="33619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074EF087-D533-474D-AC18-8D7C04062BB1}"/>
              </a:ext>
            </a:extLst>
          </p:cNvPr>
          <p:cNvSpPr>
            <a:spLocks noGrp="1"/>
          </p:cNvSpPr>
          <p:nvPr/>
        </p:nvSpPr>
        <p:spPr>
          <a:xfrm>
            <a:off x="5946117" y="17278187"/>
            <a:ext cx="31998968" cy="1280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388900" rtl="0" eaLnBrk="1" latinLnBrk="0" hangingPunct="1">
              <a:spcBef>
                <a:spcPct val="20000"/>
              </a:spcBef>
              <a:buFontTx/>
              <a:buNone/>
              <a:defRPr sz="60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2E3FCBDF-3617-4963-A07A-FBC8C99C2F4B}"/>
              </a:ext>
            </a:extLst>
          </p:cNvPr>
          <p:cNvSpPr>
            <a:spLocks noGrp="1"/>
          </p:cNvSpPr>
          <p:nvPr/>
        </p:nvSpPr>
        <p:spPr>
          <a:xfrm>
            <a:off x="5946117" y="15998027"/>
            <a:ext cx="31998968" cy="1280160"/>
          </a:xfrm>
          <a:prstGeom prst="rect">
            <a:avLst/>
          </a:prstGeom>
        </p:spPr>
        <p:txBody>
          <a:bodyPr anchor="t" anchorCtr="1">
            <a:normAutofit fontScale="92500" lnSpcReduction="10000"/>
          </a:bodyPr>
          <a:lstStyle>
            <a:lvl1pPr marL="0" indent="0" algn="ctr" defTabSz="4388900" rtl="0" eaLnBrk="1" latinLnBrk="0" hangingPunct="1">
              <a:spcBef>
                <a:spcPct val="20000"/>
              </a:spcBef>
              <a:buFontTx/>
              <a:buNone/>
              <a:defRPr sz="88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400CBC8-5D69-485F-971E-632800FEFCE9}"/>
              </a:ext>
            </a:extLst>
          </p:cNvPr>
          <p:cNvSpPr txBox="1">
            <a:spLocks/>
          </p:cNvSpPr>
          <p:nvPr/>
        </p:nvSpPr>
        <p:spPr>
          <a:xfrm>
            <a:off x="490770" y="16459201"/>
            <a:ext cx="9134495" cy="15908835"/>
          </a:xfrm>
          <a:prstGeom prst="rect">
            <a:avLst/>
          </a:prstGeom>
          <a:solidFill>
            <a:schemeClr val="bg1"/>
          </a:solidFill>
          <a:ln>
            <a:solidFill>
              <a:srgbClr val="336195"/>
            </a:solidFill>
          </a:ln>
        </p:spPr>
        <p:txBody>
          <a:bodyPr vert="horz" lIns="274320" tIns="274320" rIns="274320" bIns="274320" rtlCol="0" anchor="t"/>
          <a:lstStyle>
            <a:defPPr>
              <a:defRPr lang="en-US"/>
            </a:defPPr>
            <a:lvl1pPr marL="0" algn="l" defTabSz="457200" rtl="0" eaLnBrk="1" latinLnBrk="0" hangingPunct="1">
              <a:defRPr sz="57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7" indent="-457207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Optical coherence tomography (OCT): structural integrity of the retina focusing on layer of axons and ganglion cells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marL="457207" indent="-457207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Visual evoked potentials (VEP): speed of electrical conduction from retina to visual cortex – prolonged with demyelination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marL="457207" indent="-457207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Brain parenchymal fraction (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BPFr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) and ventricular CSF volume: measures of global brain atrophy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marL="457207" indent="-457207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Vision is measured by visual acuity (VA) collected under different contrasts. Visual disability based on VA at 1.25% contrast used in multiple sclerosis (MS) clinical trials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marL="457207" indent="-457207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We hypothesize that fitting a linear model to these measurements will decrease measurement error; the area under the curve (AUC) will capture all contrasts, have greater dynamic range &amp; less ceiling effect</a:t>
            </a:r>
          </a:p>
          <a:p>
            <a:pPr marL="457207" indent="-457207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D1BA906-7AF8-4056-B444-9AAD02E55805}"/>
              </a:ext>
            </a:extLst>
          </p:cNvPr>
          <p:cNvSpPr txBox="1">
            <a:spLocks/>
          </p:cNvSpPr>
          <p:nvPr/>
        </p:nvSpPr>
        <p:spPr>
          <a:xfrm>
            <a:off x="490770" y="15926642"/>
            <a:ext cx="9134495" cy="776303"/>
          </a:xfrm>
          <a:prstGeom prst="rect">
            <a:avLst/>
          </a:prstGeom>
          <a:solidFill>
            <a:srgbClr val="336195"/>
          </a:solidFill>
          <a:ln>
            <a:solidFill>
              <a:srgbClr val="336195"/>
            </a:solidFill>
          </a:ln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Introduction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030BD272-843F-43B4-8E01-1B8AB9CFC90B}"/>
              </a:ext>
            </a:extLst>
          </p:cNvPr>
          <p:cNvSpPr txBox="1">
            <a:spLocks/>
          </p:cNvSpPr>
          <p:nvPr/>
        </p:nvSpPr>
        <p:spPr>
          <a:xfrm>
            <a:off x="10576073" y="5941875"/>
            <a:ext cx="23463345" cy="902887"/>
          </a:xfrm>
          <a:prstGeom prst="rect">
            <a:avLst/>
          </a:prstGeom>
          <a:solidFill>
            <a:srgbClr val="336195"/>
          </a:solidFill>
          <a:ln>
            <a:solidFill>
              <a:srgbClr val="336195"/>
            </a:solidFill>
          </a:ln>
        </p:spPr>
        <p:txBody>
          <a:bodyPr anchor="ctr" anchorCtr="0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Methods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92696982-A035-479F-B180-61AA57D4878A}"/>
              </a:ext>
            </a:extLst>
          </p:cNvPr>
          <p:cNvSpPr txBox="1">
            <a:spLocks/>
          </p:cNvSpPr>
          <p:nvPr/>
        </p:nvSpPr>
        <p:spPr>
          <a:xfrm>
            <a:off x="10582136" y="6856276"/>
            <a:ext cx="23463345" cy="11702073"/>
          </a:xfrm>
          <a:prstGeom prst="rect">
            <a:avLst/>
          </a:prstGeom>
          <a:solidFill>
            <a:schemeClr val="bg1"/>
          </a:solidFill>
          <a:ln>
            <a:solidFill>
              <a:srgbClr val="336195"/>
            </a:solidFill>
          </a:ln>
        </p:spPr>
        <p:txBody>
          <a:bodyPr lIns="274320" tIns="274320" rIns="274320" bIns="274320" anchor="t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spcBef>
                <a:spcPts val="1800"/>
              </a:spcBef>
              <a:buAutoNum type="arabicPeriod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Develop linear model of VA at different contrasts in healthy donors</a:t>
            </a:r>
          </a:p>
          <a:p>
            <a:pPr marL="742950" indent="-742950">
              <a:spcBef>
                <a:spcPts val="1800"/>
              </a:spcBef>
              <a:buAutoNum type="arabicPeriod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Calculate VA AUC from regression of all VA contrasts</a:t>
            </a:r>
          </a:p>
          <a:p>
            <a:pPr marL="742950" indent="-742950">
              <a:spcBef>
                <a:spcPts val="1800"/>
              </a:spcBef>
              <a:buAutoNum type="arabicPeriod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Validate AUC measure through ICC analysis and correlations with existing clinical outcomes</a:t>
            </a:r>
          </a:p>
          <a:p>
            <a:pPr marL="742950" indent="-742950">
              <a:spcBef>
                <a:spcPts val="1800"/>
              </a:spcBef>
              <a:buAutoNum type="arabicPeriod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Use elastic net regression to generate a model for VA AUC using OCT, VEP, and atrophy data</a:t>
            </a:r>
          </a:p>
          <a:p>
            <a:pPr marL="0" indent="0">
              <a:buNone/>
            </a:pPr>
            <a:endParaRPr lang="en-US" sz="30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A1831EBF-C2DA-4CD6-B63A-16AB1A97B36E}"/>
              </a:ext>
            </a:extLst>
          </p:cNvPr>
          <p:cNvSpPr txBox="1">
            <a:spLocks/>
          </p:cNvSpPr>
          <p:nvPr/>
        </p:nvSpPr>
        <p:spPr>
          <a:xfrm>
            <a:off x="10587168" y="19139934"/>
            <a:ext cx="23463346" cy="919870"/>
          </a:xfrm>
          <a:prstGeom prst="rect">
            <a:avLst/>
          </a:prstGeom>
          <a:solidFill>
            <a:srgbClr val="336195"/>
          </a:solidFill>
          <a:ln>
            <a:solidFill>
              <a:srgbClr val="336195"/>
            </a:solidFill>
          </a:ln>
        </p:spPr>
        <p:txBody>
          <a:bodyPr anchor="ctr" anchorCtr="0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Results</a:t>
            </a: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0D66D086-7429-4C35-AECE-210A5E28DD8D}"/>
              </a:ext>
            </a:extLst>
          </p:cNvPr>
          <p:cNvSpPr txBox="1">
            <a:spLocks/>
          </p:cNvSpPr>
          <p:nvPr/>
        </p:nvSpPr>
        <p:spPr>
          <a:xfrm>
            <a:off x="35052000" y="5946484"/>
            <a:ext cx="8385310" cy="1011231"/>
          </a:xfrm>
          <a:prstGeom prst="rect">
            <a:avLst/>
          </a:prstGeom>
          <a:solidFill>
            <a:srgbClr val="336195"/>
          </a:solidFill>
          <a:ln>
            <a:solidFill>
              <a:srgbClr val="336195"/>
            </a:solidFill>
          </a:ln>
        </p:spPr>
        <p:txBody>
          <a:bodyPr anchor="ctr" anchorCtr="0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Conclusions</a:t>
            </a:r>
          </a:p>
        </p:txBody>
      </p: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AFC7B1B1-9F1D-42E2-A3C7-ABF5FAFD8B42}"/>
              </a:ext>
            </a:extLst>
          </p:cNvPr>
          <p:cNvSpPr txBox="1">
            <a:spLocks/>
          </p:cNvSpPr>
          <p:nvPr/>
        </p:nvSpPr>
        <p:spPr>
          <a:xfrm>
            <a:off x="35052000" y="6856274"/>
            <a:ext cx="8385310" cy="11702073"/>
          </a:xfrm>
          <a:prstGeom prst="rect">
            <a:avLst/>
          </a:prstGeom>
          <a:solidFill>
            <a:schemeClr val="bg1"/>
          </a:solidFill>
          <a:ln>
            <a:solidFill>
              <a:srgbClr val="336195"/>
            </a:solidFill>
          </a:ln>
        </p:spPr>
        <p:txBody>
          <a:bodyPr lIns="274320" tIns="274320" rIns="274320" bIns="274320" anchor="t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7" indent="-457207">
              <a:spcBef>
                <a:spcPts val="2400"/>
              </a:spcBef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VA AUC has higher ICC, greater dynamic range and stronger correlations with clinician-derived outcomes of visual disability than currently used 1.25% contrast </a:t>
            </a:r>
          </a:p>
          <a:p>
            <a:pPr marL="457207" indent="-457207">
              <a:spcBef>
                <a:spcPts val="2400"/>
              </a:spcBef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OCT and VEP measurements have mostly non-overlapping effect on explanation of variance in the model</a:t>
            </a:r>
          </a:p>
          <a:p>
            <a:pPr marL="457207" indent="-457207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Brain atrophy measures and OCT outcomes explain overlapping portion of variance </a:t>
            </a:r>
          </a:p>
          <a:p>
            <a:pPr marL="457207" indent="-457207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There is additional variance in VA AUC not explained by the model, likely due to diseases anterior to retina or posterior visual pathway not reflected by brain atrophy</a:t>
            </a:r>
          </a:p>
          <a:p>
            <a:pPr marL="0" indent="0">
              <a:buNone/>
            </a:pPr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1E4EA2D8-D1F4-4DAF-9106-F5C4CC485F50}"/>
              </a:ext>
            </a:extLst>
          </p:cNvPr>
          <p:cNvSpPr txBox="1">
            <a:spLocks/>
          </p:cNvSpPr>
          <p:nvPr/>
        </p:nvSpPr>
        <p:spPr>
          <a:xfrm>
            <a:off x="35052001" y="19145313"/>
            <a:ext cx="8392666" cy="964645"/>
          </a:xfrm>
          <a:prstGeom prst="rect">
            <a:avLst/>
          </a:prstGeom>
          <a:solidFill>
            <a:srgbClr val="336195"/>
          </a:solidFill>
          <a:ln>
            <a:solidFill>
              <a:srgbClr val="336195"/>
            </a:solidFill>
          </a:ln>
        </p:spPr>
        <p:txBody>
          <a:bodyPr anchor="ctr" anchorCtr="0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Future Directions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7342393B-2319-4FC3-9735-18169C697B7C}"/>
              </a:ext>
            </a:extLst>
          </p:cNvPr>
          <p:cNvSpPr txBox="1">
            <a:spLocks/>
          </p:cNvSpPr>
          <p:nvPr/>
        </p:nvSpPr>
        <p:spPr>
          <a:xfrm>
            <a:off x="35052001" y="20020825"/>
            <a:ext cx="8392666" cy="6938436"/>
          </a:xfrm>
          <a:prstGeom prst="rect">
            <a:avLst/>
          </a:prstGeom>
          <a:solidFill>
            <a:schemeClr val="bg1"/>
          </a:solidFill>
          <a:ln>
            <a:solidFill>
              <a:srgbClr val="336195"/>
            </a:solidFill>
          </a:ln>
        </p:spPr>
        <p:txBody>
          <a:bodyPr lIns="274320" tIns="274320" rIns="274320" bIns="274320" anchor="t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7" indent="-457207">
              <a:spcBef>
                <a:spcPts val="3600"/>
              </a:spcBef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Diffusion tensor imaging data focusing on visual pathway might explain more variance than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BPFr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 marL="457207" indent="-457207">
              <a:spcBef>
                <a:spcPts val="3600"/>
              </a:spcBef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Assess use of VA AUC in clinical practice for tracking disease progression </a:t>
            </a:r>
          </a:p>
          <a:p>
            <a:pPr marL="457207" indent="-457207">
              <a:spcBef>
                <a:spcPts val="3600"/>
              </a:spcBef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Compare VA AUC from clinic and NDS developed smartphone app for patient monitoring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616A4D82-4059-4C30-A0EA-D86D012ECEDA}"/>
              </a:ext>
            </a:extLst>
          </p:cNvPr>
          <p:cNvSpPr txBox="1">
            <a:spLocks/>
          </p:cNvSpPr>
          <p:nvPr/>
        </p:nvSpPr>
        <p:spPr>
          <a:xfrm>
            <a:off x="10582135" y="19974361"/>
            <a:ext cx="23468381" cy="12390329"/>
          </a:xfrm>
          <a:prstGeom prst="rect">
            <a:avLst/>
          </a:prstGeom>
          <a:solidFill>
            <a:schemeClr val="bg1"/>
          </a:solidFill>
          <a:ln>
            <a:solidFill>
              <a:srgbClr val="336195"/>
            </a:solidFill>
          </a:ln>
        </p:spPr>
        <p:txBody>
          <a:bodyPr lIns="274320" tIns="274320" rIns="274320" bIns="274320" anchor="t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accent3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50D186-9A92-4F0F-8E06-9F3F0D2C4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894" y="1721600"/>
            <a:ext cx="6379999" cy="155448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094A89-43CC-4C23-A138-C5EFC3A5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16" y="484715"/>
            <a:ext cx="4142765" cy="4142765"/>
          </a:xfrm>
          <a:prstGeom prst="rect">
            <a:avLst/>
          </a:prstGeom>
        </p:spPr>
      </p:pic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796AC044-B86C-4A73-A3FF-B5BF997ED5C3}"/>
              </a:ext>
            </a:extLst>
          </p:cNvPr>
          <p:cNvSpPr txBox="1">
            <a:spLocks/>
          </p:cNvSpPr>
          <p:nvPr/>
        </p:nvSpPr>
        <p:spPr>
          <a:xfrm>
            <a:off x="8742962" y="3662605"/>
            <a:ext cx="26862477" cy="1280160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399" dirty="0" err="1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Neuroimmunological</a:t>
            </a:r>
            <a:r>
              <a:rPr lang="en-US" sz="4399" dirty="0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 Diseases Section, NIH/NIAID</a:t>
            </a:r>
          </a:p>
        </p:txBody>
      </p:sp>
      <p:sp>
        <p:nvSpPr>
          <p:cNvPr id="53" name="Text Placeholder 16">
            <a:extLst>
              <a:ext uri="{FF2B5EF4-FFF2-40B4-BE49-F238E27FC236}">
                <a16:creationId xmlns:a16="http://schemas.microsoft.com/office/drawing/2014/main" id="{DD0EE242-9EA8-4FEA-8252-2578F8095344}"/>
              </a:ext>
            </a:extLst>
          </p:cNvPr>
          <p:cNvSpPr txBox="1">
            <a:spLocks/>
          </p:cNvSpPr>
          <p:nvPr/>
        </p:nvSpPr>
        <p:spPr>
          <a:xfrm>
            <a:off x="8742963" y="2382445"/>
            <a:ext cx="26862474" cy="1280160"/>
          </a:xfrm>
          <a:prstGeom prst="rect">
            <a:avLst/>
          </a:prstGeom>
        </p:spPr>
        <p:txBody>
          <a:bodyPr>
            <a:norm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Adam Shah; Peter </a:t>
            </a:r>
            <a:r>
              <a:rPr lang="en-US" sz="5400" dirty="0" err="1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Kosa</a:t>
            </a:r>
            <a:r>
              <a:rPr lang="en-US" sz="5400" dirty="0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, PhD; </a:t>
            </a:r>
            <a:r>
              <a:rPr lang="en-US" sz="5400" dirty="0" err="1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Bibiana</a:t>
            </a:r>
            <a:r>
              <a:rPr lang="en-US" sz="5400" dirty="0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Bielekova</a:t>
            </a:r>
            <a:r>
              <a:rPr lang="en-US" sz="5400" dirty="0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, MD 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47BAF099-CD25-4E12-AABD-6FEBDFE583BC}"/>
              </a:ext>
            </a:extLst>
          </p:cNvPr>
          <p:cNvSpPr txBox="1">
            <a:spLocks/>
          </p:cNvSpPr>
          <p:nvPr/>
        </p:nvSpPr>
        <p:spPr>
          <a:xfrm>
            <a:off x="8742964" y="744471"/>
            <a:ext cx="26862474" cy="163797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rgbClr val="336195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Investigating Structure-Function Relationship in Visual Pathway to Develop Optimized Measure for Visual Impairment in 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FBED8-859C-4521-AD10-2D98CA412B85}"/>
              </a:ext>
            </a:extLst>
          </p:cNvPr>
          <p:cNvSpPr txBox="1"/>
          <p:nvPr/>
        </p:nvSpPr>
        <p:spPr>
          <a:xfrm>
            <a:off x="11201814" y="16864474"/>
            <a:ext cx="6324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Figure 1: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 Theoretical linear regression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model of VA contrasts to obtain AUC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4497DBD-05CB-4ED1-B904-9612C16A5BAE}"/>
              </a:ext>
            </a:extLst>
          </p:cNvPr>
          <p:cNvSpPr txBox="1">
            <a:spLocks/>
          </p:cNvSpPr>
          <p:nvPr/>
        </p:nvSpPr>
        <p:spPr>
          <a:xfrm>
            <a:off x="463687" y="5941875"/>
            <a:ext cx="9161576" cy="883655"/>
          </a:xfrm>
          <a:prstGeom prst="rect">
            <a:avLst/>
          </a:prstGeom>
          <a:solidFill>
            <a:srgbClr val="336195"/>
          </a:solidFill>
          <a:ln>
            <a:solidFill>
              <a:srgbClr val="336195"/>
            </a:solidFill>
          </a:ln>
        </p:spPr>
        <p:txBody>
          <a:bodyPr anchor="ctr" anchorCtr="0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Objective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84209270-E562-4558-ADF0-ACF132961060}"/>
              </a:ext>
            </a:extLst>
          </p:cNvPr>
          <p:cNvSpPr txBox="1">
            <a:spLocks/>
          </p:cNvSpPr>
          <p:nvPr/>
        </p:nvSpPr>
        <p:spPr>
          <a:xfrm>
            <a:off x="463687" y="6781552"/>
            <a:ext cx="9161576" cy="8591389"/>
          </a:xfrm>
          <a:prstGeom prst="rect">
            <a:avLst/>
          </a:prstGeom>
          <a:solidFill>
            <a:schemeClr val="bg1"/>
          </a:solidFill>
          <a:ln>
            <a:solidFill>
              <a:srgbClr val="336195"/>
            </a:solidFill>
          </a:ln>
        </p:spPr>
        <p:txBody>
          <a:bodyPr lIns="274320" tIns="274320" rIns="274320" bIns="274320" anchor="t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7" indent="-457207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The shortage of neurologists worldwide evokes a need for more efficient diagnostic &amp; patient monitoring measures for neurological diseases</a:t>
            </a:r>
          </a:p>
          <a:p>
            <a:pPr marL="457207" indent="-457207"/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Goal is to apply machine learning to understand relationships between different structural and functional visual outcomes</a:t>
            </a:r>
          </a:p>
          <a:p>
            <a:pPr marL="457207" indent="-457207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Derive single, optimized measurement of vision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that can eventually be used in self-administered smartphone test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BB9A3B2-095B-8B39-CAC9-3BE1452AF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26" y="10031786"/>
            <a:ext cx="6615442" cy="6498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705D5-7845-E4B9-D0DB-1F669797A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58800" y="9850454"/>
            <a:ext cx="7788675" cy="7559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B70C3-FE67-8C6F-5B10-8BD9E45F3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16009" y="9997493"/>
            <a:ext cx="7707243" cy="6640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FDCF6-2A94-E1A0-F758-31A765D88535}"/>
              </a:ext>
            </a:extLst>
          </p:cNvPr>
          <p:cNvSpPr txBox="1"/>
          <p:nvPr/>
        </p:nvSpPr>
        <p:spPr>
          <a:xfrm>
            <a:off x="19012107" y="16860903"/>
            <a:ext cx="632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Figure 2: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VA AUC outperforms other VA measures in intraclass correlation coefficient (ICC)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A8705-0DB0-C7A0-5864-66E22A5E0E9A}"/>
              </a:ext>
            </a:extLst>
          </p:cNvPr>
          <p:cNvSpPr txBox="1"/>
          <p:nvPr/>
        </p:nvSpPr>
        <p:spPr>
          <a:xfrm>
            <a:off x="25693969" y="16860903"/>
            <a:ext cx="645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Figure 3: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VA AUC shows strong correlations with existing clinical outcome measures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00A43B-903E-5387-D426-772A0702D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1091" y="26310290"/>
            <a:ext cx="5832101" cy="6000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452164-6A9F-CA35-C262-C32F2E6DB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91773" y="20059299"/>
            <a:ext cx="5764341" cy="60284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31D753C-42DF-4482-A2A4-C8026B64F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6721" y="20382769"/>
            <a:ext cx="6526079" cy="52394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357D2A4-B568-331D-3284-BEC0E83C55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8810" y="20537537"/>
            <a:ext cx="7041237" cy="4857662"/>
          </a:xfrm>
          <a:prstGeom prst="rect">
            <a:avLst/>
          </a:prstGeom>
        </p:spPr>
      </p:pic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EDA202DD-7261-1938-2A0E-F8BDCD30E26D}"/>
              </a:ext>
            </a:extLst>
          </p:cNvPr>
          <p:cNvSpPr txBox="1">
            <a:spLocks/>
          </p:cNvSpPr>
          <p:nvPr/>
        </p:nvSpPr>
        <p:spPr>
          <a:xfrm>
            <a:off x="35044644" y="27859938"/>
            <a:ext cx="8392666" cy="964645"/>
          </a:xfrm>
          <a:prstGeom prst="rect">
            <a:avLst/>
          </a:prstGeom>
          <a:solidFill>
            <a:srgbClr val="336195"/>
          </a:solidFill>
          <a:ln>
            <a:solidFill>
              <a:srgbClr val="336195"/>
            </a:solidFill>
          </a:ln>
        </p:spPr>
        <p:txBody>
          <a:bodyPr anchor="ctr" anchorCtr="0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Lucida Sans" panose="020B0602030504020204" pitchFamily="34" charset="0"/>
              </a:rPr>
              <a:t>Acknowledgements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E74D4F07-B6FE-43CF-E0EA-BD8D8E62CC99}"/>
              </a:ext>
            </a:extLst>
          </p:cNvPr>
          <p:cNvSpPr txBox="1">
            <a:spLocks/>
          </p:cNvSpPr>
          <p:nvPr/>
        </p:nvSpPr>
        <p:spPr>
          <a:xfrm>
            <a:off x="35052001" y="28824583"/>
            <a:ext cx="8392666" cy="3540106"/>
          </a:xfrm>
          <a:prstGeom prst="rect">
            <a:avLst/>
          </a:prstGeom>
          <a:solidFill>
            <a:schemeClr val="bg1"/>
          </a:solidFill>
          <a:ln>
            <a:solidFill>
              <a:srgbClr val="336195"/>
            </a:solidFill>
          </a:ln>
        </p:spPr>
        <p:txBody>
          <a:bodyPr lIns="274320" tIns="274320" rIns="274320" bIns="274320" anchor="t"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	                             I would like to thank Dr.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Bielekova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, Dr.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Kosa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, and all the NDS staff for this opportunity and for their support throughout this project. </a:t>
            </a:r>
          </a:p>
        </p:txBody>
      </p:sp>
      <p:pic>
        <p:nvPicPr>
          <p:cNvPr id="39" name="Picture 38" descr="Chart&#10;&#10;Description automatically generated with low confidence">
            <a:extLst>
              <a:ext uri="{FF2B5EF4-FFF2-40B4-BE49-F238E27FC236}">
                <a16:creationId xmlns:a16="http://schemas.microsoft.com/office/drawing/2014/main" id="{10ECAB18-F62B-E948-62D6-31B2EDC0D6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593" y="21200257"/>
            <a:ext cx="1644701" cy="3039573"/>
          </a:xfrm>
          <a:prstGeom prst="rect">
            <a:avLst/>
          </a:prstGeom>
        </p:spPr>
      </p:pic>
      <p:pic>
        <p:nvPicPr>
          <p:cNvPr id="41" name="Picture 40" descr="Chart, scatter chart&#10;&#10;Description automatically generated">
            <a:extLst>
              <a:ext uri="{FF2B5EF4-FFF2-40B4-BE49-F238E27FC236}">
                <a16:creationId xmlns:a16="http://schemas.microsoft.com/office/drawing/2014/main" id="{CCC9415B-4236-906C-158F-7CE1199A08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745" y="26087777"/>
            <a:ext cx="6100323" cy="627691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518FF31-A85C-E4A1-3D15-C458F9213D08}"/>
              </a:ext>
            </a:extLst>
          </p:cNvPr>
          <p:cNvSpPr txBox="1"/>
          <p:nvPr/>
        </p:nvSpPr>
        <p:spPr>
          <a:xfrm>
            <a:off x="16424490" y="25663945"/>
            <a:ext cx="1009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Figure 4: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 Model of VA AUC based on OCT parameters and 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7FFCB-4F0C-76FB-F374-54239DBFFB10}"/>
              </a:ext>
            </a:extLst>
          </p:cNvPr>
          <p:cNvSpPr txBox="1"/>
          <p:nvPr/>
        </p:nvSpPr>
        <p:spPr>
          <a:xfrm>
            <a:off x="21375204" y="29918204"/>
            <a:ext cx="632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Figure 6: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 Adding atrophy parameters to the OCT model does not significantly increase variance explained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653935-7232-6CF8-7BB3-A78DC37FB65D}"/>
              </a:ext>
            </a:extLst>
          </p:cNvPr>
          <p:cNvSpPr txBox="1"/>
          <p:nvPr/>
        </p:nvSpPr>
        <p:spPr>
          <a:xfrm>
            <a:off x="16621426" y="26397778"/>
            <a:ext cx="6324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Figure 5: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 VEP explains portion of the residuals in OCT model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5CA960-002A-5806-4E09-89D1A3BC56BB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10582135" y="26169525"/>
            <a:ext cx="23468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045542E-D906-0776-24CF-E69FDA2A290C}"/>
              </a:ext>
            </a:extLst>
          </p:cNvPr>
          <p:cNvSpPr/>
          <p:nvPr/>
        </p:nvSpPr>
        <p:spPr>
          <a:xfrm>
            <a:off x="30735355" y="11524195"/>
            <a:ext cx="643467" cy="190834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>
            <a:extLst>
              <a:ext uri="{FF2B5EF4-FFF2-40B4-BE49-F238E27FC236}">
                <a16:creationId xmlns:a16="http://schemas.microsoft.com/office/drawing/2014/main" id="{B5E2508E-B02C-96E4-835F-9E96BBE2CB8A}"/>
              </a:ext>
            </a:extLst>
          </p:cNvPr>
          <p:cNvSpPr/>
          <p:nvPr/>
        </p:nvSpPr>
        <p:spPr>
          <a:xfrm>
            <a:off x="25858013" y="11669074"/>
            <a:ext cx="271758" cy="26982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>
            <a:extLst>
              <a:ext uri="{FF2B5EF4-FFF2-40B4-BE49-F238E27FC236}">
                <a16:creationId xmlns:a16="http://schemas.microsoft.com/office/drawing/2014/main" id="{EBACA652-C025-8273-8B12-BA11159AB0FA}"/>
              </a:ext>
            </a:extLst>
          </p:cNvPr>
          <p:cNvSpPr/>
          <p:nvPr/>
        </p:nvSpPr>
        <p:spPr>
          <a:xfrm>
            <a:off x="25901068" y="12332195"/>
            <a:ext cx="271758" cy="26982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>
            <a:extLst>
              <a:ext uri="{FF2B5EF4-FFF2-40B4-BE49-F238E27FC236}">
                <a16:creationId xmlns:a16="http://schemas.microsoft.com/office/drawing/2014/main" id="{84D4F530-5569-9FC1-0CFE-C0BB04B3AFBB}"/>
              </a:ext>
            </a:extLst>
          </p:cNvPr>
          <p:cNvSpPr/>
          <p:nvPr/>
        </p:nvSpPr>
        <p:spPr>
          <a:xfrm>
            <a:off x="26801296" y="12946600"/>
            <a:ext cx="271758" cy="26982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>
            <a:extLst>
              <a:ext uri="{FF2B5EF4-FFF2-40B4-BE49-F238E27FC236}">
                <a16:creationId xmlns:a16="http://schemas.microsoft.com/office/drawing/2014/main" id="{C4FD89B0-4D82-95DC-5084-E35071046DB7}"/>
              </a:ext>
            </a:extLst>
          </p:cNvPr>
          <p:cNvSpPr/>
          <p:nvPr/>
        </p:nvSpPr>
        <p:spPr>
          <a:xfrm>
            <a:off x="27399110" y="17713664"/>
            <a:ext cx="271758" cy="26982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F56A28-939D-4D76-6B95-51336D644D69}"/>
              </a:ext>
            </a:extLst>
          </p:cNvPr>
          <p:cNvSpPr txBox="1"/>
          <p:nvPr/>
        </p:nvSpPr>
        <p:spPr>
          <a:xfrm>
            <a:off x="30735355" y="25001073"/>
            <a:ext cx="3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n=554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Training R</a:t>
            </a:r>
            <a:r>
              <a:rPr lang="en-US" sz="2400" baseline="300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=0.24 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Validation R</a:t>
            </a:r>
            <a:r>
              <a:rPr lang="en-US" sz="2400" baseline="300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2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=0.24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4922-2EA5-04A0-F606-CB2D7C4A918B}"/>
              </a:ext>
            </a:extLst>
          </p:cNvPr>
          <p:cNvSpPr txBox="1"/>
          <p:nvPr/>
        </p:nvSpPr>
        <p:spPr>
          <a:xfrm>
            <a:off x="24596784" y="31118533"/>
            <a:ext cx="3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n=481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Training R</a:t>
            </a:r>
            <a:r>
              <a:rPr lang="en-US" sz="2400" baseline="300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=0.24 </a:t>
            </a:r>
          </a:p>
          <a:p>
            <a:pPr algn="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Validation R</a:t>
            </a:r>
            <a:r>
              <a:rPr lang="en-US" sz="2400" baseline="300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=0.25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6ADC4A-5405-0706-BD2E-B2BFCFD73503}"/>
              </a:ext>
            </a:extLst>
          </p:cNvPr>
          <p:cNvSpPr txBox="1"/>
          <p:nvPr/>
        </p:nvSpPr>
        <p:spPr>
          <a:xfrm>
            <a:off x="16503926" y="31118533"/>
            <a:ext cx="3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n=92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Training R</a:t>
            </a:r>
            <a:r>
              <a:rPr lang="en-US" sz="2400" baseline="300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=0.22 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Validation R</a:t>
            </a:r>
            <a:r>
              <a:rPr lang="en-US" sz="2400" baseline="300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Lucida Sans" panose="020B0602030504020204" pitchFamily="34" charset="0"/>
              </a:rPr>
              <a:t>=0.24</a:t>
            </a:r>
          </a:p>
        </p:txBody>
      </p:sp>
      <p:pic>
        <p:nvPicPr>
          <p:cNvPr id="64" name="Picture 63" descr="Chart&#10;&#10;Description automatically generated with low confidence">
            <a:extLst>
              <a:ext uri="{FF2B5EF4-FFF2-40B4-BE49-F238E27FC236}">
                <a16:creationId xmlns:a16="http://schemas.microsoft.com/office/drawing/2014/main" id="{790083F8-2F5E-E76E-EAEF-CD94542473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648" y="27436118"/>
            <a:ext cx="1644701" cy="30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44B438C2D784899C457F53DB96F0F" ma:contentTypeVersion="10" ma:contentTypeDescription="Create a new document." ma:contentTypeScope="" ma:versionID="1dc2d32b994ca5301bd85aeaf2f51622">
  <xsd:schema xmlns:xsd="http://www.w3.org/2001/XMLSchema" xmlns:xs="http://www.w3.org/2001/XMLSchema" xmlns:p="http://schemas.microsoft.com/office/2006/metadata/properties" xmlns:ns2="c961f2bd-6793-4df1-91e9-197aa2d08672" xmlns:ns3="4a1b1c34-5b45-4b39-b981-a3d696cd866e" targetNamespace="http://schemas.microsoft.com/office/2006/metadata/properties" ma:root="true" ma:fieldsID="d74940f740826f51265ff6fc56298574" ns2:_="" ns3:_="">
    <xsd:import namespace="c961f2bd-6793-4df1-91e9-197aa2d08672"/>
    <xsd:import namespace="4a1b1c34-5b45-4b39-b981-a3d696cd86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1f2bd-6793-4df1-91e9-197aa2d086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b1c34-5b45-4b39-b981-a3d696cd866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FCF51C-30CD-4517-A764-F3F04CD423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1C0FF3-FA0F-4A18-8AF6-C6A6E1C3B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1f2bd-6793-4df1-91e9-197aa2d08672"/>
    <ds:schemaRef ds:uri="4a1b1c34-5b45-4b39-b981-a3d696cd8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C55333-9C16-439F-A3D1-CF4CF6E63A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9307</TotalTime>
  <Words>522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West, Jennifer (NIH/NIAID) [C]</dc:creator>
  <cp:lastModifiedBy>Shah, Adam</cp:lastModifiedBy>
  <cp:revision>112</cp:revision>
  <cp:lastPrinted>2019-04-15T13:25:36Z</cp:lastPrinted>
  <dcterms:created xsi:type="dcterms:W3CDTF">2019-04-15T12:17:58Z</dcterms:created>
  <dcterms:modified xsi:type="dcterms:W3CDTF">2022-08-02T20:59:29Z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0x010100D7044B438C2D784899C457F53DB96F0F</vt:lpwstr>
  </property>
</Properties>
</file>