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1"/>
    <p:restoredTop sz="96197"/>
  </p:normalViewPr>
  <p:slideViewPr>
    <p:cSldViewPr snapToGrid="0" snapToObjects="1">
      <p:cViewPr varScale="1">
        <p:scale>
          <a:sx n="80" d="100"/>
          <a:sy n="80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43A-4921-BCC6-BBC7-2825ACD0D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DC8BE-870C-D774-E229-9BC8F632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3011-6D1B-F685-012D-074DE11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F00B-1441-ABCC-046F-A8F610BD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C0DC-7504-51BA-4DDE-787C5838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7F43-C51E-B96B-D52D-E528E84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84DCB-4C27-586A-71AF-68EC6025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F8F0-2F6C-25F2-D241-49ED41BB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C5D0-8DDB-3853-0C22-5D1EB736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5493-881F-4937-2E42-AE3BC782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D7BA9-A219-32DB-2140-8E0032FCC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6636-C74B-FDBA-849A-02C6D6D4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021-7338-E98D-E58D-6FE62708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43FB-84E4-DD3A-A379-527BC850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0F1D-DBD0-92E6-1113-CD0E3CF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1EA-19D2-90F2-F733-2C77FD67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6B69-C657-9F18-6DCD-6EE83F4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1DA7-1649-36DF-50CF-62DD931A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D3435-99DF-BD38-F276-77A156B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2FC4-D3F5-6ABE-3100-ABBDD5CC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D1B-DAAF-720C-9F74-055A4C25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D0F9-00D0-AC6B-63B8-CC8F5719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E7CD-652A-C25E-375C-B7786EE6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26BA-E43E-0F7E-3FFD-294D043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4DED-EA5E-9DDC-046B-2710CBD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621E-FC16-941A-C07A-8DCBE94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853D-97C4-4D42-18C2-0571FBC0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93FF4-0D99-CBA2-AFA9-89BC942A5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82B6D-34B8-E426-8265-7734FD7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4199-B4A9-8DEB-205F-147ECEE8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D9A2-77ED-3726-194A-D28D8D62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FCB5-8B22-01F1-DA71-E3E1A168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1C73-4E8C-F963-D90C-239A9AC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3311-986A-0606-F358-FC289D01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4759C-85C8-7276-3865-6AE10C0D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E4827-482B-7289-ABFE-9F1E8D5CE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3ADD8-5218-7061-31B8-9708A347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FC27F-4107-B30D-B091-5C8E46CA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450AE-B994-7DD3-9F94-6CB29772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BE9C-A4FC-952B-C4C0-1E59F8AE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BE136-E97E-4303-AA1A-7F31D7FE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9F392-56AE-1A96-21A2-49C570DB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A339-84AE-AE30-6874-25ED8DC8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6DC72-1052-AD41-28F6-6EEBE8FC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C7236-FCAF-B353-BE2F-05172E85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90B5-DC19-00EC-BB77-AD59A76E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C144-5031-0BAE-61B5-B4DA29A1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2A49-FE26-539F-344D-CF6972B5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C69A-D0A4-08D6-5D29-92917C31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0E0E-6A27-D718-9806-8161823A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B6689-DF9F-2D38-EEF0-365BFF4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D786-73F0-9FCE-C2B3-456D48F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44-043B-DEA7-098A-02B20BD9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CDF55-3ED4-A93E-FA71-F90361D1B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3C8B-577B-2302-F60B-810E01123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CA405-2B4B-22A7-9C99-AF3B7973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15CC-282E-A9B7-E07B-5B08569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BEABD-F28C-ABFE-A09A-BD8700DF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39002-D452-4C3B-5978-C829CC43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AC57-3073-0A81-F31E-1AC787AF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25F6-0A06-A898-843C-2E7D4BEE3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9E57-965E-E14F-B57E-686EADC14C3D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F55F-1B32-5D8A-3EED-A66F6CA6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EB1B-6A7F-749E-E74B-D08B3F622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A0E0-8CF1-0941-A5F6-34F00F03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369F-7AAE-E69B-7C57-328BAB103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RNFL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FC02-23D2-4003-8A9A-E17D74A5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3827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955F-1DC9-9142-9C83-DCA99B58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306"/>
            <a:ext cx="10515600" cy="1325563"/>
          </a:xfrm>
        </p:spPr>
        <p:txBody>
          <a:bodyPr/>
          <a:lstStyle/>
          <a:p>
            <a:r>
              <a:rPr lang="en-US" dirty="0"/>
              <a:t>Same eye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3008A60-E749-2E28-B01D-8F12CDD2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179" y="3526870"/>
            <a:ext cx="4122821" cy="3328060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124075C-0545-8D23-EF5E-036BF6CB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87" y="936641"/>
            <a:ext cx="4000039" cy="326019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89C64FA-860B-D526-CBCB-D948A9CFC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161" y="3586605"/>
            <a:ext cx="4000040" cy="326832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C500731-A50E-3E97-DC93-1D7502435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14" y="97781"/>
            <a:ext cx="4280552" cy="3488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8224D8-C484-54B4-4B9F-78C7D9060185}"/>
              </a:ext>
            </a:extLst>
          </p:cNvPr>
          <p:cNvSpPr txBox="1"/>
          <p:nvPr/>
        </p:nvSpPr>
        <p:spPr>
          <a:xfrm>
            <a:off x="0" y="4682158"/>
            <a:ext cx="3375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*Higher correlation between S and I,</a:t>
            </a:r>
          </a:p>
          <a:p>
            <a:r>
              <a:rPr lang="en-US" sz="1600" dirty="0"/>
              <a:t>S and I tend to be thicker than T and N</a:t>
            </a:r>
          </a:p>
          <a:p>
            <a:r>
              <a:rPr lang="en-US" sz="1600" dirty="0"/>
              <a:t>(comparison to reference line), </a:t>
            </a:r>
          </a:p>
          <a:p>
            <a:r>
              <a:rPr lang="en-US" sz="1600" dirty="0"/>
              <a:t>no correlation between N and 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6AEFA-EDDF-3F97-274B-C1E77081C15C}"/>
              </a:ext>
            </a:extLst>
          </p:cNvPr>
          <p:cNvSpPr txBox="1"/>
          <p:nvPr/>
        </p:nvSpPr>
        <p:spPr>
          <a:xfrm>
            <a:off x="82887" y="5841409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**reference lines are along y=x </a:t>
            </a:r>
          </a:p>
          <a:p>
            <a:r>
              <a:rPr lang="en-US" dirty="0"/>
              <a:t>unless otherwise noted</a:t>
            </a:r>
          </a:p>
        </p:txBody>
      </p:sp>
    </p:spTree>
    <p:extLst>
      <p:ext uri="{BB962C8B-B14F-4D97-AF65-F5344CB8AC3E}">
        <p14:creationId xmlns:p14="http://schemas.microsoft.com/office/powerpoint/2010/main" val="16707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7577-A24E-7999-0859-145CD906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2"/>
            <a:ext cx="10515600" cy="1325563"/>
          </a:xfrm>
        </p:spPr>
        <p:txBody>
          <a:bodyPr/>
          <a:lstStyle/>
          <a:p>
            <a:r>
              <a:rPr lang="en-US" dirty="0"/>
              <a:t>Across eyes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8A0F1A-7676-52E8-C8A5-456164964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4091"/>
            <a:ext cx="4019149" cy="3229817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B67B505-ABB2-7104-3F08-64F37D87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05" y="1654916"/>
            <a:ext cx="4015295" cy="323814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2D5312C-03B9-32EF-A7B9-B9E10440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096" y="199182"/>
            <a:ext cx="3980750" cy="322981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A98918A-4495-A0EB-6D79-3681F6A1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62" y="3628182"/>
            <a:ext cx="3983174" cy="32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BADD-7504-014B-B54F-B0A13903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90" y="-35927"/>
            <a:ext cx="10515600" cy="1325563"/>
          </a:xfrm>
        </p:spPr>
        <p:txBody>
          <a:bodyPr/>
          <a:lstStyle/>
          <a:p>
            <a:r>
              <a:rPr lang="en-US" dirty="0"/>
              <a:t>Non-MS cohort same eye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63205DF-38E4-3D38-6836-F13F96CA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046"/>
            <a:ext cx="4173483" cy="3394659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CBBCF2F-93AD-4667-DEAD-62CD0166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38" y="253929"/>
            <a:ext cx="4429962" cy="3572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E6BF8-5994-8318-0E88-5D7613FE3656}"/>
              </a:ext>
            </a:extLst>
          </p:cNvPr>
          <p:cNvSpPr txBox="1"/>
          <p:nvPr/>
        </p:nvSpPr>
        <p:spPr>
          <a:xfrm>
            <a:off x="8018519" y="3839524"/>
            <a:ext cx="432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*reference line for above is slope=0 and </a:t>
            </a:r>
          </a:p>
          <a:p>
            <a:r>
              <a:rPr lang="en-US" dirty="0"/>
              <a:t>intercept = (mean of </a:t>
            </a:r>
            <a:r>
              <a:rPr lang="en-US" dirty="0" err="1"/>
              <a:t>RNFL_OD_Nasal</a:t>
            </a:r>
            <a:r>
              <a:rPr lang="en-US" dirty="0"/>
              <a:t>) since</a:t>
            </a:r>
          </a:p>
          <a:p>
            <a:r>
              <a:rPr lang="en-US" dirty="0"/>
              <a:t>no correlation was observed in full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D0BBEE-D1DF-8D99-8478-8637E0857F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4016" y="3166764"/>
            <a:ext cx="4274503" cy="34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02C8-383C-47E8-8CC0-B9610DE8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Non-MS cohort across eyes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D91C070-6089-454B-B2BB-64BC08DF6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88" y="1633224"/>
            <a:ext cx="4437680" cy="3591551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202EB78-E10F-3BC8-B576-274930AD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68" y="3094999"/>
            <a:ext cx="4437680" cy="360224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3155BED-CA8B-18E5-611B-C88F2103F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933" y="537994"/>
            <a:ext cx="4195679" cy="33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1D82-249B-A9A0-34A2-3D468FE9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Donors same eye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CCC8E2C-129D-83B0-13B2-F0BE95239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130" y="935392"/>
            <a:ext cx="3781543" cy="408732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AF0CB53-7FA7-9AA3-2E1C-99415EF3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2" y="1395385"/>
            <a:ext cx="3589037" cy="386882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D4C5E65-F32E-5E50-DE64-B06710EF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41" y="2938476"/>
            <a:ext cx="3664117" cy="3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C173-19D5-5390-4523-701357E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Donors across eyes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43BA331-A3C5-8543-86F4-E39FC7BC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70" y="1690688"/>
            <a:ext cx="3473009" cy="375460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496D438-5DE7-612D-B6C3-871656A6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63" y="2875139"/>
            <a:ext cx="3499897" cy="378367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5AD31DD-54A5-B054-5F8B-26B02622A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392" y="1142915"/>
            <a:ext cx="3499897" cy="37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3EA5-472A-D851-E236-A540FD9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comparing full dataset -&gt; non-MS cohort -&gt; healthy donors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7BE0B2C-00CC-8397-C478-6C5705B7F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7258"/>
            <a:ext cx="4322186" cy="351397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8A766D-B0C1-800C-1232-C539A525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86" y="2233613"/>
            <a:ext cx="4322186" cy="348761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DE7175C-15C2-2FDD-66CA-83AACAE89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587" y="2207257"/>
            <a:ext cx="4330971" cy="3513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9D1F0D-DA29-8B6B-4200-CA1942932F27}"/>
              </a:ext>
            </a:extLst>
          </p:cNvPr>
          <p:cNvSpPr txBox="1"/>
          <p:nvPr/>
        </p:nvSpPr>
        <p:spPr>
          <a:xfrm>
            <a:off x="1299411" y="5721230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45CA9-7735-3B0D-1DFB-36EE7F24E1E4}"/>
              </a:ext>
            </a:extLst>
          </p:cNvPr>
          <p:cNvSpPr txBox="1"/>
          <p:nvPr/>
        </p:nvSpPr>
        <p:spPr>
          <a:xfrm>
            <a:off x="5284880" y="5747586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Non-MS cohort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07E7-AA85-E951-463A-35D7A4D7FE45}"/>
              </a:ext>
            </a:extLst>
          </p:cNvPr>
          <p:cNvSpPr txBox="1"/>
          <p:nvPr/>
        </p:nvSpPr>
        <p:spPr>
          <a:xfrm>
            <a:off x="9708822" y="5721230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 donors</a:t>
            </a:r>
          </a:p>
        </p:txBody>
      </p:sp>
    </p:spTree>
    <p:extLst>
      <p:ext uri="{BB962C8B-B14F-4D97-AF65-F5344CB8AC3E}">
        <p14:creationId xmlns:p14="http://schemas.microsoft.com/office/powerpoint/2010/main" val="20593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051E-3CDA-265E-3B0B-144E5302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Correlation tables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232863E6-CB9C-2608-03B1-DCEFE757E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2416"/>
            <a:ext cx="4123184" cy="3453167"/>
          </a:xfr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1DE0A6AF-6434-E3F0-810D-A5A74F98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9" y="1837753"/>
            <a:ext cx="3913550" cy="331783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B28E1682-85DC-869F-837B-F1FF92EFE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818" y="1837753"/>
            <a:ext cx="3971468" cy="3317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413EE-E803-29A3-FA2F-96E4ABAC4469}"/>
              </a:ext>
            </a:extLst>
          </p:cNvPr>
          <p:cNvSpPr txBox="1"/>
          <p:nvPr/>
        </p:nvSpPr>
        <p:spPr>
          <a:xfrm>
            <a:off x="1191632" y="5155583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dataset (n= 650)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BBCF7-E635-BFB2-5655-65B7C61BDE84}"/>
              </a:ext>
            </a:extLst>
          </p:cNvPr>
          <p:cNvSpPr txBox="1"/>
          <p:nvPr/>
        </p:nvSpPr>
        <p:spPr>
          <a:xfrm>
            <a:off x="4957011" y="5169853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Non-MS cohort (n= 130)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A5ECC-859C-108A-4CC9-8DEC6DB59EE1}"/>
              </a:ext>
            </a:extLst>
          </p:cNvPr>
          <p:cNvSpPr txBox="1"/>
          <p:nvPr/>
        </p:nvSpPr>
        <p:spPr>
          <a:xfrm>
            <a:off x="9027007" y="5155583"/>
            <a:ext cx="23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 donors (n= 41)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F58D1-3D01-4C2C-87EE-45695B52CB06}"/>
              </a:ext>
            </a:extLst>
          </p:cNvPr>
          <p:cNvSpPr txBox="1"/>
          <p:nvPr/>
        </p:nvSpPr>
        <p:spPr>
          <a:xfrm>
            <a:off x="1236553" y="5839326"/>
            <a:ext cx="323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*blanks represent p-value &gt; 0.05</a:t>
            </a:r>
          </a:p>
        </p:txBody>
      </p:sp>
    </p:spTree>
    <p:extLst>
      <p:ext uri="{BB962C8B-B14F-4D97-AF65-F5344CB8AC3E}">
        <p14:creationId xmlns:p14="http://schemas.microsoft.com/office/powerpoint/2010/main" val="429469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140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RNFL results</vt:lpstr>
      <vt:lpstr>Same eye</vt:lpstr>
      <vt:lpstr>Across eyes</vt:lpstr>
      <vt:lpstr>Non-MS cohort same eye</vt:lpstr>
      <vt:lpstr>Non-MS cohort across eyes</vt:lpstr>
      <vt:lpstr>Healthy Donors same eye</vt:lpstr>
      <vt:lpstr>Healthy Donors across eyes</vt:lpstr>
      <vt:lpstr>Example comparing full dataset -&gt; non-MS cohort -&gt; healthy donors</vt:lpstr>
      <vt:lpstr>Correlation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RNFL results</dc:title>
  <dc:creator>Shah, Adam</dc:creator>
  <cp:lastModifiedBy>Shah, Adam</cp:lastModifiedBy>
  <cp:revision>4</cp:revision>
  <dcterms:created xsi:type="dcterms:W3CDTF">2022-06-23T13:41:43Z</dcterms:created>
  <dcterms:modified xsi:type="dcterms:W3CDTF">2022-06-23T16:21:54Z</dcterms:modified>
</cp:coreProperties>
</file>