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9869-1973-4CA2-1AD3-6C0B7D37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AC9BA-67DC-8F12-71C5-0E48DBE9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979E-5185-C081-99D8-667D7AED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A663-147E-B90C-72FF-DBB6644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1851-AEB7-E494-B06A-3CCBCA17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9AC7-23DD-CF56-1A3E-2346722F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88138-8742-DD9D-F656-4C228188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6CFB-B142-05FB-F358-4A40C993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8D7-13BA-897A-9888-A0F0063F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67E8-A37E-8B1D-6416-579B7B52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75C71-E4E3-87E3-B071-20968890D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B86D7-7E0F-CC07-3651-B6445821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694F-E133-4F5D-9D04-ED17A3B9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C14B-989D-CE12-4897-0334C256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54DA-24BE-3843-CEEC-1A555BA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2C68-3007-11C0-89BF-E09D7291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E0F9-C9CD-AE65-B6EC-20FF2A9B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46D2-2B00-FA4D-501C-07836974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F855-8FD9-B70C-528B-2738192B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1714-B81F-608F-7B84-5E9C42F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EF5-8642-2689-C034-73809F53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68295-6ED0-A837-9533-6B9027D0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F001-C28D-F526-7C49-C700E268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D752-92A7-3B95-66F1-6C46C7BF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117-BDB1-45D8-DCDA-66F8C8B6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E33C-5112-A997-B22F-34E5C6E3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4E2C-CAB9-63A4-D83C-236133D05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780B-CB13-6A1B-F09F-88E13D06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8A5B7-9B47-D897-792D-6DEF34A5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679D-C5F3-69B8-19E6-D842D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ED7BF-0807-98FE-F1F6-43D2A233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0509-CCFA-FA73-3897-F1BE2FF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3E2B-80FD-18AC-E284-6309D99A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997F1-68D4-F331-630F-BFBF58E5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ACBF7-D5BD-FA43-94FF-6229E096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C5C5E-586E-F488-E9E6-144BD2B4A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43B6-C8C3-D770-6C0C-5C994ED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2D6E6-64A9-CC92-A8D6-F99B347E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510BD-CAB4-9D35-4DC7-86B0B91C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1206-84EF-9A1F-012C-D66E04B2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9D26D-2666-3CF0-CFB7-8C962BE3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146BA-4B5D-156D-CA48-6289C0F6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D1FFA-2F3B-6EB6-9ECB-34C771FF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53172-0D66-E496-2572-AFD1F81E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A1D47-03C4-58EC-52D4-3045AC83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4DC6A-5087-8B68-8DAB-4F11A47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7002-B4F8-5AFC-5D42-550BAA3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6CB5-DD4B-0EC9-39B7-C0CADF93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75D38-717B-BAF6-C13E-33CC5C6F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69EE-CCB5-ACB9-8135-CE064AE8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B7393-6163-1936-FD43-2CD0E288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EE7C6-112D-CF82-827B-C0A31898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0B86-9666-725A-DA79-91C2B930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59607-DE77-FF5A-0E8B-8087CB90F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D77A2-11D4-8EF3-73B2-AC234A1F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0D543-9013-83D4-A84B-0E63B78D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B70D-59F9-7D30-A984-8D7E4DFB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AE39-C454-DBEA-057E-FBE80AA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0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ECD04-FA35-FA79-8E5C-E51CED91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042A-5A4F-0BC2-3543-E06C2BED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A855-7AEC-E124-07C4-7B5A2C2DD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2B57-DA64-F14E-A972-F5F4186FA7A7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5C94-8239-5840-F939-552FE386E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3D66-A34A-6242-C6FD-C6E00B3E0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0674-7272-F44C-BFE5-EDC044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AF41-243E-DA95-FE1F-D9FFA10ED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VEP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18962-805B-ADCC-C266-36519F7CB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10090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73B-EA11-FFBE-1FF3-86607046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VEP index between eyes in whole dataset vs. non-MS patients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F4381A6-DD20-63E5-3A52-6C6EF9062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873" y="1890161"/>
            <a:ext cx="5245976" cy="4259733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6D17ECC-2FD7-B3F5-648C-37532157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1" y="1971463"/>
            <a:ext cx="5013435" cy="40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4AB2-6ABE-1305-6496-B530526E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“Normal” VEP index difference between eyes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F6045B0-965E-9447-1EE1-C1E10BC6F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5441950"/>
            <a:ext cx="4483100" cy="660400"/>
          </a:xfrm>
        </p:spPr>
      </p:pic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48FBB05D-94DD-8098-D129-A7F5677FF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416050"/>
            <a:ext cx="5956300" cy="4025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BABA3E4-A580-4AE5-1CB3-0BA6B7A0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28" y="5454650"/>
            <a:ext cx="4470400" cy="647700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0C43A4-F488-F596-FFF8-EF89A7FA4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25" y="1563142"/>
            <a:ext cx="5714206" cy="3878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31647B-FAA3-584C-5B2A-FA1F14F32E96}"/>
              </a:ext>
            </a:extLst>
          </p:cNvPr>
          <p:cNvSpPr txBox="1"/>
          <p:nvPr/>
        </p:nvSpPr>
        <p:spPr>
          <a:xfrm>
            <a:off x="2218739" y="6270635"/>
            <a:ext cx="825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IQR for non-MS cohort suggests “normal” VEP index difference is less than about 0.43 </a:t>
            </a:r>
          </a:p>
        </p:txBody>
      </p:sp>
    </p:spTree>
    <p:extLst>
      <p:ext uri="{BB962C8B-B14F-4D97-AF65-F5344CB8AC3E}">
        <p14:creationId xmlns:p14="http://schemas.microsoft.com/office/powerpoint/2010/main" val="30953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388D-3C32-614E-52E6-915062F0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“normal” eye individuals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0C97E6C-73E2-4465-19B5-EB78D711F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628" y="1608670"/>
            <a:ext cx="5878765" cy="4724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BDF27-75F5-E450-137C-EBE6E0D5AF53}"/>
              </a:ext>
            </a:extLst>
          </p:cNvPr>
          <p:cNvSpPr txBox="1"/>
          <p:nvPr/>
        </p:nvSpPr>
        <p:spPr>
          <a:xfrm>
            <a:off x="657664" y="2194881"/>
            <a:ext cx="4881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now, ”normal” significance assigned by </a:t>
            </a:r>
          </a:p>
          <a:p>
            <a:r>
              <a:rPr lang="en-US" dirty="0"/>
              <a:t>VEP index &lt; 0 and VEP index difference below the </a:t>
            </a:r>
          </a:p>
          <a:p>
            <a:r>
              <a:rPr lang="en-US" dirty="0"/>
              <a:t>3Q mark for non-MS individuals (0.431)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612F9-4B03-F077-3254-02CF82B8E561}"/>
              </a:ext>
            </a:extLst>
          </p:cNvPr>
          <p:cNvSpPr txBox="1"/>
          <p:nvPr/>
        </p:nvSpPr>
        <p:spPr>
          <a:xfrm>
            <a:off x="704395" y="5644981"/>
            <a:ext cx="520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*includes normal eyes from non-MS and MS patients </a:t>
            </a:r>
          </a:p>
        </p:txBody>
      </p:sp>
    </p:spTree>
    <p:extLst>
      <p:ext uri="{BB962C8B-B14F-4D97-AF65-F5344CB8AC3E}">
        <p14:creationId xmlns:p14="http://schemas.microsoft.com/office/powerpoint/2010/main" val="20366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EEDC-9137-E6D0-469C-30D67134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“Abnormal” eyes in non-MS cohort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E8255E-2AAD-6545-89D7-975DC604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023" y="1953692"/>
            <a:ext cx="6979197" cy="2312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757BE-3295-5BA1-B24B-F31B15BBD863}"/>
              </a:ext>
            </a:extLst>
          </p:cNvPr>
          <p:cNvSpPr txBox="1"/>
          <p:nvPr/>
        </p:nvSpPr>
        <p:spPr>
          <a:xfrm>
            <a:off x="666750" y="4529329"/>
            <a:ext cx="11120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patients disqualified based on VEP index difference, so the eye with the larger VEP index is deemed “abnormal”</a:t>
            </a:r>
          </a:p>
          <a:p>
            <a:r>
              <a:rPr lang="en-US" dirty="0"/>
              <a:t>(larger VEP index correlates with longer VEP time):</a:t>
            </a:r>
          </a:p>
          <a:p>
            <a:pPr marL="285750" indent="-285750">
              <a:buFontTx/>
              <a:buChar char="-"/>
            </a:pPr>
            <a:r>
              <a:rPr lang="en-US" dirty="0"/>
              <a:t>OD abnormal for patient ID 3434</a:t>
            </a:r>
          </a:p>
          <a:p>
            <a:pPr marL="285750" indent="-285750">
              <a:buFontTx/>
              <a:buChar char="-"/>
            </a:pPr>
            <a:r>
              <a:rPr lang="en-US"/>
              <a:t>OS abnormal for </a:t>
            </a:r>
            <a:r>
              <a:rPr lang="en-US" dirty="0"/>
              <a:t>patient ID 3635 </a:t>
            </a:r>
          </a:p>
        </p:txBody>
      </p:sp>
    </p:spTree>
    <p:extLst>
      <p:ext uri="{BB962C8B-B14F-4D97-AF65-F5344CB8AC3E}">
        <p14:creationId xmlns:p14="http://schemas.microsoft.com/office/powerpoint/2010/main" val="24849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VEP results</vt:lpstr>
      <vt:lpstr>Correlation in VEP index between eyes in whole dataset vs. non-MS patients</vt:lpstr>
      <vt:lpstr>“Normal” VEP index difference between eyes</vt:lpstr>
      <vt:lpstr>Isolating “normal” eye individuals </vt:lpstr>
      <vt:lpstr>“Abnormal” eyes in non-MS cohort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VEP results</dc:title>
  <dc:creator>Shah, Adam</dc:creator>
  <cp:lastModifiedBy>Shah, Adam</cp:lastModifiedBy>
  <cp:revision>8</cp:revision>
  <dcterms:created xsi:type="dcterms:W3CDTF">2022-06-17T15:35:09Z</dcterms:created>
  <dcterms:modified xsi:type="dcterms:W3CDTF">2022-06-17T20:30:46Z</dcterms:modified>
</cp:coreProperties>
</file>