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0"/>
  </p:notesMasterIdLst>
  <p:sldIdLst>
    <p:sldId id="280" r:id="rId2"/>
    <p:sldId id="281" r:id="rId3"/>
    <p:sldId id="274" r:id="rId4"/>
    <p:sldId id="275" r:id="rId5"/>
    <p:sldId id="276" r:id="rId6"/>
    <p:sldId id="277" r:id="rId7"/>
    <p:sldId id="278" r:id="rId8"/>
    <p:sldId id="279" r:id="rId9"/>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2" roundtripDataSignature="AMtx7mgywuBZHs9apUBNvkByFnQdtp2R4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3" d="100"/>
          <a:sy n="63" d="100"/>
        </p:scale>
        <p:origin x="1374" y="6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34" Type="http://schemas.openxmlformats.org/officeDocument/2006/relationships/viewProps" Target="viewProps.xml"/><Relationship Id="rId7" Type="http://schemas.openxmlformats.org/officeDocument/2006/relationships/slide" Target="slides/slide6.xml"/><Relationship Id="rId3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32" Type="http://customschemas.google.com/relationships/presentationmetadata" Target="metadata"/><Relationship Id="rId5" Type="http://schemas.openxmlformats.org/officeDocument/2006/relationships/slide" Target="slides/slide4.xml"/><Relationship Id="rId36"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7"/>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2" y="0"/>
            <a:ext cx="2971800" cy="458787"/>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SzPts val="1400"/>
              <a:buNone/>
              <a:defRPr sz="1200" b="0" i="0" u="none" strike="noStrike" cap="none">
                <a:solidFill>
                  <a:srgbClr val="000000"/>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7" name="Google Shape;7;n"/>
          <p:cNvSpPr txBox="1">
            <a:spLocks noGrp="1"/>
          </p:cNvSpPr>
          <p:nvPr>
            <p:ph type="ftr" idx="11"/>
          </p:nvPr>
        </p:nvSpPr>
        <p:spPr>
          <a:xfrm>
            <a:off x="0" y="8685212"/>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2" y="8685212"/>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a:t>
            </a:fld>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
        <p:cNvGrpSpPr/>
        <p:nvPr/>
      </p:nvGrpSpPr>
      <p:grpSpPr>
        <a:xfrm>
          <a:off x="0" y="0"/>
          <a:ext cx="0" cy="0"/>
          <a:chOff x="0" y="0"/>
          <a:chExt cx="0" cy="0"/>
        </a:xfrm>
      </p:grpSpPr>
      <p:sp>
        <p:nvSpPr>
          <p:cNvPr id="37" name="Google Shape;37;p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8" name="Google Shape;38;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9" name="Google Shape;39;p1:notes"/>
          <p:cNvSpPr txBox="1"/>
          <p:nvPr/>
        </p:nvSpPr>
        <p:spPr>
          <a:xfrm>
            <a:off x="3884612" y="8685212"/>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a:solidFill>
                  <a:srgbClr val="000000"/>
                </a:solidFill>
                <a:latin typeface="Calibri"/>
                <a:ea typeface="Calibri"/>
                <a:cs typeface="Calibri"/>
                <a:sym typeface="Calibri"/>
              </a:rPr>
              <a:t>1</a:t>
            </a:fld>
            <a:endParaRPr/>
          </a:p>
        </p:txBody>
      </p:sp>
    </p:spTree>
    <p:extLst>
      <p:ext uri="{BB962C8B-B14F-4D97-AF65-F5344CB8AC3E}">
        <p14:creationId xmlns:p14="http://schemas.microsoft.com/office/powerpoint/2010/main" val="38742858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b3541978e4_0_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b3541978e4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9" name="Google Shape;179;gb3541978e4_0_0:notes"/>
          <p:cNvSpPr txBox="1">
            <a:spLocks noGrp="1"/>
          </p:cNvSpPr>
          <p:nvPr>
            <p:ph type="sldNum" idx="12"/>
          </p:nvPr>
        </p:nvSpPr>
        <p:spPr>
          <a:xfrm>
            <a:off x="3884612" y="8685212"/>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Calibri"/>
              <a:buNone/>
            </a:pPr>
            <a:fld id="{00000000-1234-1234-1234-123412341234}" type="slidenum">
              <a:rPr lang="en-US"/>
              <a:t>3</a:t>
            </a:fld>
            <a:endParaRPr sz="1400">
              <a:latin typeface="Arial"/>
              <a:ea typeface="Arial"/>
              <a:cs typeface="Arial"/>
              <a:sym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b3541978e4_0_9: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b3541978e4_0_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9" name="Google Shape;189;gb3541978e4_0_9:notes"/>
          <p:cNvSpPr txBox="1">
            <a:spLocks noGrp="1"/>
          </p:cNvSpPr>
          <p:nvPr>
            <p:ph type="sldNum" idx="12"/>
          </p:nvPr>
        </p:nvSpPr>
        <p:spPr>
          <a:xfrm>
            <a:off x="3884612" y="8685212"/>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Calibri"/>
              <a:buNone/>
            </a:pPr>
            <a:fld id="{00000000-1234-1234-1234-123412341234}" type="slidenum">
              <a:rPr lang="en-US"/>
              <a:t>4</a:t>
            </a:fld>
            <a:endParaRPr sz="1400">
              <a:latin typeface="Arial"/>
              <a:ea typeface="Arial"/>
              <a:cs typeface="Arial"/>
              <a:sym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b3541978e4_0_1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b3541978e4_0_1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6" name="Google Shape;196;gb3541978e4_0_15:notes"/>
          <p:cNvSpPr txBox="1">
            <a:spLocks noGrp="1"/>
          </p:cNvSpPr>
          <p:nvPr>
            <p:ph type="sldNum" idx="12"/>
          </p:nvPr>
        </p:nvSpPr>
        <p:spPr>
          <a:xfrm>
            <a:off x="3884612" y="8685212"/>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Calibri"/>
              <a:buNone/>
            </a:pPr>
            <a:fld id="{00000000-1234-1234-1234-123412341234}" type="slidenum">
              <a:rPr lang="en-US"/>
              <a:t>5</a:t>
            </a:fld>
            <a:endParaRPr sz="1400">
              <a:latin typeface="Arial"/>
              <a:ea typeface="Arial"/>
              <a:cs typeface="Arial"/>
              <a:sym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b517c3856c_0_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b517c3856c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5" name="Google Shape;205;gb517c3856c_0_0:notes"/>
          <p:cNvSpPr txBox="1">
            <a:spLocks noGrp="1"/>
          </p:cNvSpPr>
          <p:nvPr>
            <p:ph type="sldNum" idx="12"/>
          </p:nvPr>
        </p:nvSpPr>
        <p:spPr>
          <a:xfrm>
            <a:off x="3884612" y="8685212"/>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Calibri"/>
              <a:buNone/>
            </a:pPr>
            <a:fld id="{00000000-1234-1234-1234-123412341234}" type="slidenum">
              <a:rPr lang="en-US"/>
              <a:t>6</a:t>
            </a:fld>
            <a:endParaRPr sz="1400">
              <a:latin typeface="Arial"/>
              <a:ea typeface="Arial"/>
              <a:cs typeface="Arial"/>
              <a:sym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b63d211df7_0_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b63d211df7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3" name="Google Shape;213;gb63d211df7_0_0:notes"/>
          <p:cNvSpPr txBox="1">
            <a:spLocks noGrp="1"/>
          </p:cNvSpPr>
          <p:nvPr>
            <p:ph type="sldNum" idx="12"/>
          </p:nvPr>
        </p:nvSpPr>
        <p:spPr>
          <a:xfrm>
            <a:off x="3884612" y="8685212"/>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Calibri"/>
              <a:buNone/>
            </a:pPr>
            <a:fld id="{00000000-1234-1234-1234-123412341234}" type="slidenum">
              <a:rPr lang="en-US"/>
              <a:t>7</a:t>
            </a:fld>
            <a:endParaRPr sz="1400">
              <a:latin typeface="Arial"/>
              <a:ea typeface="Arial"/>
              <a:cs typeface="Arial"/>
              <a:sym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p1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2" name="Google Shape;222;p19: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11"/>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1_Blank" type="blank">
  <p:cSld name="BLANK">
    <p:spTree>
      <p:nvGrpSpPr>
        <p:cNvPr id="1" name="Shape 12"/>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pic>
        <p:nvPicPr>
          <p:cNvPr id="10" name="Google Shape;10;p20" descr="thurrock.gov.uk_greyband.eps"/>
          <p:cNvPicPr preferRelativeResize="0"/>
          <p:nvPr/>
        </p:nvPicPr>
        <p:blipFill rotWithShape="1">
          <a:blip r:embed="rId4">
            <a:alphaModFix/>
          </a:blip>
          <a:srcRect l="24427" r="6579"/>
          <a:stretch/>
        </p:blipFill>
        <p:spPr>
          <a:xfrm>
            <a:off x="0" y="6124575"/>
            <a:ext cx="9144000" cy="366712"/>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hyperlink" Target="https://meet.google.com/linkredirect?authuser=0&amp;dest=https%3A%2F%2Fwww.youtube.com%2Fwatch%3Fv%3DcdPymLgfXSY" TargetMode="External"/><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0"/>
        <p:cNvGrpSpPr/>
        <p:nvPr/>
      </p:nvGrpSpPr>
      <p:grpSpPr>
        <a:xfrm>
          <a:off x="0" y="0"/>
          <a:ext cx="0" cy="0"/>
          <a:chOff x="0" y="0"/>
          <a:chExt cx="0" cy="0"/>
        </a:xfrm>
      </p:grpSpPr>
      <p:sp>
        <p:nvSpPr>
          <p:cNvPr id="41" name="Google Shape;41;p1"/>
          <p:cNvSpPr txBox="1"/>
          <p:nvPr/>
        </p:nvSpPr>
        <p:spPr>
          <a:xfrm>
            <a:off x="0" y="0"/>
            <a:ext cx="9144000" cy="6858000"/>
          </a:xfrm>
          <a:prstGeom prst="rect">
            <a:avLst/>
          </a:prstGeom>
          <a:solidFill>
            <a:srgbClr val="57505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pic>
        <p:nvPicPr>
          <p:cNvPr id="42" name="Google Shape;42;p1" descr="thurrock.gov.uk_white.eps"/>
          <p:cNvPicPr preferRelativeResize="0"/>
          <p:nvPr/>
        </p:nvPicPr>
        <p:blipFill rotWithShape="1">
          <a:blip r:embed="rId3">
            <a:alphaModFix/>
          </a:blip>
          <a:srcRect/>
          <a:stretch/>
        </p:blipFill>
        <p:spPr>
          <a:xfrm>
            <a:off x="2184400" y="3067050"/>
            <a:ext cx="4775200" cy="723900"/>
          </a:xfrm>
          <a:prstGeom prst="rect">
            <a:avLst/>
          </a:prstGeom>
          <a:noFill/>
          <a:ln>
            <a:noFill/>
          </a:ln>
        </p:spPr>
      </p:pic>
    </p:spTree>
    <p:extLst>
      <p:ext uri="{BB962C8B-B14F-4D97-AF65-F5344CB8AC3E}">
        <p14:creationId xmlns:p14="http://schemas.microsoft.com/office/powerpoint/2010/main" val="4260922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63355" y="2586335"/>
            <a:ext cx="4878259" cy="923330"/>
          </a:xfrm>
          <a:prstGeom prst="rect">
            <a:avLst/>
          </a:prstGeom>
          <a:noFill/>
        </p:spPr>
        <p:txBody>
          <a:bodyPr wrap="non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Travelling Tips </a:t>
            </a:r>
            <a:endParaRPr lang="en-US"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6018073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gb3541978e4_0_0"/>
          <p:cNvSpPr txBox="1"/>
          <p:nvPr/>
        </p:nvSpPr>
        <p:spPr>
          <a:xfrm>
            <a:off x="192700" y="321875"/>
            <a:ext cx="8524500" cy="640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3200" b="1" dirty="0">
                <a:solidFill>
                  <a:srgbClr val="7A7479"/>
                </a:solidFill>
              </a:rPr>
              <a:t>Useful apps whilst travelling</a:t>
            </a:r>
            <a:endParaRPr sz="3200" b="1" dirty="0">
              <a:solidFill>
                <a:srgbClr val="7A7479"/>
              </a:solidFill>
            </a:endParaRPr>
          </a:p>
        </p:txBody>
      </p:sp>
      <p:sp>
        <p:nvSpPr>
          <p:cNvPr id="182" name="Google Shape;182;gb3541978e4_0_0"/>
          <p:cNvSpPr txBox="1"/>
          <p:nvPr/>
        </p:nvSpPr>
        <p:spPr>
          <a:xfrm>
            <a:off x="224800" y="962675"/>
            <a:ext cx="8652300" cy="4967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u="sng"/>
              <a:t>First Bus App</a:t>
            </a:r>
            <a:endParaRPr sz="1800" u="sng"/>
          </a:p>
          <a:p>
            <a:pPr marL="0" lvl="0" indent="0" algn="just" rtl="0">
              <a:spcBef>
                <a:spcPts val="0"/>
              </a:spcBef>
              <a:spcAft>
                <a:spcPts val="0"/>
              </a:spcAft>
              <a:buNone/>
            </a:pPr>
            <a:r>
              <a:rPr lang="en-US" sz="1800"/>
              <a:t>T</a:t>
            </a:r>
            <a:r>
              <a:rPr lang="en-US" sz="1800">
                <a:solidFill>
                  <a:schemeClr val="dk1"/>
                </a:solidFill>
              </a:rPr>
              <a:t>his app allows you to: plan travel routes, buy tickets and see live</a:t>
            </a:r>
            <a:endParaRPr sz="1800">
              <a:solidFill>
                <a:schemeClr val="dk1"/>
              </a:solidFill>
            </a:endParaRPr>
          </a:p>
          <a:p>
            <a:pPr marL="0" lvl="0" indent="0" algn="just" rtl="0">
              <a:spcBef>
                <a:spcPts val="0"/>
              </a:spcBef>
              <a:spcAft>
                <a:spcPts val="0"/>
              </a:spcAft>
              <a:buNone/>
            </a:pPr>
            <a:r>
              <a:rPr lang="en-US" sz="1800">
                <a:solidFill>
                  <a:schemeClr val="dk1"/>
                </a:solidFill>
              </a:rPr>
              <a:t>bus times. It is very useful and has a simple layout that is easy</a:t>
            </a:r>
            <a:endParaRPr sz="1800">
              <a:solidFill>
                <a:schemeClr val="dk1"/>
              </a:solidFill>
            </a:endParaRPr>
          </a:p>
          <a:p>
            <a:pPr marL="0" lvl="0" indent="0" algn="just" rtl="0">
              <a:spcBef>
                <a:spcPts val="0"/>
              </a:spcBef>
              <a:spcAft>
                <a:spcPts val="0"/>
              </a:spcAft>
              <a:buNone/>
            </a:pPr>
            <a:r>
              <a:rPr lang="en-US" sz="1800">
                <a:solidFill>
                  <a:schemeClr val="dk1"/>
                </a:solidFill>
              </a:rPr>
              <a:t>to understand. Anyone can use this app and it can be downloaded</a:t>
            </a:r>
            <a:endParaRPr sz="1800">
              <a:solidFill>
                <a:schemeClr val="dk1"/>
              </a:solidFill>
            </a:endParaRPr>
          </a:p>
          <a:p>
            <a:pPr marL="0" lvl="0" indent="0" algn="just" rtl="0">
              <a:spcBef>
                <a:spcPts val="0"/>
              </a:spcBef>
              <a:spcAft>
                <a:spcPts val="0"/>
              </a:spcAft>
              <a:buNone/>
            </a:pPr>
            <a:r>
              <a:rPr lang="en-US" sz="1800">
                <a:solidFill>
                  <a:schemeClr val="dk1"/>
                </a:solidFill>
              </a:rPr>
              <a:t>from the Play or Apple Store.</a:t>
            </a:r>
            <a:endParaRPr sz="1800">
              <a:solidFill>
                <a:schemeClr val="dk1"/>
              </a:solidFill>
            </a:endParaRPr>
          </a:p>
          <a:p>
            <a:pPr marL="0" lvl="0" indent="0" algn="just" rtl="0">
              <a:spcBef>
                <a:spcPts val="0"/>
              </a:spcBef>
              <a:spcAft>
                <a:spcPts val="0"/>
              </a:spcAft>
              <a:buNone/>
            </a:pPr>
            <a:r>
              <a:rPr lang="en-US" sz="1800" u="sng">
                <a:solidFill>
                  <a:schemeClr val="dk1"/>
                </a:solidFill>
              </a:rPr>
              <a:t>C2C Train app</a:t>
            </a:r>
            <a:endParaRPr sz="1800" u="sng">
              <a:solidFill>
                <a:schemeClr val="dk1"/>
              </a:solidFill>
            </a:endParaRPr>
          </a:p>
          <a:p>
            <a:pPr marL="0" lvl="0" indent="0" algn="just" rtl="0">
              <a:spcBef>
                <a:spcPts val="0"/>
              </a:spcBef>
              <a:spcAft>
                <a:spcPts val="0"/>
              </a:spcAft>
              <a:buClr>
                <a:schemeClr val="dk1"/>
              </a:buClr>
              <a:buSzPts val="1100"/>
              <a:buFont typeface="Arial"/>
              <a:buNone/>
            </a:pPr>
            <a:r>
              <a:rPr lang="en-US" sz="1800">
                <a:solidFill>
                  <a:schemeClr val="dk1"/>
                </a:solidFill>
              </a:rPr>
              <a:t>This app allows you to: plan travel routes, buy tickets and see live</a:t>
            </a:r>
            <a:endParaRPr sz="1800">
              <a:solidFill>
                <a:schemeClr val="dk1"/>
              </a:solidFill>
            </a:endParaRPr>
          </a:p>
          <a:p>
            <a:pPr marL="0" lvl="0" indent="0" algn="just" rtl="0">
              <a:spcBef>
                <a:spcPts val="0"/>
              </a:spcBef>
              <a:spcAft>
                <a:spcPts val="0"/>
              </a:spcAft>
              <a:buClr>
                <a:schemeClr val="dk1"/>
              </a:buClr>
              <a:buSzPts val="1100"/>
              <a:buFont typeface="Arial"/>
              <a:buNone/>
            </a:pPr>
            <a:r>
              <a:rPr lang="en-US" sz="1800">
                <a:solidFill>
                  <a:schemeClr val="dk1"/>
                </a:solidFill>
              </a:rPr>
              <a:t>train times. It is very useful and has a simple layout that is easy</a:t>
            </a:r>
            <a:endParaRPr sz="1800">
              <a:solidFill>
                <a:schemeClr val="dk1"/>
              </a:solidFill>
            </a:endParaRPr>
          </a:p>
          <a:p>
            <a:pPr marL="0" lvl="0" indent="0" algn="just" rtl="0">
              <a:spcBef>
                <a:spcPts val="0"/>
              </a:spcBef>
              <a:spcAft>
                <a:spcPts val="0"/>
              </a:spcAft>
              <a:buNone/>
            </a:pPr>
            <a:r>
              <a:rPr lang="en-US" sz="1800">
                <a:solidFill>
                  <a:schemeClr val="dk1"/>
                </a:solidFill>
              </a:rPr>
              <a:t>to understand.  It is the same as the First bus app but for trains.</a:t>
            </a:r>
            <a:endParaRPr sz="1800">
              <a:solidFill>
                <a:schemeClr val="dk1"/>
              </a:solidFill>
            </a:endParaRPr>
          </a:p>
          <a:p>
            <a:pPr marL="0" lvl="0" indent="0" algn="just" rtl="0">
              <a:spcBef>
                <a:spcPts val="0"/>
              </a:spcBef>
              <a:spcAft>
                <a:spcPts val="0"/>
              </a:spcAft>
              <a:buNone/>
            </a:pPr>
            <a:r>
              <a:rPr lang="en-US" sz="1800">
                <a:solidFill>
                  <a:schemeClr val="dk1"/>
                </a:solidFill>
              </a:rPr>
              <a:t>Anyone can use this app and it can be downloaded from the Play</a:t>
            </a:r>
            <a:endParaRPr sz="1800">
              <a:solidFill>
                <a:schemeClr val="dk1"/>
              </a:solidFill>
            </a:endParaRPr>
          </a:p>
          <a:p>
            <a:pPr marL="0" lvl="0" indent="0" algn="just" rtl="0">
              <a:spcBef>
                <a:spcPts val="0"/>
              </a:spcBef>
              <a:spcAft>
                <a:spcPts val="0"/>
              </a:spcAft>
              <a:buNone/>
            </a:pPr>
            <a:r>
              <a:rPr lang="en-US" sz="1800">
                <a:solidFill>
                  <a:schemeClr val="dk1"/>
                </a:solidFill>
              </a:rPr>
              <a:t> or Apple Store.</a:t>
            </a:r>
            <a:endParaRPr sz="1800">
              <a:solidFill>
                <a:schemeClr val="dk1"/>
              </a:solidFill>
            </a:endParaRPr>
          </a:p>
          <a:p>
            <a:pPr marL="0" lvl="0" indent="0" algn="just" rtl="0">
              <a:spcBef>
                <a:spcPts val="0"/>
              </a:spcBef>
              <a:spcAft>
                <a:spcPts val="0"/>
              </a:spcAft>
              <a:buNone/>
            </a:pPr>
            <a:r>
              <a:rPr lang="en-US" sz="1800" u="sng">
                <a:solidFill>
                  <a:schemeClr val="dk1"/>
                </a:solidFill>
              </a:rPr>
              <a:t>Moovit app</a:t>
            </a:r>
            <a:endParaRPr sz="1800" u="sng">
              <a:solidFill>
                <a:schemeClr val="dk1"/>
              </a:solidFill>
            </a:endParaRPr>
          </a:p>
          <a:p>
            <a:pPr marL="0" lvl="0" indent="0" algn="just" rtl="0">
              <a:spcBef>
                <a:spcPts val="0"/>
              </a:spcBef>
              <a:spcAft>
                <a:spcPts val="0"/>
              </a:spcAft>
              <a:buNone/>
            </a:pPr>
            <a:r>
              <a:rPr lang="en-US" sz="1800">
                <a:solidFill>
                  <a:schemeClr val="dk1"/>
                </a:solidFill>
              </a:rPr>
              <a:t>This app allows you to get directions and travel using any of the </a:t>
            </a:r>
            <a:endParaRPr sz="1800">
              <a:solidFill>
                <a:schemeClr val="dk1"/>
              </a:solidFill>
            </a:endParaRPr>
          </a:p>
          <a:p>
            <a:pPr marL="0" lvl="0" indent="0" algn="just" rtl="0">
              <a:spcBef>
                <a:spcPts val="0"/>
              </a:spcBef>
              <a:spcAft>
                <a:spcPts val="0"/>
              </a:spcAft>
              <a:buNone/>
            </a:pPr>
            <a:r>
              <a:rPr lang="en-US" sz="1800">
                <a:solidFill>
                  <a:schemeClr val="dk1"/>
                </a:solidFill>
              </a:rPr>
              <a:t>available transport methods. you can see bus stations and train </a:t>
            </a:r>
            <a:endParaRPr sz="1800">
              <a:solidFill>
                <a:schemeClr val="dk1"/>
              </a:solidFill>
            </a:endParaRPr>
          </a:p>
          <a:p>
            <a:pPr marL="0" lvl="0" indent="0" algn="just" rtl="0">
              <a:spcBef>
                <a:spcPts val="0"/>
              </a:spcBef>
              <a:spcAft>
                <a:spcPts val="0"/>
              </a:spcAft>
              <a:buNone/>
            </a:pPr>
            <a:r>
              <a:rPr lang="en-US" sz="1800">
                <a:solidFill>
                  <a:schemeClr val="dk1"/>
                </a:solidFill>
              </a:rPr>
              <a:t>lines. This app is like the first two apps but focuses more on </a:t>
            </a:r>
            <a:endParaRPr sz="1800">
              <a:solidFill>
                <a:schemeClr val="dk1"/>
              </a:solidFill>
            </a:endParaRPr>
          </a:p>
          <a:p>
            <a:pPr marL="0" lvl="0" indent="0" algn="just" rtl="0">
              <a:spcBef>
                <a:spcPts val="0"/>
              </a:spcBef>
              <a:spcAft>
                <a:spcPts val="0"/>
              </a:spcAft>
              <a:buNone/>
            </a:pPr>
            <a:r>
              <a:rPr lang="en-US" sz="1800">
                <a:solidFill>
                  <a:schemeClr val="dk1"/>
                </a:solidFill>
              </a:rPr>
              <a:t>planning than actually buying tickets. Anyone can use this </a:t>
            </a:r>
            <a:endParaRPr sz="1800">
              <a:solidFill>
                <a:schemeClr val="dk1"/>
              </a:solidFill>
            </a:endParaRPr>
          </a:p>
          <a:p>
            <a:pPr marL="0" lvl="0" indent="0" algn="just" rtl="0">
              <a:spcBef>
                <a:spcPts val="0"/>
              </a:spcBef>
              <a:spcAft>
                <a:spcPts val="0"/>
              </a:spcAft>
              <a:buClr>
                <a:schemeClr val="dk1"/>
              </a:buClr>
              <a:buSzPts val="1100"/>
              <a:buFont typeface="Arial"/>
              <a:buNone/>
            </a:pPr>
            <a:r>
              <a:rPr lang="en-US" sz="1800">
                <a:solidFill>
                  <a:schemeClr val="dk1"/>
                </a:solidFill>
              </a:rPr>
              <a:t>app and it can be downloaded from the Play or Apple Store.</a:t>
            </a:r>
            <a:endParaRPr sz="1800" b="1">
              <a:solidFill>
                <a:schemeClr val="dk1"/>
              </a:solidFill>
            </a:endParaRPr>
          </a:p>
        </p:txBody>
      </p:sp>
      <p:pic>
        <p:nvPicPr>
          <p:cNvPr id="183" name="Google Shape;183;gb3541978e4_0_0"/>
          <p:cNvPicPr preferRelativeResize="0"/>
          <p:nvPr/>
        </p:nvPicPr>
        <p:blipFill rotWithShape="1">
          <a:blip r:embed="rId3">
            <a:alphaModFix/>
          </a:blip>
          <a:srcRect l="12482" t="13493" r="12594" b="11583"/>
          <a:stretch/>
        </p:blipFill>
        <p:spPr>
          <a:xfrm>
            <a:off x="7294575" y="1637200"/>
            <a:ext cx="1000525" cy="1000500"/>
          </a:xfrm>
          <a:prstGeom prst="rect">
            <a:avLst/>
          </a:prstGeom>
          <a:noFill/>
          <a:ln>
            <a:noFill/>
          </a:ln>
        </p:spPr>
      </p:pic>
      <p:pic>
        <p:nvPicPr>
          <p:cNvPr id="184" name="Google Shape;184;gb3541978e4_0_0"/>
          <p:cNvPicPr preferRelativeResize="0"/>
          <p:nvPr/>
        </p:nvPicPr>
        <p:blipFill rotWithShape="1">
          <a:blip r:embed="rId4">
            <a:alphaModFix/>
          </a:blip>
          <a:srcRect l="33004" t="17334" r="29870" b="18223"/>
          <a:stretch/>
        </p:blipFill>
        <p:spPr>
          <a:xfrm>
            <a:off x="7421913" y="2819625"/>
            <a:ext cx="745850" cy="1000500"/>
          </a:xfrm>
          <a:prstGeom prst="rect">
            <a:avLst/>
          </a:prstGeom>
          <a:noFill/>
          <a:ln>
            <a:noFill/>
          </a:ln>
        </p:spPr>
      </p:pic>
      <p:pic>
        <p:nvPicPr>
          <p:cNvPr id="185" name="Google Shape;185;gb3541978e4_0_0"/>
          <p:cNvPicPr preferRelativeResize="0"/>
          <p:nvPr/>
        </p:nvPicPr>
        <p:blipFill rotWithShape="1">
          <a:blip r:embed="rId5">
            <a:alphaModFix/>
          </a:blip>
          <a:srcRect l="9305" t="4022" r="12360" b="4960"/>
          <a:stretch/>
        </p:blipFill>
        <p:spPr>
          <a:xfrm>
            <a:off x="6992700" y="4092975"/>
            <a:ext cx="1393350" cy="16189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gb3541978e4_0_9"/>
          <p:cNvSpPr txBox="1"/>
          <p:nvPr/>
        </p:nvSpPr>
        <p:spPr>
          <a:xfrm>
            <a:off x="418400" y="418400"/>
            <a:ext cx="8313300" cy="873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3200" b="1">
                <a:solidFill>
                  <a:srgbClr val="7A7479"/>
                </a:solidFill>
              </a:rPr>
              <a:t>Top tips for travelling with disabilities</a:t>
            </a:r>
            <a:endParaRPr sz="3200" b="1">
              <a:solidFill>
                <a:srgbClr val="7A7479"/>
              </a:solidFill>
            </a:endParaRPr>
          </a:p>
        </p:txBody>
      </p:sp>
      <p:sp>
        <p:nvSpPr>
          <p:cNvPr id="192" name="Google Shape;192;gb3541978e4_0_9"/>
          <p:cNvSpPr txBox="1"/>
          <p:nvPr/>
        </p:nvSpPr>
        <p:spPr>
          <a:xfrm>
            <a:off x="418400" y="1400700"/>
            <a:ext cx="8513400" cy="4438500"/>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None/>
            </a:pPr>
            <a:r>
              <a:rPr lang="en-US" sz="2000"/>
              <a:t>Plan ahead if you can. Use apps or online support to help plan routes. If there are places that you go often e.g. work, school etc. have a route on your phone so that if you need help you can ask.</a:t>
            </a:r>
            <a:endParaRPr sz="2000"/>
          </a:p>
          <a:p>
            <a:pPr marL="0" lvl="0" indent="0" algn="just" rtl="0">
              <a:spcBef>
                <a:spcPts val="0"/>
              </a:spcBef>
              <a:spcAft>
                <a:spcPts val="0"/>
              </a:spcAft>
              <a:buNone/>
            </a:pPr>
            <a:endParaRPr sz="2000"/>
          </a:p>
          <a:p>
            <a:pPr marL="0" lvl="0" indent="0" algn="just" rtl="0">
              <a:spcBef>
                <a:spcPts val="0"/>
              </a:spcBef>
              <a:spcAft>
                <a:spcPts val="0"/>
              </a:spcAft>
              <a:buNone/>
            </a:pPr>
            <a:r>
              <a:rPr lang="en-US" sz="2000"/>
              <a:t>Don’t be afraid to ask for help. Many people who work in train or bus stations would have come across people with disabilities if not explain to them what you need help with and they are more than happy to help. </a:t>
            </a:r>
            <a:endParaRPr sz="2000"/>
          </a:p>
          <a:p>
            <a:pPr marL="0" lvl="0" indent="0" algn="just" rtl="0">
              <a:spcBef>
                <a:spcPts val="0"/>
              </a:spcBef>
              <a:spcAft>
                <a:spcPts val="0"/>
              </a:spcAft>
              <a:buNone/>
            </a:pPr>
            <a:r>
              <a:rPr lang="en-US" sz="2000"/>
              <a:t>When travelling for the first time try the routes you want to go on ahead of time to gain more confidence. </a:t>
            </a:r>
            <a:endParaRPr sz="2000"/>
          </a:p>
          <a:p>
            <a:pPr marL="0" lvl="0" indent="0" algn="just" rtl="0">
              <a:spcBef>
                <a:spcPts val="0"/>
              </a:spcBef>
              <a:spcAft>
                <a:spcPts val="0"/>
              </a:spcAft>
              <a:buNone/>
            </a:pPr>
            <a:endParaRPr sz="2000"/>
          </a:p>
          <a:p>
            <a:pPr marL="0" lvl="0" indent="0" algn="just" rtl="0">
              <a:spcBef>
                <a:spcPts val="0"/>
              </a:spcBef>
              <a:spcAft>
                <a:spcPts val="0"/>
              </a:spcAft>
              <a:buNone/>
            </a:pPr>
            <a:r>
              <a:rPr lang="en-US" sz="2000"/>
              <a:t>Make sure that if you need a cane, wheelchair or have hearing aids that you look up the procedures in place for you, if there are yellow lines on stairs, wheelchair access etc.</a:t>
            </a:r>
            <a:endParaRPr sz="2000"/>
          </a:p>
          <a:p>
            <a:pPr marL="0" lvl="0" indent="0" algn="just" rtl="0">
              <a:spcBef>
                <a:spcPts val="0"/>
              </a:spcBef>
              <a:spcAft>
                <a:spcPts val="0"/>
              </a:spcAft>
              <a:buNone/>
            </a:pPr>
            <a:endParaRPr sz="20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gb3541978e4_0_15"/>
          <p:cNvSpPr txBox="1"/>
          <p:nvPr/>
        </p:nvSpPr>
        <p:spPr>
          <a:xfrm>
            <a:off x="200100" y="254675"/>
            <a:ext cx="8422500" cy="5330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300"/>
              <a:t>If you have a cane the bus driver has to stop and tell you what the bus number is and where it is going.</a:t>
            </a:r>
            <a:endParaRPr sz="2300"/>
          </a:p>
          <a:p>
            <a:pPr marL="0" lvl="0" indent="0" algn="l" rtl="0">
              <a:spcBef>
                <a:spcPts val="0"/>
              </a:spcBef>
              <a:spcAft>
                <a:spcPts val="0"/>
              </a:spcAft>
              <a:buNone/>
            </a:pPr>
            <a:r>
              <a:rPr lang="en-US" sz="2300"/>
              <a:t>Yellow lines are used as markers on stairs so that you can indicate stairs.</a:t>
            </a:r>
            <a:endParaRPr sz="2300"/>
          </a:p>
          <a:p>
            <a:pPr marL="0" lvl="0" indent="0" algn="l" rtl="0">
              <a:spcBef>
                <a:spcPts val="0"/>
              </a:spcBef>
              <a:spcAft>
                <a:spcPts val="0"/>
              </a:spcAft>
              <a:buNone/>
            </a:pPr>
            <a:endParaRPr sz="2300"/>
          </a:p>
          <a:p>
            <a:pPr marL="0" lvl="0" indent="0" algn="l" rtl="0">
              <a:spcBef>
                <a:spcPts val="0"/>
              </a:spcBef>
              <a:spcAft>
                <a:spcPts val="0"/>
              </a:spcAft>
              <a:buNone/>
            </a:pPr>
            <a:endParaRPr sz="2300"/>
          </a:p>
          <a:p>
            <a:pPr marL="0" lvl="0" indent="0" algn="l" rtl="0">
              <a:spcBef>
                <a:spcPts val="0"/>
              </a:spcBef>
              <a:spcAft>
                <a:spcPts val="0"/>
              </a:spcAft>
              <a:buNone/>
            </a:pPr>
            <a:endParaRPr sz="2300"/>
          </a:p>
          <a:p>
            <a:pPr marL="0" lvl="0" indent="0" algn="just" rtl="0">
              <a:spcBef>
                <a:spcPts val="0"/>
              </a:spcBef>
              <a:spcAft>
                <a:spcPts val="0"/>
              </a:spcAft>
              <a:buNone/>
            </a:pPr>
            <a:r>
              <a:rPr lang="en-US" sz="2300"/>
              <a:t>There are ‘hidden’ buttons on the traffic lights. They are useful for the deaf or anyone with disabilities. You put your fingers around it and when it is safe to cross it will spin.</a:t>
            </a:r>
            <a:endParaRPr sz="2300"/>
          </a:p>
          <a:p>
            <a:pPr marL="0" lvl="0" indent="0" algn="l" rtl="0">
              <a:spcBef>
                <a:spcPts val="0"/>
              </a:spcBef>
              <a:spcAft>
                <a:spcPts val="0"/>
              </a:spcAft>
              <a:buNone/>
            </a:pPr>
            <a:endParaRPr sz="2300"/>
          </a:p>
          <a:p>
            <a:pPr marL="0" lvl="0" indent="0" algn="l" rtl="0">
              <a:spcBef>
                <a:spcPts val="0"/>
              </a:spcBef>
              <a:spcAft>
                <a:spcPts val="0"/>
              </a:spcAft>
              <a:buNone/>
            </a:pPr>
            <a:r>
              <a:rPr lang="en-US" sz="1800"/>
              <a:t>.</a:t>
            </a:r>
            <a:endParaRPr sz="1800"/>
          </a:p>
        </p:txBody>
      </p:sp>
      <p:pic>
        <p:nvPicPr>
          <p:cNvPr id="199" name="Google Shape;199;gb3541978e4_0_15"/>
          <p:cNvPicPr preferRelativeResize="0"/>
          <p:nvPr/>
        </p:nvPicPr>
        <p:blipFill>
          <a:blip r:embed="rId3">
            <a:alphaModFix/>
          </a:blip>
          <a:stretch>
            <a:fillRect/>
          </a:stretch>
        </p:blipFill>
        <p:spPr>
          <a:xfrm>
            <a:off x="3020475" y="1384575"/>
            <a:ext cx="1421450" cy="1064725"/>
          </a:xfrm>
          <a:prstGeom prst="rect">
            <a:avLst/>
          </a:prstGeom>
          <a:noFill/>
          <a:ln>
            <a:noFill/>
          </a:ln>
        </p:spPr>
      </p:pic>
      <p:pic>
        <p:nvPicPr>
          <p:cNvPr id="200" name="Google Shape;200;gb3541978e4_0_15"/>
          <p:cNvPicPr preferRelativeResize="0"/>
          <p:nvPr/>
        </p:nvPicPr>
        <p:blipFill>
          <a:blip r:embed="rId4">
            <a:alphaModFix/>
          </a:blip>
          <a:stretch>
            <a:fillRect/>
          </a:stretch>
        </p:blipFill>
        <p:spPr>
          <a:xfrm>
            <a:off x="362988" y="4030013"/>
            <a:ext cx="2657475" cy="1724025"/>
          </a:xfrm>
          <a:prstGeom prst="rect">
            <a:avLst/>
          </a:prstGeom>
          <a:noFill/>
          <a:ln>
            <a:noFill/>
          </a:ln>
        </p:spPr>
      </p:pic>
      <p:pic>
        <p:nvPicPr>
          <p:cNvPr id="201" name="Google Shape;201;gb3541978e4_0_15"/>
          <p:cNvPicPr preferRelativeResize="0"/>
          <p:nvPr/>
        </p:nvPicPr>
        <p:blipFill>
          <a:blip r:embed="rId5">
            <a:alphaModFix/>
          </a:blip>
          <a:stretch>
            <a:fillRect/>
          </a:stretch>
        </p:blipFill>
        <p:spPr>
          <a:xfrm>
            <a:off x="3338500" y="4030025"/>
            <a:ext cx="2466975" cy="18478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gb517c3856c_0_0"/>
          <p:cNvSpPr txBox="1"/>
          <p:nvPr/>
        </p:nvSpPr>
        <p:spPr>
          <a:xfrm>
            <a:off x="201175" y="237750"/>
            <a:ext cx="8796600" cy="5596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sz="2300">
                <a:solidFill>
                  <a:schemeClr val="dk1"/>
                </a:solidFill>
              </a:rPr>
              <a:t>The tactile pavements are indications of the road crossings.</a:t>
            </a:r>
            <a:endParaRPr sz="2300">
              <a:solidFill>
                <a:schemeClr val="dk1"/>
              </a:solidFill>
            </a:endParaRPr>
          </a:p>
          <a:p>
            <a:pPr marL="0" lvl="0" indent="0" algn="l" rtl="0">
              <a:spcBef>
                <a:spcPts val="0"/>
              </a:spcBef>
              <a:spcAft>
                <a:spcPts val="0"/>
              </a:spcAft>
              <a:buClr>
                <a:schemeClr val="dk1"/>
              </a:buClr>
              <a:buSzPts val="1100"/>
              <a:buFont typeface="Arial"/>
              <a:buNone/>
            </a:pPr>
            <a:endParaRPr sz="2300">
              <a:solidFill>
                <a:schemeClr val="dk1"/>
              </a:solidFill>
            </a:endParaRPr>
          </a:p>
          <a:p>
            <a:pPr marL="0" lvl="0" indent="0" algn="l" rtl="0">
              <a:spcBef>
                <a:spcPts val="0"/>
              </a:spcBef>
              <a:spcAft>
                <a:spcPts val="0"/>
              </a:spcAft>
              <a:buClr>
                <a:schemeClr val="dk1"/>
              </a:buClr>
              <a:buSzPts val="1100"/>
              <a:buFont typeface="Arial"/>
              <a:buNone/>
            </a:pPr>
            <a:endParaRPr sz="2300">
              <a:solidFill>
                <a:schemeClr val="dk1"/>
              </a:solidFill>
            </a:endParaRPr>
          </a:p>
          <a:p>
            <a:pPr marL="0" lvl="0" indent="0" algn="l" rtl="0">
              <a:spcBef>
                <a:spcPts val="0"/>
              </a:spcBef>
              <a:spcAft>
                <a:spcPts val="0"/>
              </a:spcAft>
              <a:buClr>
                <a:schemeClr val="dk1"/>
              </a:buClr>
              <a:buSzPts val="1100"/>
              <a:buFont typeface="Arial"/>
              <a:buNone/>
            </a:pPr>
            <a:endParaRPr sz="2300">
              <a:solidFill>
                <a:schemeClr val="dk1"/>
              </a:solidFill>
            </a:endParaRPr>
          </a:p>
          <a:p>
            <a:pPr marL="0" lvl="0" indent="0" algn="l" rtl="0">
              <a:spcBef>
                <a:spcPts val="0"/>
              </a:spcBef>
              <a:spcAft>
                <a:spcPts val="0"/>
              </a:spcAft>
              <a:buClr>
                <a:schemeClr val="dk1"/>
              </a:buClr>
              <a:buSzPts val="1100"/>
              <a:buFont typeface="Arial"/>
              <a:buNone/>
            </a:pPr>
            <a:endParaRPr sz="2300">
              <a:solidFill>
                <a:schemeClr val="dk1"/>
              </a:solidFill>
            </a:endParaRPr>
          </a:p>
          <a:p>
            <a:pPr marL="0" lvl="0" indent="0" algn="l" rtl="0">
              <a:spcBef>
                <a:spcPts val="0"/>
              </a:spcBef>
              <a:spcAft>
                <a:spcPts val="0"/>
              </a:spcAft>
              <a:buNone/>
            </a:pPr>
            <a:endParaRPr sz="2300">
              <a:solidFill>
                <a:schemeClr val="dk1"/>
              </a:solidFill>
            </a:endParaRPr>
          </a:p>
          <a:p>
            <a:pPr marL="0" lvl="0" indent="0" algn="l" rtl="0">
              <a:spcBef>
                <a:spcPts val="0"/>
              </a:spcBef>
              <a:spcAft>
                <a:spcPts val="0"/>
              </a:spcAft>
              <a:buClr>
                <a:schemeClr val="dk1"/>
              </a:buClr>
              <a:buSzPts val="1100"/>
              <a:buFont typeface="Arial"/>
              <a:buNone/>
            </a:pPr>
            <a:r>
              <a:rPr lang="en-US" sz="2300">
                <a:solidFill>
                  <a:schemeClr val="dk1"/>
                </a:solidFill>
              </a:rPr>
              <a:t>The train lines also have markers to indicate</a:t>
            </a:r>
            <a:endParaRPr sz="2300">
              <a:solidFill>
                <a:schemeClr val="dk1"/>
              </a:solidFill>
            </a:endParaRPr>
          </a:p>
          <a:p>
            <a:pPr marL="0" lvl="0" indent="0" algn="l" rtl="0">
              <a:spcBef>
                <a:spcPts val="0"/>
              </a:spcBef>
              <a:spcAft>
                <a:spcPts val="0"/>
              </a:spcAft>
              <a:buNone/>
            </a:pPr>
            <a:r>
              <a:rPr lang="en-US" sz="2300">
                <a:solidFill>
                  <a:schemeClr val="dk1"/>
                </a:solidFill>
              </a:rPr>
              <a:t>getting closer to the train station. </a:t>
            </a:r>
            <a:endParaRPr sz="2300">
              <a:solidFill>
                <a:schemeClr val="dk1"/>
              </a:solidFill>
            </a:endParaRPr>
          </a:p>
          <a:p>
            <a:pPr marL="0" lvl="0" indent="0" algn="l" rtl="0">
              <a:spcBef>
                <a:spcPts val="0"/>
              </a:spcBef>
              <a:spcAft>
                <a:spcPts val="0"/>
              </a:spcAft>
              <a:buNone/>
            </a:pPr>
            <a:endParaRPr sz="2300">
              <a:solidFill>
                <a:schemeClr val="dk1"/>
              </a:solidFill>
            </a:endParaRPr>
          </a:p>
          <a:p>
            <a:pPr marL="0" lvl="0" indent="0" algn="l" rtl="0">
              <a:spcBef>
                <a:spcPts val="0"/>
              </a:spcBef>
              <a:spcAft>
                <a:spcPts val="0"/>
              </a:spcAft>
              <a:buNone/>
            </a:pPr>
            <a:endParaRPr sz="2300">
              <a:solidFill>
                <a:schemeClr val="dk1"/>
              </a:solidFill>
            </a:endParaRPr>
          </a:p>
          <a:p>
            <a:pPr marL="0" lvl="0" indent="0" algn="l" rtl="0">
              <a:spcBef>
                <a:spcPts val="0"/>
              </a:spcBef>
              <a:spcAft>
                <a:spcPts val="0"/>
              </a:spcAft>
              <a:buNone/>
            </a:pPr>
            <a:endParaRPr sz="2300">
              <a:solidFill>
                <a:schemeClr val="dk1"/>
              </a:solidFill>
            </a:endParaRPr>
          </a:p>
          <a:p>
            <a:pPr marL="0" lvl="0" indent="0" algn="l" rtl="0">
              <a:spcBef>
                <a:spcPts val="0"/>
              </a:spcBef>
              <a:spcAft>
                <a:spcPts val="0"/>
              </a:spcAft>
              <a:buNone/>
            </a:pPr>
            <a:endParaRPr sz="2300">
              <a:solidFill>
                <a:schemeClr val="dk1"/>
              </a:solidFill>
            </a:endParaRPr>
          </a:p>
          <a:p>
            <a:pPr marL="0" lvl="0" indent="0" algn="l" rtl="0">
              <a:spcBef>
                <a:spcPts val="0"/>
              </a:spcBef>
              <a:spcAft>
                <a:spcPts val="0"/>
              </a:spcAft>
              <a:buNone/>
            </a:pPr>
            <a:r>
              <a:rPr lang="en-US" sz="2300">
                <a:solidFill>
                  <a:schemeClr val="dk1"/>
                </a:solidFill>
              </a:rPr>
              <a:t>Down below is a useful video.</a:t>
            </a:r>
            <a:endParaRPr sz="2300">
              <a:solidFill>
                <a:schemeClr val="dk1"/>
              </a:solidFill>
            </a:endParaRPr>
          </a:p>
          <a:p>
            <a:pPr marL="0" lvl="0" indent="0" algn="l" rtl="0">
              <a:spcBef>
                <a:spcPts val="0"/>
              </a:spcBef>
              <a:spcAft>
                <a:spcPts val="0"/>
              </a:spcAft>
              <a:buClr>
                <a:schemeClr val="dk1"/>
              </a:buClr>
              <a:buSzPts val="1100"/>
              <a:buFont typeface="Arial"/>
              <a:buNone/>
            </a:pPr>
            <a:r>
              <a:rPr lang="en-US" sz="2300" u="sng">
                <a:solidFill>
                  <a:schemeClr val="hlink"/>
                </a:solidFill>
                <a:hlinkClick r:id="rId3"/>
              </a:rPr>
              <a:t>https://meet.google.com/linkredirect?authuser=0&amp;dest=https%3A%2F%2Fwww.youtube.com%2Fwatch%3Fv%3DcdPymLgfXSY</a:t>
            </a:r>
            <a:r>
              <a:rPr lang="en-US" sz="2300">
                <a:solidFill>
                  <a:schemeClr val="dk1"/>
                </a:solidFill>
              </a:rPr>
              <a:t> </a:t>
            </a:r>
            <a:endParaRPr sz="2300">
              <a:solidFill>
                <a:schemeClr val="dk1"/>
              </a:solidFill>
            </a:endParaRPr>
          </a:p>
          <a:p>
            <a:pPr marL="0" lvl="0" indent="0" algn="l" rtl="0">
              <a:spcBef>
                <a:spcPts val="0"/>
              </a:spcBef>
              <a:spcAft>
                <a:spcPts val="0"/>
              </a:spcAft>
              <a:buClr>
                <a:schemeClr val="dk1"/>
              </a:buClr>
              <a:buSzPts val="1100"/>
              <a:buFont typeface="Arial"/>
              <a:buNone/>
            </a:pPr>
            <a:endParaRPr sz="1800">
              <a:solidFill>
                <a:schemeClr val="dk1"/>
              </a:solidFill>
            </a:endParaRPr>
          </a:p>
          <a:p>
            <a:pPr marL="0" lvl="0" indent="0" algn="l" rtl="0">
              <a:spcBef>
                <a:spcPts val="0"/>
              </a:spcBef>
              <a:spcAft>
                <a:spcPts val="0"/>
              </a:spcAft>
              <a:buNone/>
            </a:pPr>
            <a:endParaRPr sz="1800"/>
          </a:p>
        </p:txBody>
      </p:sp>
      <p:pic>
        <p:nvPicPr>
          <p:cNvPr id="208" name="Google Shape;208;gb517c3856c_0_0"/>
          <p:cNvPicPr preferRelativeResize="0"/>
          <p:nvPr/>
        </p:nvPicPr>
        <p:blipFill>
          <a:blip r:embed="rId4">
            <a:alphaModFix/>
          </a:blip>
          <a:stretch>
            <a:fillRect/>
          </a:stretch>
        </p:blipFill>
        <p:spPr>
          <a:xfrm>
            <a:off x="290350" y="923547"/>
            <a:ext cx="2055575" cy="1165725"/>
          </a:xfrm>
          <a:prstGeom prst="rect">
            <a:avLst/>
          </a:prstGeom>
          <a:noFill/>
          <a:ln>
            <a:noFill/>
          </a:ln>
        </p:spPr>
      </p:pic>
      <p:pic>
        <p:nvPicPr>
          <p:cNvPr id="209" name="Google Shape;209;gb517c3856c_0_0"/>
          <p:cNvPicPr preferRelativeResize="0"/>
          <p:nvPr/>
        </p:nvPicPr>
        <p:blipFill>
          <a:blip r:embed="rId5">
            <a:alphaModFix/>
          </a:blip>
          <a:stretch>
            <a:fillRect/>
          </a:stretch>
        </p:blipFill>
        <p:spPr>
          <a:xfrm>
            <a:off x="7184875" y="2089281"/>
            <a:ext cx="1421450" cy="2529843"/>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gb63d211df7_0_0"/>
          <p:cNvSpPr txBox="1"/>
          <p:nvPr/>
        </p:nvSpPr>
        <p:spPr>
          <a:xfrm>
            <a:off x="182850" y="128025"/>
            <a:ext cx="8778300" cy="38790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US" sz="2400"/>
              <a:t>Did you know that there is braille on our £5, £10 and £20 pound notes? it is used to help indicate which is which.If you have any of these notes you will notice some raised bumps in the corner. It is a small block of 4 dots. This is what we call the letter ‘g’. On the £5 note there is no briailie. On the £10 there are 2 blocks of 4 dots and on the £20 there are 3 blocks of 4 dots. When it comes to recognising coins blind and visually impared people use touch. Each coin feels different and has a different shape. When the £50 comes out it should also have braille on it .</a:t>
            </a:r>
            <a:endParaRPr sz="2400"/>
          </a:p>
        </p:txBody>
      </p:sp>
      <p:pic>
        <p:nvPicPr>
          <p:cNvPr id="216" name="Google Shape;216;gb63d211df7_0_0"/>
          <p:cNvPicPr preferRelativeResize="0"/>
          <p:nvPr/>
        </p:nvPicPr>
        <p:blipFill>
          <a:blip r:embed="rId3">
            <a:alphaModFix/>
          </a:blip>
          <a:stretch>
            <a:fillRect/>
          </a:stretch>
        </p:blipFill>
        <p:spPr>
          <a:xfrm>
            <a:off x="40375" y="4281350"/>
            <a:ext cx="3028950" cy="1514475"/>
          </a:xfrm>
          <a:prstGeom prst="rect">
            <a:avLst/>
          </a:prstGeom>
          <a:noFill/>
          <a:ln>
            <a:noFill/>
          </a:ln>
        </p:spPr>
      </p:pic>
      <p:pic>
        <p:nvPicPr>
          <p:cNvPr id="217" name="Google Shape;217;gb63d211df7_0_0"/>
          <p:cNvPicPr preferRelativeResize="0"/>
          <p:nvPr/>
        </p:nvPicPr>
        <p:blipFill>
          <a:blip r:embed="rId4">
            <a:alphaModFix/>
          </a:blip>
          <a:stretch>
            <a:fillRect/>
          </a:stretch>
        </p:blipFill>
        <p:spPr>
          <a:xfrm>
            <a:off x="3451475" y="3611875"/>
            <a:ext cx="1984000" cy="1236500"/>
          </a:xfrm>
          <a:prstGeom prst="rect">
            <a:avLst/>
          </a:prstGeom>
          <a:noFill/>
          <a:ln>
            <a:noFill/>
          </a:ln>
        </p:spPr>
      </p:pic>
      <p:pic>
        <p:nvPicPr>
          <p:cNvPr id="218" name="Google Shape;218;gb63d211df7_0_0"/>
          <p:cNvPicPr preferRelativeResize="0"/>
          <p:nvPr/>
        </p:nvPicPr>
        <p:blipFill>
          <a:blip r:embed="rId5">
            <a:alphaModFix/>
          </a:blip>
          <a:stretch>
            <a:fillRect/>
          </a:stretch>
        </p:blipFill>
        <p:spPr>
          <a:xfrm>
            <a:off x="5817625" y="4178825"/>
            <a:ext cx="2971800" cy="1533525"/>
          </a:xfrm>
          <a:prstGeom prst="rect">
            <a:avLst/>
          </a:prstGeom>
          <a:noFill/>
          <a:ln>
            <a:noFill/>
          </a:ln>
        </p:spPr>
      </p:pic>
      <p:pic>
        <p:nvPicPr>
          <p:cNvPr id="219" name="Google Shape;219;gb63d211df7_0_0"/>
          <p:cNvPicPr preferRelativeResize="0"/>
          <p:nvPr/>
        </p:nvPicPr>
        <p:blipFill>
          <a:blip r:embed="rId6">
            <a:alphaModFix/>
          </a:blip>
          <a:stretch>
            <a:fillRect/>
          </a:stretch>
        </p:blipFill>
        <p:spPr>
          <a:xfrm>
            <a:off x="3277738" y="4665500"/>
            <a:ext cx="2248414" cy="14013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19"/>
          <p:cNvSpPr txBox="1"/>
          <p:nvPr/>
        </p:nvSpPr>
        <p:spPr>
          <a:xfrm>
            <a:off x="0" y="0"/>
            <a:ext cx="9144000" cy="6858000"/>
          </a:xfrm>
          <a:prstGeom prst="rect">
            <a:avLst/>
          </a:prstGeom>
          <a:solidFill>
            <a:srgbClr val="57505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25" name="Google Shape;225;p19"/>
          <p:cNvSpPr txBox="1"/>
          <p:nvPr/>
        </p:nvSpPr>
        <p:spPr>
          <a:xfrm>
            <a:off x="0" y="3014662"/>
            <a:ext cx="1241425" cy="827087"/>
          </a:xfrm>
          <a:prstGeom prst="rect">
            <a:avLst/>
          </a:prstGeom>
          <a:solidFill>
            <a:srgbClr val="00914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26" name="Google Shape;226;p19"/>
          <p:cNvSpPr txBox="1"/>
          <p:nvPr/>
        </p:nvSpPr>
        <p:spPr>
          <a:xfrm>
            <a:off x="1778000" y="3095625"/>
            <a:ext cx="5527675" cy="6858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2800"/>
              <a:buFont typeface="Arial"/>
              <a:buNone/>
            </a:pPr>
            <a:r>
              <a:rPr lang="en-US" sz="2800" b="1" i="0" u="none">
                <a:solidFill>
                  <a:schemeClr val="lt1"/>
                </a:solidFill>
                <a:latin typeface="Arial"/>
                <a:ea typeface="Arial"/>
                <a:cs typeface="Arial"/>
                <a:sym typeface="Arial"/>
              </a:rPr>
              <a:t>Thank You</a:t>
            </a:r>
            <a:endParaRPr/>
          </a:p>
        </p:txBody>
      </p:sp>
      <p:pic>
        <p:nvPicPr>
          <p:cNvPr id="227" name="Google Shape;227;p19" descr="thurrock.gov.uk_white.eps"/>
          <p:cNvPicPr preferRelativeResize="0"/>
          <p:nvPr/>
        </p:nvPicPr>
        <p:blipFill rotWithShape="1">
          <a:blip r:embed="rId3">
            <a:alphaModFix/>
          </a:blip>
          <a:srcRect/>
          <a:stretch/>
        </p:blipFill>
        <p:spPr>
          <a:xfrm>
            <a:off x="7200900" y="6186487"/>
            <a:ext cx="1641475" cy="247650"/>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TotalTime>
  <Words>603</Words>
  <Application>Microsoft Office PowerPoint</Application>
  <PresentationFormat>On-screen Show (4:3)</PresentationFormat>
  <Paragraphs>56</Paragraphs>
  <Slides>8</Slides>
  <Notes>7</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Faye Gregory</dc:creator>
  <cp:lastModifiedBy>Fontaine, Roberta</cp:lastModifiedBy>
  <cp:revision>1</cp:revision>
  <dcterms:created xsi:type="dcterms:W3CDTF">2013-10-23T12:11:34Z</dcterms:created>
  <dcterms:modified xsi:type="dcterms:W3CDTF">2021-03-04T11:52:44Z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bjective-Id">
    <vt:lpwstr>A6141522</vt:lpwstr>
  </property>
  <property fmtid="{D5CDD505-2E9C-101B-9397-08002B2CF9AE}" pid="3" name="Objective-Title">
    <vt:lpwstr>SEND Introduction - curriculum for life V0.1</vt:lpwstr>
  </property>
  <property fmtid="{D5CDD505-2E9C-101B-9397-08002B2CF9AE}" pid="4" name="Objective-Comment">
    <vt:lpwstr/>
  </property>
  <property fmtid="{D5CDD505-2E9C-101B-9397-08002B2CF9AE}" pid="5" name="Objective-CreationStamp">
    <vt:filetime>2020-10-12T15:23:29Z</vt:filetime>
  </property>
  <property fmtid="{D5CDD505-2E9C-101B-9397-08002B2CF9AE}" pid="6" name="Objective-IsApproved">
    <vt:bool>false</vt:bool>
  </property>
  <property fmtid="{D5CDD505-2E9C-101B-9397-08002B2CF9AE}" pid="7" name="Objective-IsPublished">
    <vt:bool>false</vt:bool>
  </property>
  <property fmtid="{D5CDD505-2E9C-101B-9397-08002B2CF9AE}" pid="8" name="Objective-DatePublished">
    <vt:lpwstr/>
  </property>
  <property fmtid="{D5CDD505-2E9C-101B-9397-08002B2CF9AE}" pid="9" name="Objective-ModificationStamp">
    <vt:filetime>2020-10-12T15:23:29Z</vt:filetime>
  </property>
  <property fmtid="{D5CDD505-2E9C-101B-9397-08002B2CF9AE}" pid="10" name="Objective-Owner">
    <vt:lpwstr>Evansdear, Nicole</vt:lpwstr>
  </property>
  <property fmtid="{D5CDD505-2E9C-101B-9397-08002B2CF9AE}" pid="11" name="Objective-Path">
    <vt:lpwstr>Evansdear, Nicole:</vt:lpwstr>
  </property>
  <property fmtid="{D5CDD505-2E9C-101B-9397-08002B2CF9AE}" pid="12" name="Objective-Parent">
    <vt:lpwstr>Evansdear, Nicole</vt:lpwstr>
  </property>
  <property fmtid="{D5CDD505-2E9C-101B-9397-08002B2CF9AE}" pid="13" name="Objective-State">
    <vt:lpwstr>Being Drafted</vt:lpwstr>
  </property>
  <property fmtid="{D5CDD505-2E9C-101B-9397-08002B2CF9AE}" pid="14" name="Objective-Version">
    <vt:lpwstr>0.1</vt:lpwstr>
  </property>
  <property fmtid="{D5CDD505-2E9C-101B-9397-08002B2CF9AE}" pid="15" name="Objective-VersionNumber">
    <vt:r8>1</vt:r8>
  </property>
  <property fmtid="{D5CDD505-2E9C-101B-9397-08002B2CF9AE}" pid="16" name="Objective-VersionComment">
    <vt:lpwstr>First version</vt:lpwstr>
  </property>
  <property fmtid="{D5CDD505-2E9C-101B-9397-08002B2CF9AE}" pid="17" name="Objective-FileNumber">
    <vt:lpwstr/>
  </property>
  <property fmtid="{D5CDD505-2E9C-101B-9397-08002B2CF9AE}" pid="18" name="Objective-Classification">
    <vt:lpwstr>[Inherited - none]</vt:lpwstr>
  </property>
  <property fmtid="{D5CDD505-2E9C-101B-9397-08002B2CF9AE}" pid="19" name="Objective-Caveats">
    <vt:lpwstr>groups: Active Users; </vt:lpwstr>
  </property>
</Properties>
</file>