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xml" ContentType="application/vnd.openxmlformats-officedocument.customXml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 Type="http://schemas.openxmlformats.org/officeDocument/2006/relationships/custom-properties" Target="/docProps/custom.xml" Id="Ra2a69575ebcf4e4b"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29"/>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viewProps" Target="viewProps.xml" Id="rId8" /><Relationship Type="http://schemas.openxmlformats.org/officeDocument/2006/relationships/slide" Target="slides/slide2.xml" Id="rId3" /><Relationship Type="http://schemas.openxmlformats.org/officeDocument/2006/relationships/presProps" Target="presProps.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notesMaster" Target="notesMasters/notesMaster1.xml" Id="rId6" /><Relationship Type="http://schemas.openxmlformats.org/officeDocument/2006/relationships/slide" Target="slides/slide4.xml" Id="rId5" /><Relationship Type="http://schemas.openxmlformats.org/officeDocument/2006/relationships/tableStyles" Target="tableStyles.xml" Id="rId10" /><Relationship Type="http://schemas.openxmlformats.org/officeDocument/2006/relationships/slide" Target="slides/slide3.xml" Id="rId4" /><Relationship Type="http://schemas.openxmlformats.org/officeDocument/2006/relationships/theme" Target="theme/theme1.xml" Id="rId9" /><Relationship Type="http://schemas.openxmlformats.org/officeDocument/2006/relationships/customXml" Target="/customXML/item.xml" Id="R6e36fa2e12764d20"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D023A-9B58-4C0E-A6FB-755C5C8EB7FE}" type="datetimeFigureOut">
              <a:rPr lang="en-GB" smtClean="0"/>
              <a:t>11/01/2021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391DC-BD47-48A7-8C85-65ECAB7E71E1}" type="slidenum">
              <a:rPr lang="en-GB" smtClean="0"/>
              <a:t>‹#›</a:t>
            </a:fld>
            <a:endParaRPr lang="en-GB"/>
          </a:p>
        </p:txBody>
      </p:sp>
    </p:spTree>
    <p:extLst>
      <p:ext uri="{BB962C8B-B14F-4D97-AF65-F5344CB8AC3E}">
        <p14:creationId xmlns:p14="http://schemas.microsoft.com/office/powerpoint/2010/main" val="327089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hlinkClick r:id="rId3"/>
              </a:rPr>
              <a:t>County Lines - National Crime Agency</a:t>
            </a:r>
            <a:r>
              <a:rPr lang="en-GB" sz="2800" dirty="0"/>
              <a:t> </a:t>
            </a:r>
            <a:r>
              <a:rPr lang="en-GB"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reference </a:t>
            </a:r>
            <a:r>
              <a:rPr lang="en-GB" sz="2800" b="0" i="0" dirty="0">
                <a:solidFill>
                  <a:srgbClr val="000000"/>
                </a:solidFill>
                <a:effectLst/>
                <a:latin typeface="verdana" panose="020B0604030504040204" pitchFamily="34" charset="0"/>
              </a:rPr>
              <a:t>NCA. (2018). </a:t>
            </a:r>
            <a:r>
              <a:rPr lang="en-GB" sz="2800" b="0" i="1" dirty="0">
                <a:solidFill>
                  <a:srgbClr val="000000"/>
                </a:solidFill>
                <a:effectLst/>
                <a:latin typeface="verdana" panose="020B0604030504040204" pitchFamily="34" charset="0"/>
              </a:rPr>
              <a:t>County Lines.</a:t>
            </a:r>
            <a:r>
              <a:rPr lang="en-GB" sz="2800" b="0" i="0" dirty="0">
                <a:solidFill>
                  <a:srgbClr val="000000"/>
                </a:solidFill>
                <a:effectLst/>
                <a:latin typeface="verdana" panose="020B0604030504040204" pitchFamily="34" charset="0"/>
              </a:rPr>
              <a:t> </a:t>
            </a:r>
            <a:r>
              <a:rPr lang="en-GB" sz="2800" b="0" i="0">
                <a:solidFill>
                  <a:srgbClr val="000000"/>
                </a:solidFill>
                <a:effectLst/>
                <a:latin typeface="verdana" panose="020B0604030504040204" pitchFamily="34" charset="0"/>
              </a:rPr>
              <a:t>Available: https://www.nationalcrimeagency.gov.uk/what-we-do/crime-threats/drug-trafficking/county-lines.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2DE391DC-BD47-48A7-8C85-65ECAB7E71E1}" type="slidenum">
              <a:rPr lang="en-GB" smtClean="0"/>
              <a:t>4</a:t>
            </a:fld>
            <a:endParaRPr lang="en-GB"/>
          </a:p>
        </p:txBody>
      </p:sp>
    </p:spTree>
    <p:extLst>
      <p:ext uri="{BB962C8B-B14F-4D97-AF65-F5344CB8AC3E}">
        <p14:creationId xmlns:p14="http://schemas.microsoft.com/office/powerpoint/2010/main" val="402127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01EBA4-1B9E-45D2-ADC2-27B61403673E}" type="datetimeFigureOut">
              <a:rPr lang="en-GB" smtClean="0"/>
              <a:t>11/01/2021</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42A196E0-E8C9-42AC-BD5E-65FBE6A7BA00}"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198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1EBA4-1B9E-45D2-ADC2-27B61403673E}"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196E0-E8C9-42AC-BD5E-65FBE6A7BA00}"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219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1EBA4-1B9E-45D2-ADC2-27B61403673E}"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196E0-E8C9-42AC-BD5E-65FBE6A7BA00}"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071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1EBA4-1B9E-45D2-ADC2-27B61403673E}"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196E0-E8C9-42AC-BD5E-65FBE6A7BA00}"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274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01EBA4-1B9E-45D2-ADC2-27B61403673E}" type="datetimeFigureOut">
              <a:rPr lang="en-GB" smtClean="0"/>
              <a:t>11/01/2021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A196E0-E8C9-42AC-BD5E-65FBE6A7BA00}"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00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01EBA4-1B9E-45D2-ADC2-27B61403673E}"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A196E0-E8C9-42AC-BD5E-65FBE6A7BA00}"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387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01EBA4-1B9E-45D2-ADC2-27B61403673E}" type="datetimeFigureOut">
              <a:rPr lang="en-GB" smtClean="0"/>
              <a:t>11/01/2021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2A196E0-E8C9-42AC-BD5E-65FBE6A7BA00}"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720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01EBA4-1B9E-45D2-ADC2-27B61403673E}" type="datetimeFigureOut">
              <a:rPr lang="en-GB" smtClean="0"/>
              <a:t>11/01/2021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2A196E0-E8C9-42AC-BD5E-65FBE6A7BA00}"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59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1EBA4-1B9E-45D2-ADC2-27B61403673E}" type="datetimeFigureOut">
              <a:rPr lang="en-GB" smtClean="0"/>
              <a:t>11/01/2021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2A196E0-E8C9-42AC-BD5E-65FBE6A7BA00}" type="slidenum">
              <a:rPr lang="en-GB" smtClean="0"/>
              <a:t>‹#›</a:t>
            </a:fld>
            <a:endParaRPr lang="en-GB"/>
          </a:p>
        </p:txBody>
      </p:sp>
    </p:spTree>
    <p:extLst>
      <p:ext uri="{BB962C8B-B14F-4D97-AF65-F5344CB8AC3E}">
        <p14:creationId xmlns:p14="http://schemas.microsoft.com/office/powerpoint/2010/main" val="251306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01EBA4-1B9E-45D2-ADC2-27B61403673E}" type="datetimeFigureOut">
              <a:rPr lang="en-GB" smtClean="0"/>
              <a:t>11/01/2021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A196E0-E8C9-42AC-BD5E-65FBE6A7BA00}"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24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01EBA4-1B9E-45D2-ADC2-27B61403673E}" type="datetimeFigureOut">
              <a:rPr lang="en-GB" smtClean="0"/>
              <a:t>11/01/2021</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42A196E0-E8C9-42AC-BD5E-65FBE6A7BA00}"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715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01EBA4-1B9E-45D2-ADC2-27B61403673E}" type="datetimeFigureOut">
              <a:rPr lang="en-GB" smtClean="0"/>
              <a:t>11/01/2021</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2A196E0-E8C9-42AC-BD5E-65FBE6A7BA00}"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8346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7AB5-FF8D-4D33-8121-91466F9C66B4}"/>
              </a:ext>
            </a:extLst>
          </p:cNvPr>
          <p:cNvSpPr>
            <a:spLocks noGrp="1"/>
          </p:cNvSpPr>
          <p:nvPr>
            <p:ph type="ctrTitle"/>
          </p:nvPr>
        </p:nvSpPr>
        <p:spPr/>
        <p:txBody>
          <a:bodyPr/>
          <a:lstStyle/>
          <a:p>
            <a:r>
              <a:rPr lang="en-GB" dirty="0"/>
              <a:t>County Lines </a:t>
            </a:r>
          </a:p>
        </p:txBody>
      </p:sp>
    </p:spTree>
    <p:extLst>
      <p:ext uri="{BB962C8B-B14F-4D97-AF65-F5344CB8AC3E}">
        <p14:creationId xmlns:p14="http://schemas.microsoft.com/office/powerpoint/2010/main" val="67651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C815-AB42-414F-AAF2-8CFD5005ADD3}"/>
              </a:ext>
            </a:extLst>
          </p:cNvPr>
          <p:cNvSpPr>
            <a:spLocks noGrp="1"/>
          </p:cNvSpPr>
          <p:nvPr>
            <p:ph type="title"/>
          </p:nvPr>
        </p:nvSpPr>
        <p:spPr/>
        <p:txBody>
          <a:bodyPr/>
          <a:lstStyle/>
          <a:p>
            <a:r>
              <a:rPr lang="en-GB" dirty="0"/>
              <a:t>What are county Lines?</a:t>
            </a:r>
          </a:p>
        </p:txBody>
      </p:sp>
      <p:sp>
        <p:nvSpPr>
          <p:cNvPr id="3" name="Content Placeholder 2">
            <a:extLst>
              <a:ext uri="{FF2B5EF4-FFF2-40B4-BE49-F238E27FC236}">
                <a16:creationId xmlns:a16="http://schemas.microsoft.com/office/drawing/2014/main" id="{F4A2D06D-6FB8-4B6F-8C88-A1462DA61295}"/>
              </a:ext>
            </a:extLst>
          </p:cNvPr>
          <p:cNvSpPr>
            <a:spLocks noGrp="1"/>
          </p:cNvSpPr>
          <p:nvPr>
            <p:ph idx="1"/>
          </p:nvPr>
        </p:nvSpPr>
        <p:spPr/>
        <p:txBody>
          <a:bodyPr/>
          <a:lstStyle/>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County Lines is where illegal drugs are transported from one area to another, often across police and local authority boundaries (although not exclusively), usually by children or vulnerable people who are coerced into it by gangs. </a:t>
            </a: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‘County Line’ is the mobile phone line used to take the orders of drugs. Importing areas (areas where the drugs are taken to) are reporting increased levels of violence and weapons-related crimes as a result of this trend.</a:t>
            </a:r>
          </a:p>
          <a:p>
            <a:endParaRPr lang="en-GB" dirty="0"/>
          </a:p>
        </p:txBody>
      </p:sp>
    </p:spTree>
    <p:extLst>
      <p:ext uri="{BB962C8B-B14F-4D97-AF65-F5344CB8AC3E}">
        <p14:creationId xmlns:p14="http://schemas.microsoft.com/office/powerpoint/2010/main" val="426432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6711-C9A8-4B7F-836E-6A61935AD2CE}"/>
              </a:ext>
            </a:extLst>
          </p:cNvPr>
          <p:cNvSpPr>
            <a:spLocks noGrp="1"/>
          </p:cNvSpPr>
          <p:nvPr>
            <p:ph type="title"/>
          </p:nvPr>
        </p:nvSpPr>
        <p:spPr/>
        <p:txBody>
          <a:bodyPr/>
          <a:lstStyle/>
          <a:p>
            <a:r>
              <a:rPr lang="en-GB" sz="3200" b="1" dirty="0">
                <a:solidFill>
                  <a:srgbClr val="333333"/>
                </a:solidFill>
                <a:effectLst/>
                <a:latin typeface="Calibri" panose="020F0502020204030204" pitchFamily="34" charset="0"/>
                <a:ea typeface="Times New Roman" panose="02020603050405020304" pitchFamily="18" charset="0"/>
              </a:rPr>
              <a:t>Exploitation of young and vulnerable people</a:t>
            </a:r>
            <a:br>
              <a:rPr lang="en-GB" sz="3200" b="1"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D9D752E8-1ADB-4D5B-9627-C41C991DF57B}"/>
              </a:ext>
            </a:extLst>
          </p:cNvPr>
          <p:cNvSpPr>
            <a:spLocks noGrp="1"/>
          </p:cNvSpPr>
          <p:nvPr>
            <p:ph idx="1"/>
          </p:nvPr>
        </p:nvSpPr>
        <p:spPr/>
        <p:txBody>
          <a:bodyPr>
            <a:normAutofit/>
          </a:bodyPr>
          <a:lstStyle/>
          <a:p>
            <a:pPr marL="342900" lvl="0" indent="-342900">
              <a:lnSpc>
                <a:spcPts val="1800"/>
              </a:lnSpc>
              <a:spcAft>
                <a:spcPts val="1350"/>
              </a:spcAft>
              <a:buFont typeface="Symbol" panose="05050102010706020507" pitchFamily="18" charset="2"/>
              <a:buChar char=""/>
            </a:pPr>
            <a:r>
              <a:rPr lang="en-GB" sz="1800" dirty="0">
                <a:solidFill>
                  <a:srgbClr val="333333"/>
                </a:solidFill>
                <a:effectLst/>
                <a:latin typeface="Calibri" panose="020F0502020204030204" pitchFamily="34" charset="0"/>
                <a:ea typeface="Times New Roman" panose="02020603050405020304" pitchFamily="18" charset="0"/>
              </a:rPr>
              <a:t>A common feature in county lines drug supply is the exploitation of young and vulnerable people. The dealers will frequently target children and adults - often with mental health or addiction problems - to act as drug runners or move cash so they can stay under the radar of law enforcement.</a:t>
            </a:r>
            <a:endParaRPr lang="en-GB" sz="1800" dirty="0">
              <a:effectLst/>
              <a:latin typeface="Times New Roman" panose="02020603050405020304" pitchFamily="18" charset="0"/>
              <a:ea typeface="Times New Roman" panose="02020603050405020304" pitchFamily="18" charset="0"/>
            </a:endParaRPr>
          </a:p>
          <a:p>
            <a:pPr marL="342900" lvl="0" indent="-342900">
              <a:lnSpc>
                <a:spcPts val="1800"/>
              </a:lnSpc>
              <a:spcAft>
                <a:spcPts val="1350"/>
              </a:spcAft>
              <a:buFont typeface="Symbol" panose="05050102010706020507" pitchFamily="18" charset="2"/>
              <a:buChar char=""/>
            </a:pPr>
            <a:r>
              <a:rPr lang="en-GB" sz="1800" dirty="0">
                <a:solidFill>
                  <a:srgbClr val="333333"/>
                </a:solidFill>
                <a:effectLst/>
                <a:latin typeface="Calibri" panose="020F0502020204030204" pitchFamily="34" charset="0"/>
                <a:ea typeface="Times New Roman" panose="02020603050405020304" pitchFamily="18" charset="0"/>
              </a:rPr>
              <a:t>In some cases, the dealers will take over a local property, normally belonging to a vulnerable person, and use it to operate their criminal activity from. This is known as cuckooing.</a:t>
            </a:r>
            <a:endParaRPr lang="en-GB" sz="1800" dirty="0">
              <a:effectLst/>
              <a:latin typeface="Times New Roman" panose="02020603050405020304" pitchFamily="18" charset="0"/>
              <a:ea typeface="Times New Roman" panose="02020603050405020304" pitchFamily="18" charset="0"/>
            </a:endParaRPr>
          </a:p>
          <a:p>
            <a:pPr marL="342900" lvl="0" indent="-342900">
              <a:lnSpc>
                <a:spcPts val="1800"/>
              </a:lnSpc>
              <a:spcAft>
                <a:spcPts val="1350"/>
              </a:spcAft>
              <a:buFont typeface="Symbol" panose="05050102010706020507" pitchFamily="18" charset="2"/>
              <a:buChar char=""/>
            </a:pPr>
            <a:r>
              <a:rPr lang="en-GB" sz="1800" dirty="0">
                <a:solidFill>
                  <a:srgbClr val="333333"/>
                </a:solidFill>
                <a:effectLst/>
                <a:latin typeface="Calibri" panose="020F0502020204030204" pitchFamily="34" charset="0"/>
                <a:ea typeface="Times New Roman" panose="02020603050405020304" pitchFamily="18" charset="0"/>
              </a:rPr>
              <a:t>People exploited in this way will quite often be exposed to physical, mental and sexual abuse, and in some instances will be trafficked to areas a long way from home as part of the network's drug dealing business. </a:t>
            </a:r>
            <a:endParaRPr lang="en-GB" sz="1800" dirty="0">
              <a:effectLst/>
              <a:latin typeface="Times New Roman" panose="02020603050405020304" pitchFamily="18" charset="0"/>
              <a:ea typeface="Times New Roman" panose="02020603050405020304" pitchFamily="18" charset="0"/>
            </a:endParaRPr>
          </a:p>
          <a:p>
            <a:endParaRPr lang="en-GB" b="1" dirty="0"/>
          </a:p>
        </p:txBody>
      </p:sp>
    </p:spTree>
    <p:extLst>
      <p:ext uri="{BB962C8B-B14F-4D97-AF65-F5344CB8AC3E}">
        <p14:creationId xmlns:p14="http://schemas.microsoft.com/office/powerpoint/2010/main" val="356843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71DD-01C9-4C4F-92FD-7580A15762EE}"/>
              </a:ext>
            </a:extLst>
          </p:cNvPr>
          <p:cNvSpPr>
            <a:spLocks noGrp="1"/>
          </p:cNvSpPr>
          <p:nvPr>
            <p:ph type="title"/>
          </p:nvPr>
        </p:nvSpPr>
        <p:spPr/>
        <p:txBody>
          <a:bodyPr/>
          <a:lstStyle/>
          <a:p>
            <a:r>
              <a:rPr lang="en-GB" sz="3200" b="1" dirty="0">
                <a:solidFill>
                  <a:srgbClr val="333333"/>
                </a:solidFill>
                <a:effectLst/>
                <a:latin typeface="Calibri" panose="020F0502020204030204" pitchFamily="34" charset="0"/>
                <a:ea typeface="Times New Roman" panose="02020603050405020304" pitchFamily="18" charset="0"/>
              </a:rPr>
              <a:t>What to do if you have concerns</a:t>
            </a:r>
            <a:br>
              <a:rPr lang="en-GB" sz="3200" b="1" dirty="0">
                <a:effectLst/>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48EF8D89-9055-4140-A518-5400EED497EE}"/>
              </a:ext>
            </a:extLst>
          </p:cNvPr>
          <p:cNvSpPr>
            <a:spLocks noGrp="1"/>
          </p:cNvSpPr>
          <p:nvPr>
            <p:ph idx="1"/>
          </p:nvPr>
        </p:nvSpPr>
        <p:spPr/>
        <p:txBody>
          <a:bodyPr>
            <a:normAutofit fontScale="70000" lnSpcReduction="20000"/>
          </a:bodyPr>
          <a:lstStyle/>
          <a:p>
            <a:pPr marL="342900" lvl="0" indent="-342900">
              <a:lnSpc>
                <a:spcPts val="1800"/>
              </a:lnSpc>
              <a:spcAft>
                <a:spcPts val="1350"/>
              </a:spcAft>
              <a:buFont typeface="Symbol" panose="05050102010706020507" pitchFamily="18" charset="2"/>
              <a:buChar char=""/>
            </a:pPr>
            <a:r>
              <a:rPr lang="en-GB" sz="1800" dirty="0">
                <a:solidFill>
                  <a:srgbClr val="333333"/>
                </a:solidFill>
                <a:effectLst/>
                <a:latin typeface="Calibri" panose="020F0502020204030204" pitchFamily="34" charset="0"/>
                <a:ea typeface="Times New Roman" panose="02020603050405020304" pitchFamily="18" charset="0"/>
              </a:rPr>
              <a:t>You can speak to your local police by dialling 101, or in an emergency 999.</a:t>
            </a:r>
            <a:endParaRPr lang="en-GB" sz="1800" dirty="0">
              <a:effectLst/>
              <a:latin typeface="Times New Roman" panose="02020603050405020304" pitchFamily="18" charset="0"/>
              <a:ea typeface="Times New Roman" panose="02020603050405020304" pitchFamily="18" charset="0"/>
            </a:endParaRPr>
          </a:p>
          <a:p>
            <a:pPr marL="342900" lvl="0" indent="-342900">
              <a:lnSpc>
                <a:spcPts val="1800"/>
              </a:lnSpc>
              <a:spcAft>
                <a:spcPts val="1350"/>
              </a:spcAft>
              <a:buFont typeface="Symbol" panose="05050102010706020507" pitchFamily="18" charset="2"/>
              <a:buChar char=""/>
            </a:pPr>
            <a:r>
              <a:rPr lang="en-GB" sz="1800" dirty="0">
                <a:solidFill>
                  <a:srgbClr val="333333"/>
                </a:solidFill>
                <a:effectLst/>
                <a:latin typeface="Calibri" panose="020F0502020204030204" pitchFamily="34" charset="0"/>
                <a:ea typeface="Times New Roman" panose="02020603050405020304" pitchFamily="18" charset="0"/>
              </a:rPr>
              <a:t>If you would rather remain anonymous, you can contact the independent charity </a:t>
            </a:r>
            <a:r>
              <a:rPr lang="en-GB" sz="1800" dirty="0">
                <a:solidFill>
                  <a:schemeClr val="bg2">
                    <a:lumMod val="25000"/>
                  </a:schemeClr>
                </a:solidFill>
                <a:effectLst/>
                <a:latin typeface="Calibri" panose="020F0502020204030204" pitchFamily="34" charset="0"/>
                <a:ea typeface="Times New Roman" panose="02020603050405020304" pitchFamily="18" charset="0"/>
              </a:rPr>
              <a:t>Crime stoppers </a:t>
            </a:r>
            <a:r>
              <a:rPr lang="en-GB" sz="1800" dirty="0">
                <a:solidFill>
                  <a:srgbClr val="333333"/>
                </a:solidFill>
                <a:effectLst/>
                <a:latin typeface="Calibri" panose="020F0502020204030204" pitchFamily="34" charset="0"/>
                <a:ea typeface="Times New Roman" panose="02020603050405020304" pitchFamily="18" charset="0"/>
              </a:rPr>
              <a:t>on 0800 555 111.</a:t>
            </a:r>
            <a:endParaRPr lang="en-GB" sz="1800" dirty="0">
              <a:effectLst/>
              <a:latin typeface="Times New Roman" panose="02020603050405020304" pitchFamily="18" charset="0"/>
              <a:ea typeface="Times New Roman" panose="02020603050405020304" pitchFamily="18" charset="0"/>
            </a:endParaRPr>
          </a:p>
          <a:p>
            <a:pPr marL="342900" lvl="0" indent="-342900">
              <a:lnSpc>
                <a:spcPts val="1800"/>
              </a:lnSpc>
              <a:spcAft>
                <a:spcPts val="1350"/>
              </a:spcAft>
              <a:buFont typeface="Symbol" panose="05050102010706020507" pitchFamily="18" charset="2"/>
              <a:buChar char=""/>
            </a:pPr>
            <a:r>
              <a:rPr lang="en-GB" sz="1800" dirty="0">
                <a:solidFill>
                  <a:srgbClr val="333333"/>
                </a:solidFill>
                <a:effectLst/>
                <a:latin typeface="Calibri" panose="020F0502020204030204" pitchFamily="34" charset="0"/>
                <a:ea typeface="Times New Roman" panose="02020603050405020304" pitchFamily="18" charset="0"/>
              </a:rPr>
              <a:t>If you notice something linked to the railways, you can report concerns to the British Transport Police by texting 61016 from your mobile. In an emergency dial 999. </a:t>
            </a:r>
            <a:endParaRPr lang="en-GB" sz="1800" dirty="0">
              <a:effectLst/>
              <a:latin typeface="Times New Roman" panose="02020603050405020304" pitchFamily="18" charset="0"/>
              <a:ea typeface="Times New Roman" panose="02020603050405020304" pitchFamily="18" charset="0"/>
            </a:endParaRPr>
          </a:p>
          <a:p>
            <a:pPr marL="342900" lvl="0" indent="-342900">
              <a:lnSpc>
                <a:spcPts val="1800"/>
              </a:lnSpc>
              <a:spcAft>
                <a:spcPts val="1350"/>
              </a:spcAft>
              <a:buFont typeface="Symbol" panose="05050102010706020507" pitchFamily="18" charset="2"/>
              <a:buChar char=""/>
            </a:pPr>
            <a:r>
              <a:rPr lang="en-GB" sz="1800" dirty="0">
                <a:solidFill>
                  <a:srgbClr val="333333"/>
                </a:solidFill>
                <a:effectLst/>
                <a:latin typeface="Calibri" panose="020F0502020204030204" pitchFamily="34" charset="0"/>
                <a:ea typeface="Times New Roman" panose="02020603050405020304" pitchFamily="18" charset="0"/>
              </a:rPr>
              <a:t>You can also call Childline on 0800 1111. Childline is private and confidential service where you can talk to specially trained counsellors about anything that is worrying you.</a:t>
            </a:r>
            <a:endParaRPr lang="en-GB" sz="1800" dirty="0">
              <a:effectLst/>
              <a:latin typeface="Times New Roman" panose="02020603050405020304" pitchFamily="18" charset="0"/>
              <a:ea typeface="Times New Roman" panose="02020603050405020304" pitchFamily="18" charset="0"/>
            </a:endParaRPr>
          </a:p>
          <a:p>
            <a:pPr marL="342900" lvl="0" indent="-342900">
              <a:lnSpc>
                <a:spcPts val="1800"/>
              </a:lnSpc>
              <a:spcAft>
                <a:spcPts val="1350"/>
              </a:spcAft>
              <a:buFont typeface="Symbol" panose="05050102010706020507" pitchFamily="18" charset="2"/>
              <a:buChar char=""/>
            </a:pPr>
            <a:r>
              <a:rPr lang="en-GB" sz="1800" dirty="0">
                <a:solidFill>
                  <a:srgbClr val="333333"/>
                </a:solidFill>
                <a:effectLst/>
                <a:latin typeface="Calibri" panose="020F0502020204030204" pitchFamily="34" charset="0"/>
                <a:ea typeface="Times New Roman" panose="02020603050405020304" pitchFamily="18" charset="0"/>
              </a:rPr>
              <a:t>Alternatively, speak to a children and young people's service like </a:t>
            </a:r>
            <a:r>
              <a:rPr lang="en-GB" sz="1800" dirty="0">
                <a:solidFill>
                  <a:schemeClr val="bg2">
                    <a:lumMod val="25000"/>
                  </a:schemeClr>
                </a:solidFill>
                <a:effectLst/>
                <a:latin typeface="Calibri" panose="020F0502020204030204" pitchFamily="34" charset="0"/>
                <a:ea typeface="Times New Roman" panose="02020603050405020304" pitchFamily="18" charset="0"/>
              </a:rPr>
              <a:t>Catch 22. </a:t>
            </a:r>
            <a:r>
              <a:rPr lang="en-GB" sz="1800" dirty="0">
                <a:solidFill>
                  <a:srgbClr val="333333"/>
                </a:solidFill>
                <a:effectLst/>
                <a:latin typeface="Calibri" panose="020F0502020204030204" pitchFamily="34" charset="0"/>
                <a:ea typeface="Times New Roman" panose="02020603050405020304" pitchFamily="18" charset="0"/>
              </a:rPr>
              <a:t>They work with children and young people of any age to help get them out of situations they're worried about, and have helped lots of children and young people involved in County Lines.</a:t>
            </a:r>
            <a:endParaRPr lang="en-GB"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15810383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xml.rels>&#65279;<?xml version="1.0" encoding="utf-8"?><Relationships xmlns="http://schemas.openxmlformats.org/package/2006/relationships"><Relationship Type="http://schemas.openxmlformats.org/officeDocument/2006/relationships/customXmlProps" Target="/customXML/itemProps.xml" Id="Rd3c4172d526e4b2384ade4b889302c76" /></Relationships>
</file>

<file path=customXML/item.xml><?xml version="1.0" encoding="utf-8"?>
<metadata xmlns="http://www.objective.com/ecm/document/metadata/200D98310CAD465FB48C3A62E91DFCBC" version="1.0.0">
  <systemFields>
    <field name="Objective-Id">
      <value order="0">A6383751</value>
    </field>
    <field name="Objective-Title">
      <value order="0">C4l county lines</value>
    </field>
    <field name="Objective-Description">
      <value order="0"/>
    </field>
    <field name="Objective-CreationStamp">
      <value order="0">2021-01-19T13:52:15Z</value>
    </field>
    <field name="Objective-IsApproved">
      <value order="0">false</value>
    </field>
    <field name="Objective-IsPublished">
      <value order="0">false</value>
    </field>
    <field name="Objective-DatePublished">
      <value order="0"/>
    </field>
    <field name="Objective-ModificationStamp">
      <value order="0">2021-01-22T20:21:25Z</value>
    </field>
    <field name="Objective-Owner">
      <value order="0">Fontaine, Roberta</value>
    </field>
    <field name="Objective-Path">
      <value order="0">Thurrock Global Folder:Thurrock Corporate File Plan:Children and families services:Youth services:Youth Offer:Youth Cabinet:Youth Cabinet 2021:C4L Project:Criminal Exploition</value>
    </field>
    <field name="Objective-Parent">
      <value order="0">Criminal Exploition</value>
    </field>
    <field name="Objective-State">
      <value order="0">Being Drafted</value>
    </field>
    <field name="Objective-VersionId">
      <value order="0">vA10188516</value>
    </field>
    <field name="Objective-Version">
      <value order="0">0.1</value>
    </field>
    <field name="Objective-VersionNumber">
      <value order="0">1</value>
    </field>
    <field name="Objective-VersionComment">
      <value order="0">First version</value>
    </field>
    <field name="Objective-FileNumber">
      <value order="0">qA437985</value>
    </field>
    <field name="Objective-Classification">
      <value order="0"/>
    </field>
    <field name="Objective-Caveats">
      <value order="0">Active Users</value>
    </field>
  </systemFields>
  <catalogues/>
</metadata>
</file>

<file path=customXML/itemProps.xml><?xml version="1.0" encoding="utf-8"?>
<ds:datastoreItem xmlns:ds="http://schemas.openxmlformats.org/officeDocument/2006/customXml" ds:itemID="{5745109E-2DDF-40CB-AC2B-FF9B10C90820}">
  <ds:schemaRefs>
    <ds:schemaRef ds:uri="http://www.objective.com/ecm/document/metadata/200D98310CAD465FB48C3A62E91DFCBC"/>
  </ds:schemaRefs>
</ds:datastoreItem>
</file>

<file path=docProps/app.xml><?xml version="1.0" encoding="utf-8"?>
<Properties xmlns="http://schemas.openxmlformats.org/officeDocument/2006/extended-properties" xmlns:vt="http://schemas.openxmlformats.org/officeDocument/2006/docPropsVTypes">
  <Template>Gallery</Template>
  <TotalTime>12</TotalTime>
  <Words>421</Words>
  <Application>Microsoft Office PowerPoint</Application>
  <PresentationFormat>Widescreen</PresentationFormat>
  <Paragraphs>16</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Gill Sans MT</vt:lpstr>
      <vt:lpstr>Symbol</vt:lpstr>
      <vt:lpstr>Times New Roman</vt:lpstr>
      <vt:lpstr>verdana</vt:lpstr>
      <vt:lpstr>Gallery</vt:lpstr>
      <vt:lpstr>County Lines </vt:lpstr>
      <vt:lpstr>What are county Lines?</vt:lpstr>
      <vt:lpstr>Exploitation of young and vulnerable people </vt:lpstr>
      <vt:lpstr>What to do if you have concerns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County Lines </dc:title>
  <dc:creator>S9127 Lucia Lucioni</dc:creator>
  <cp:lastModifiedBy>S9127 Lucia Lucioni</cp:lastModifiedBy>
  <cp:revision>2</cp:revision>
  <dcterms:created xsi:type="dcterms:W3CDTF">2021-01-11T12:01:52Z</dcterms:created>
  <dcterms:modified xsi:type="dcterms:W3CDTF">2021-01-11T12:14:50Z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A6383751</vt:lpwstr>
  </property>
  <property fmtid="{D5CDD505-2E9C-101B-9397-08002B2CF9AE}" pid="4" name="Objective-Title">
    <vt:lpwstr>C4l county lines</vt:lpwstr>
  </property>
  <property fmtid="{D5CDD505-2E9C-101B-9397-08002B2CF9AE}" pid="5" name="Objective-Description">
    <vt:lpwstr/>
  </property>
  <property fmtid="{D5CDD505-2E9C-101B-9397-08002B2CF9AE}" pid="6" name="Objective-CreationStamp">
    <vt:filetime>2021-01-22T20:21:25Z</vt:filetime>
  </property>
  <property fmtid="{D5CDD505-2E9C-101B-9397-08002B2CF9AE}" pid="7" name="Objective-IsApproved">
    <vt:bool>false</vt:bool>
  </property>
  <property fmtid="{D5CDD505-2E9C-101B-9397-08002B2CF9AE}" pid="8" name="Objective-IsPublished">
    <vt:bool>false</vt:bool>
  </property>
  <property fmtid="{D5CDD505-2E9C-101B-9397-08002B2CF9AE}" pid="9" name="Objective-DatePublished">
    <vt:lpwstr/>
  </property>
  <property fmtid="{D5CDD505-2E9C-101B-9397-08002B2CF9AE}" pid="10" name="Objective-ModificationStamp">
    <vt:filetime>2021-01-22T20:21:25Z</vt:filetime>
  </property>
  <property fmtid="{D5CDD505-2E9C-101B-9397-08002B2CF9AE}" pid="11" name="Objective-Owner">
    <vt:lpwstr>Fontaine, Roberta</vt:lpwstr>
  </property>
  <property fmtid="{D5CDD505-2E9C-101B-9397-08002B2CF9AE}" pid="12" name="Objective-Path">
    <vt:lpwstr>Thurrock Global Folder:Thurrock Corporate File Plan:Children and families services:Youth services:Youth Offer:Youth Cabinet:Youth Cabinet 2021:C4L Project:Criminal Exploition:</vt:lpwstr>
  </property>
  <property fmtid="{D5CDD505-2E9C-101B-9397-08002B2CF9AE}" pid="13" name="Objective-Parent">
    <vt:lpwstr>Criminal Exploition</vt:lpwstr>
  </property>
  <property fmtid="{D5CDD505-2E9C-101B-9397-08002B2CF9AE}" pid="14" name="Objective-State">
    <vt:lpwstr>Being Drafted</vt:lpwstr>
  </property>
  <property fmtid="{D5CDD505-2E9C-101B-9397-08002B2CF9AE}" pid="15" name="Objective-VersionId">
    <vt:lpwstr>vA10188516</vt:lpwstr>
  </property>
  <property fmtid="{D5CDD505-2E9C-101B-9397-08002B2CF9AE}" pid="16" name="Objective-Version">
    <vt:lpwstr>0.1</vt:lpwstr>
  </property>
  <property fmtid="{D5CDD505-2E9C-101B-9397-08002B2CF9AE}" pid="17" name="Objective-VersionNumber">
    <vt:r8>1</vt:r8>
  </property>
  <property fmtid="{D5CDD505-2E9C-101B-9397-08002B2CF9AE}" pid="18" name="Objective-VersionComment">
    <vt:lpwstr>First version</vt:lpwstr>
  </property>
  <property fmtid="{D5CDD505-2E9C-101B-9397-08002B2CF9AE}" pid="19" name="Objective-FileNumber">
    <vt:lpwstr>qA437985</vt:lpwstr>
  </property>
  <property fmtid="{D5CDD505-2E9C-101B-9397-08002B2CF9AE}" pid="20" name="Objective-Classification">
    <vt:lpwstr>[Inherited - none]</vt:lpwstr>
  </property>
  <property fmtid="{D5CDD505-2E9C-101B-9397-08002B2CF9AE}" pid="21" name="Objective-Caveats">
    <vt:lpwstr>groups: Active Users; </vt:lpwstr>
  </property>
  <property fmtid="{D5CDD505-2E9C-101B-9397-08002B2CF9AE}" pid="22" name="Objective-Comment">
    <vt:lpwstr/>
  </property>
</Properties>
</file>