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xml" ContentType="application/vnd.openxmlformats-officedocument.customXml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 Type="http://schemas.openxmlformats.org/officeDocument/2006/relationships/custom-properties" Target="/docProps/custom.xml" Id="R90d8a8d1fec149c3"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245"/>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presProps" Target="presProps.xml" Id="rId8" /><Relationship Type="http://schemas.openxmlformats.org/officeDocument/2006/relationships/slide" Target="slides/slide2.xml" Id="rId3" /><Relationship Type="http://schemas.openxmlformats.org/officeDocument/2006/relationships/notesMaster" Target="notesMasters/notesMaster1.xml" Id="rId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tableStyles" Target="tableStyles.xml" Id="rId11" /><Relationship Type="http://schemas.openxmlformats.org/officeDocument/2006/relationships/slide" Target="slides/slide4.xml" Id="rId5" /><Relationship Type="http://schemas.openxmlformats.org/officeDocument/2006/relationships/theme" Target="theme/theme1.xml" Id="rId10" /><Relationship Type="http://schemas.openxmlformats.org/officeDocument/2006/relationships/slide" Target="slides/slide3.xml" Id="rId4" /><Relationship Type="http://schemas.openxmlformats.org/officeDocument/2006/relationships/viewProps" Target="viewProps.xml" Id="rId9" /><Relationship Type="http://schemas.openxmlformats.org/officeDocument/2006/relationships/customXml" Target="/customXML/item.xml" Id="Ra18364d6d893441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04E1D-CFE1-478C-B7A1-32E0F62D662A}" type="datetimeFigureOut">
              <a:rPr lang="en-GB" smtClean="0"/>
              <a:t>11/01/2021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B7C796-3A45-473E-AF53-2EACA65DFDE1}" type="slidenum">
              <a:rPr lang="en-GB" smtClean="0"/>
              <a:t>‹#›</a:t>
            </a:fld>
            <a:endParaRPr lang="en-GB"/>
          </a:p>
        </p:txBody>
      </p:sp>
    </p:spTree>
    <p:extLst>
      <p:ext uri="{BB962C8B-B14F-4D97-AF65-F5344CB8AC3E}">
        <p14:creationId xmlns:p14="http://schemas.microsoft.com/office/powerpoint/2010/main" val="1071419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C1bT5kFN8N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about:blan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Sources used include </a:t>
            </a:r>
          </a:p>
          <a:p>
            <a:r>
              <a:rPr lang="en-GB" dirty="0">
                <a:hlinkClick r:id="rId3"/>
              </a:rPr>
              <a:t>Stages of Child Criminal Exploitation – YouTube</a:t>
            </a:r>
            <a:r>
              <a:rPr lang="en-GB" dirty="0"/>
              <a:t>  </a:t>
            </a:r>
            <a:r>
              <a:rPr lang="en-GB" dirty="0">
                <a:sym typeface="Wingdings" panose="05000000000000000000" pitchFamily="2" charset="2"/>
              </a:rPr>
              <a:t> reference - </a:t>
            </a:r>
            <a:r>
              <a:rPr lang="en-GB" b="0" i="0" dirty="0">
                <a:solidFill>
                  <a:srgbClr val="000000"/>
                </a:solidFill>
                <a:effectLst/>
                <a:latin typeface="verdana" panose="020B0604030504040204" pitchFamily="34" charset="0"/>
              </a:rPr>
              <a:t>The Children's society. (2020). </a:t>
            </a:r>
            <a:r>
              <a:rPr lang="en-GB" b="0" i="1" dirty="0">
                <a:solidFill>
                  <a:srgbClr val="000000"/>
                </a:solidFill>
                <a:effectLst/>
                <a:latin typeface="verdana" panose="020B0604030504040204" pitchFamily="34" charset="0"/>
              </a:rPr>
              <a:t>Stages of Child Criminal Exploitation.</a:t>
            </a:r>
            <a:r>
              <a:rPr lang="en-GB" b="0" i="0" dirty="0">
                <a:solidFill>
                  <a:srgbClr val="000000"/>
                </a:solidFill>
                <a:effectLst/>
                <a:latin typeface="verdana" panose="020B0604030504040204" pitchFamily="34" charset="0"/>
              </a:rPr>
              <a:t> Available: https://www.youtube.com/watch?v=C1bT5kFN8NM.</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4"/>
              </a:rPr>
              <a:t>Criminal exploitation of children and vulnerable adults: county lines - GOV.UK (www.gov.uk)</a:t>
            </a:r>
            <a:r>
              <a:rPr lang="en-GB"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reference </a:t>
            </a:r>
            <a:r>
              <a:rPr lang="en-GB" sz="2800" b="0" i="0" dirty="0">
                <a:solidFill>
                  <a:srgbClr val="000000"/>
                </a:solidFill>
                <a:effectLst/>
                <a:latin typeface="verdana" panose="020B0604030504040204" pitchFamily="34" charset="0"/>
              </a:rPr>
              <a:t>UK Government . (2020). </a:t>
            </a:r>
            <a:r>
              <a:rPr lang="en-GB" sz="2800" b="0" i="1" dirty="0">
                <a:solidFill>
                  <a:srgbClr val="000000"/>
                </a:solidFill>
                <a:effectLst/>
                <a:latin typeface="verdana" panose="020B0604030504040204" pitchFamily="34" charset="0"/>
              </a:rPr>
              <a:t>Criminal exploitation of children and vulnerable adults: county lines.</a:t>
            </a:r>
            <a:r>
              <a:rPr lang="en-GB" sz="2800" b="0" i="0" dirty="0">
                <a:solidFill>
                  <a:srgbClr val="000000"/>
                </a:solidFill>
                <a:effectLst/>
                <a:latin typeface="verdana" panose="020B0604030504040204" pitchFamily="34" charset="0"/>
              </a:rPr>
              <a:t> </a:t>
            </a:r>
            <a:r>
              <a:rPr lang="en-GB" sz="2800" b="0" i="0">
                <a:solidFill>
                  <a:srgbClr val="000000"/>
                </a:solidFill>
                <a:effectLst/>
                <a:latin typeface="verdana" panose="020B0604030504040204" pitchFamily="34" charset="0"/>
              </a:rPr>
              <a:t>Available: Criminal exploitation of children and vulnerable adults: county lines - GOV.UK (www.gov.uk).</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C4B7C796-3A45-473E-AF53-2EACA65DFDE1}" type="slidenum">
              <a:rPr lang="en-GB" smtClean="0"/>
              <a:t>5</a:t>
            </a:fld>
            <a:endParaRPr lang="en-GB"/>
          </a:p>
        </p:txBody>
      </p:sp>
    </p:spTree>
    <p:extLst>
      <p:ext uri="{BB962C8B-B14F-4D97-AF65-F5344CB8AC3E}">
        <p14:creationId xmlns:p14="http://schemas.microsoft.com/office/powerpoint/2010/main" val="244003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25529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0810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16963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25877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40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33858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8638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3826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8836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027698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0275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1/11/2021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8550688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1A966-655C-4444-B31F-A63D4951245B}"/>
              </a:ext>
            </a:extLst>
          </p:cNvPr>
          <p:cNvSpPr>
            <a:spLocks noGrp="1"/>
          </p:cNvSpPr>
          <p:nvPr>
            <p:ph type="ctrTitle"/>
          </p:nvPr>
        </p:nvSpPr>
        <p:spPr>
          <a:xfrm>
            <a:off x="4983900" y="1079500"/>
            <a:ext cx="6119131" cy="2138400"/>
          </a:xfrm>
        </p:spPr>
        <p:txBody>
          <a:bodyPr>
            <a:normAutofit/>
          </a:bodyPr>
          <a:lstStyle/>
          <a:p>
            <a:r>
              <a:rPr lang="en-GB"/>
              <a:t>Criminal Exploitation </a:t>
            </a:r>
            <a:endParaRPr lang="en-GB" dirty="0"/>
          </a:p>
        </p:txBody>
      </p:sp>
      <p:pic>
        <p:nvPicPr>
          <p:cNvPr id="19" name="Picture 2">
            <a:extLst>
              <a:ext uri="{FF2B5EF4-FFF2-40B4-BE49-F238E27FC236}">
                <a16:creationId xmlns:a16="http://schemas.microsoft.com/office/drawing/2014/main" id="{6BCB2FD9-E55C-45D6-BF44-2A58BDE3DE2D}"/>
              </a:ext>
            </a:extLst>
          </p:cNvPr>
          <p:cNvPicPr>
            <a:picLocks noChangeAspect="1"/>
          </p:cNvPicPr>
          <p:nvPr/>
        </p:nvPicPr>
        <p:blipFill rotWithShape="1">
          <a:blip r:embed="rId2"/>
          <a:srcRect l="45888" r="21857" b="2"/>
          <a:stretch/>
        </p:blipFill>
        <p:spPr>
          <a:xfrm>
            <a:off x="20" y="10"/>
            <a:ext cx="3863955" cy="6857989"/>
          </a:xfrm>
          <a:prstGeom prst="rect">
            <a:avLst/>
          </a:prstGeom>
        </p:spPr>
      </p:pic>
      <p:cxnSp>
        <p:nvCxnSpPr>
          <p:cNvPr id="20" name="Straight Connector 9">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78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55C8-01E2-463B-AFDE-2187EF1DCEAC}"/>
              </a:ext>
            </a:extLst>
          </p:cNvPr>
          <p:cNvSpPr>
            <a:spLocks noGrp="1"/>
          </p:cNvSpPr>
          <p:nvPr>
            <p:ph type="title"/>
          </p:nvPr>
        </p:nvSpPr>
        <p:spPr/>
        <p:txBody>
          <a:bodyPr>
            <a:normAutofit fontScale="90000"/>
          </a:bodyPr>
          <a:lstStyle/>
          <a:p>
            <a:r>
              <a:rPr lang="en-GB" sz="2800" b="1" dirty="0">
                <a:effectLst/>
                <a:latin typeface="Calibri" panose="020F0502020204030204" pitchFamily="34" charset="0"/>
                <a:ea typeface="Times New Roman" panose="02020603050405020304" pitchFamily="18" charset="0"/>
                <a:cs typeface="Calibri" panose="020F0502020204030204" pitchFamily="34" charset="0"/>
              </a:rPr>
              <a:t>What is child criminal exploitation?</a:t>
            </a:r>
            <a:br>
              <a:rPr lang="en-GB" sz="2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54D1107F-E31D-44CF-89BB-B3B762FB461E}"/>
              </a:ext>
            </a:extLst>
          </p:cNvPr>
          <p:cNvSpPr>
            <a:spLocks noGrp="1"/>
          </p:cNvSpPr>
          <p:nvPr>
            <p:ph idx="1"/>
          </p:nvPr>
        </p:nvSpPr>
        <p:spPr/>
        <p:txBody>
          <a:bodyPr>
            <a:normAutofit/>
          </a:bodyPr>
          <a:lstStyle/>
          <a:p>
            <a:pPr>
              <a:lnSpc>
                <a:spcPct val="107000"/>
              </a:lnSpc>
              <a:spcBef>
                <a:spcPts val="1500"/>
              </a:spcBef>
              <a:spcAft>
                <a:spcPts val="1500"/>
              </a:spcAft>
            </a:pPr>
            <a:r>
              <a:rPr lang="en-GB"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Child criminal exploitation is increasingly used to describe this type of exploitation where children are involved, and is defined as:</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GB"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“Child criminal exploitation is common in county lines and occurs where an individual or group takes advantage of an imbalance of power to coerce, control, manipulate or deceive a child or young person under the age of 18. The victim may have been criminally exploited even if the activity appears consensual. Child criminal exploitation does not always involve physical contact; it can also occur through the use of technology.”</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GB"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Criminal exploitation of children is broader than just county lines, and includes for instance children forced to work on cannabis farms or to commit theft.</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3091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D03E-ECF2-4B0C-BE17-7F94C328169D}"/>
              </a:ext>
            </a:extLst>
          </p:cNvPr>
          <p:cNvSpPr>
            <a:spLocks noGrp="1"/>
          </p:cNvSpPr>
          <p:nvPr>
            <p:ph type="title"/>
          </p:nvPr>
        </p:nvSpPr>
        <p:spPr/>
        <p:txBody>
          <a:bodyPr>
            <a:normAutofit fontScale="90000"/>
          </a:bodyPr>
          <a:lstStyle/>
          <a:p>
            <a:r>
              <a:rPr lang="en-GB" sz="2800" b="1" dirty="0">
                <a:effectLst/>
                <a:latin typeface="Calibri" panose="020F0502020204030204" pitchFamily="34" charset="0"/>
                <a:ea typeface="Calibri" panose="020F0502020204030204" pitchFamily="34" charset="0"/>
                <a:cs typeface="Calibri" panose="020F0502020204030204" pitchFamily="34" charset="0"/>
              </a:rPr>
              <a:t>Who is vulnerable to county lines exploitation?</a:t>
            </a:r>
            <a:br>
              <a:rPr lang="en-GB" sz="2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653114F1-B59A-46F1-B7C7-5D46FA7B7184}"/>
              </a:ext>
            </a:extLst>
          </p:cNvPr>
          <p:cNvSpPr>
            <a:spLocks noGrp="1"/>
          </p:cNvSpPr>
          <p:nvPr>
            <p:ph idx="1"/>
          </p:nvPr>
        </p:nvSpPr>
        <p:spPr/>
        <p:txBody>
          <a:bodyPr>
            <a:normAutofit lnSpcReduction="10000"/>
          </a:bodyPr>
          <a:lstStyle/>
          <a:p>
            <a:pPr>
              <a:spcBef>
                <a:spcPts val="1500"/>
              </a:spcBef>
              <a:spcAft>
                <a:spcPts val="1500"/>
              </a:spcAft>
            </a:pPr>
            <a:r>
              <a:rPr lang="en-GB" sz="1800" dirty="0">
                <a:solidFill>
                  <a:schemeClr val="tx1"/>
                </a:solidFill>
                <a:effectLst/>
                <a:latin typeface="Calibri" panose="020F0502020204030204" pitchFamily="34" charset="0"/>
                <a:ea typeface="Times New Roman" panose="02020603050405020304" pitchFamily="18" charset="0"/>
              </a:rPr>
              <a:t>There are recorded cases of:</a:t>
            </a:r>
            <a:endParaRPr lang="en-GB" sz="1800" dirty="0">
              <a:solidFill>
                <a:schemeClr val="tx1"/>
              </a:solidFill>
              <a:effectLst/>
              <a:latin typeface="Times New Roman" panose="02020603050405020304" pitchFamily="18" charset="0"/>
              <a:ea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rPr>
              <a:t>C</a:t>
            </a:r>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hildren as young as 12 years old being exploited or moved by gangs to courier drugs out of their local area; 15-16 years is the most common age range</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White British children being targeted because gangs perceive they are more likely to evade police detection but a person of any ethnicity or nationality may be exploited</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rPr>
              <a:t>T</a:t>
            </a:r>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he use of social media to make initial contact with children and young people</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rPr>
              <a:t>C</a:t>
            </a:r>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lass A drug users being targeted so that gangs can takeover their homes (known as ‘cuckooing’)</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spcBef>
                <a:spcPts val="1500"/>
              </a:spcBef>
              <a:spcAft>
                <a:spcPts val="1500"/>
              </a:spcAft>
            </a:pPr>
            <a:r>
              <a:rPr lang="en-GB" sz="1800" dirty="0">
                <a:solidFill>
                  <a:schemeClr val="tx1"/>
                </a:solidFill>
                <a:latin typeface="Calibri" panose="020F0502020204030204" pitchFamily="34" charset="0"/>
                <a:ea typeface="Times New Roman" panose="02020603050405020304" pitchFamily="18" charset="0"/>
              </a:rPr>
              <a:t>The government believe</a:t>
            </a:r>
            <a:r>
              <a:rPr lang="en-GB" sz="1800" dirty="0">
                <a:solidFill>
                  <a:schemeClr val="tx1"/>
                </a:solidFill>
                <a:effectLst/>
                <a:latin typeface="Calibri" panose="020F0502020204030204" pitchFamily="34" charset="0"/>
                <a:ea typeface="Times New Roman" panose="02020603050405020304" pitchFamily="18" charset="0"/>
              </a:rPr>
              <a:t> county lines exploitation is widespread, with gangs from big cities including London, Manchester and Liverpool operating throughout England, Wales and Scotland.</a:t>
            </a:r>
            <a:endParaRPr lang="en-GB" sz="1800" dirty="0">
              <a:solidFill>
                <a:schemeClr val="tx1"/>
              </a:solidFill>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73209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5905-C3A6-4640-973F-8BB9AB901A51}"/>
              </a:ext>
            </a:extLst>
          </p:cNvPr>
          <p:cNvSpPr>
            <a:spLocks noGrp="1"/>
          </p:cNvSpPr>
          <p:nvPr>
            <p:ph type="title"/>
          </p:nvPr>
        </p:nvSpPr>
        <p:spPr>
          <a:xfrm>
            <a:off x="1079500" y="310718"/>
            <a:ext cx="10026650" cy="1356157"/>
          </a:xfrm>
        </p:spPr>
        <p:txBody>
          <a:bodyPr>
            <a:normAutofit/>
          </a:bodyPr>
          <a:lstStyle/>
          <a:p>
            <a:r>
              <a:rPr lang="en-GB" sz="2800" b="1" dirty="0">
                <a:effectLst/>
                <a:latin typeface="Calibri" panose="020F0502020204030204" pitchFamily="34" charset="0"/>
                <a:ea typeface="Times New Roman" panose="02020603050405020304" pitchFamily="18" charset="0"/>
              </a:rPr>
              <a:t>Some of the factors that heighten a person’s vulnerability include:</a:t>
            </a:r>
            <a:br>
              <a:rPr lang="en-GB" sz="2800" dirty="0">
                <a:effectLst/>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9FA39EAE-60D2-442B-8022-C1DD1A08840E}"/>
              </a:ext>
            </a:extLst>
          </p:cNvPr>
          <p:cNvSpPr>
            <a:spLocks noGrp="1"/>
          </p:cNvSpPr>
          <p:nvPr>
            <p:ph idx="1"/>
          </p:nvPr>
        </p:nvSpPr>
        <p:spPr>
          <a:xfrm>
            <a:off x="1079500" y="1531136"/>
            <a:ext cx="10026650" cy="4789765"/>
          </a:xfrm>
        </p:spPr>
        <p:txBody>
          <a:bodyPr>
            <a:normAutofit/>
          </a:bodyPr>
          <a:lstStyle/>
          <a:p>
            <a:pPr marL="342900" lvl="0" indent="-342900">
              <a:lnSpc>
                <a:spcPct val="107000"/>
              </a:lnSpc>
              <a:spcAft>
                <a:spcPts val="375"/>
              </a:spcAft>
              <a:buSzPts val="1000"/>
              <a:buFont typeface="Symbol" panose="05050102010706020507" pitchFamily="18" charset="2"/>
              <a:buChar char=""/>
              <a:tabLst>
                <a:tab pos="457200" algn="l"/>
              </a:tabLst>
            </a:pPr>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rPr>
              <a:t>H</a:t>
            </a:r>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aving prior experience of neglect, physical and/or sexual abuse</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Lack of a safe/stable home environment, now or in the past (domestic violence or parental substance misuse, mental health issues or criminality, for example)</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rPr>
              <a:t>S</a:t>
            </a:r>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ocial isolation or social difficulties</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rPr>
              <a:t>E</a:t>
            </a:r>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conomic vulnerability</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rPr>
              <a:t>H</a:t>
            </a:r>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omelessness or insecure accommodation status</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rPr>
              <a:t>C</a:t>
            </a:r>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onnections with other people involved in gangs</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rPr>
              <a:t>H</a:t>
            </a:r>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aving a physical or learning disability</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rPr>
              <a:t>H</a:t>
            </a:r>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aving mental health or substance misuse issues</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rPr>
              <a:t>B</a:t>
            </a:r>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eing in care </a:t>
            </a:r>
            <a:r>
              <a:rPr lang="en-GB" sz="1800" dirty="0">
                <a:solidFill>
                  <a:schemeClr val="tx1"/>
                </a:solidFill>
                <a:latin typeface="Calibri" panose="020F0502020204030204" pitchFamily="34" charset="0"/>
                <a:ea typeface="Calibri" panose="020F0502020204030204" pitchFamily="34" charset="0"/>
                <a:cs typeface="Calibri" panose="020F0502020204030204" pitchFamily="34" charset="0"/>
              </a:rPr>
              <a:t>B</a:t>
            </a:r>
            <a:r>
              <a:rPr lang="en-GB"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eing excluded from mainstream education</a:t>
            </a:r>
            <a:endParaRPr lang="en-GB" dirty="0"/>
          </a:p>
        </p:txBody>
      </p:sp>
    </p:spTree>
    <p:extLst>
      <p:ext uri="{BB962C8B-B14F-4D97-AF65-F5344CB8AC3E}">
        <p14:creationId xmlns:p14="http://schemas.microsoft.com/office/powerpoint/2010/main" val="264739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87A29-A1B9-445E-8E5B-13605F6FA9E3}"/>
              </a:ext>
            </a:extLst>
          </p:cNvPr>
          <p:cNvSpPr>
            <a:spLocks noGrp="1"/>
          </p:cNvSpPr>
          <p:nvPr>
            <p:ph idx="1"/>
          </p:nvPr>
        </p:nvSpPr>
        <p:spPr/>
        <p:txBody>
          <a:bodyPr/>
          <a:lstStyle/>
          <a:p>
            <a:r>
              <a:rPr lang="en-GB" dirty="0">
                <a:hlinkClick r:id="rId3"/>
              </a:rPr>
              <a:t>Stages of Child Criminal Exploitation – YouTube</a:t>
            </a:r>
            <a:r>
              <a:rPr lang="en-GB" dirty="0"/>
              <a:t> </a:t>
            </a:r>
          </a:p>
        </p:txBody>
      </p:sp>
    </p:spTree>
    <p:extLst>
      <p:ext uri="{BB962C8B-B14F-4D97-AF65-F5344CB8AC3E}">
        <p14:creationId xmlns:p14="http://schemas.microsoft.com/office/powerpoint/2010/main" val="4097499161"/>
      </p:ext>
    </p:extLst>
  </p:cSld>
  <p:clrMapOvr>
    <a:masterClrMapping/>
  </p:clrMapOvr>
</p:sld>
</file>

<file path=ppt/theme/theme1.xml><?xml version="1.0" encoding="utf-8"?>
<a:theme xmlns:a="http://schemas.openxmlformats.org/drawingml/2006/main" name="LeafVTI">
  <a:themeElements>
    <a:clrScheme name="AnalogousFromRegularSeedLeftStep">
      <a:dk1>
        <a:srgbClr val="000000"/>
      </a:dk1>
      <a:lt1>
        <a:srgbClr val="FFFFFF"/>
      </a:lt1>
      <a:dk2>
        <a:srgbClr val="1B3025"/>
      </a:dk2>
      <a:lt2>
        <a:srgbClr val="F3F0F1"/>
      </a:lt2>
      <a:accent1>
        <a:srgbClr val="20B786"/>
      </a:accent1>
      <a:accent2>
        <a:srgbClr val="14BB3F"/>
      </a:accent2>
      <a:accent3>
        <a:srgbClr val="39BA21"/>
      </a:accent3>
      <a:accent4>
        <a:srgbClr val="6FB213"/>
      </a:accent4>
      <a:accent5>
        <a:srgbClr val="A4A51D"/>
      </a:accent5>
      <a:accent6>
        <a:srgbClr val="D58817"/>
      </a:accent6>
      <a:hlink>
        <a:srgbClr val="C34C73"/>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xml.rels>&#65279;<?xml version="1.0" encoding="utf-8"?><Relationships xmlns="http://schemas.openxmlformats.org/package/2006/relationships"><Relationship Type="http://schemas.openxmlformats.org/officeDocument/2006/relationships/customXmlProps" Target="/customXML/itemProps.xml" Id="Rd3c4172d526e4b2384ade4b889302c76" /></Relationships>
</file>

<file path=customXML/item.xml><?xml version="1.0" encoding="utf-8"?>
<metadata xmlns="http://www.objective.com/ecm/document/metadata/200D98310CAD465FB48C3A62E91DFCBC" version="1.0.0">
  <systemFields>
    <field name="Objective-Id">
      <value order="0">A6383752</value>
    </field>
    <field name="Objective-Title">
      <value order="0">C4l Criminal Exploitation</value>
    </field>
    <field name="Objective-Description">
      <value order="0"/>
    </field>
    <field name="Objective-CreationStamp">
      <value order="0">2021-01-19T13:52:21Z</value>
    </field>
    <field name="Objective-IsApproved">
      <value order="0">false</value>
    </field>
    <field name="Objective-IsPublished">
      <value order="0">false</value>
    </field>
    <field name="Objective-DatePublished">
      <value order="0"/>
    </field>
    <field name="Objective-ModificationStamp">
      <value order="0">2021-01-22T20:21:36Z</value>
    </field>
    <field name="Objective-Owner">
      <value order="0">Fontaine, Roberta</value>
    </field>
    <field name="Objective-Path">
      <value order="0">Thurrock Global Folder:Thurrock Corporate File Plan:Children and families services:Youth services:Youth Offer:Youth Cabinet:Youth Cabinet 2021:C4L Project:Criminal Exploition</value>
    </field>
    <field name="Objective-Parent">
      <value order="0">Criminal Exploition</value>
    </field>
    <field name="Objective-State">
      <value order="0">Being Drafted</value>
    </field>
    <field name="Objective-VersionId">
      <value order="0">vA10188517</value>
    </field>
    <field name="Objective-Version">
      <value order="0">0.1</value>
    </field>
    <field name="Objective-VersionNumber">
      <value order="0">1</value>
    </field>
    <field name="Objective-VersionComment">
      <value order="0">First version</value>
    </field>
    <field name="Objective-FileNumber">
      <value order="0">qA437985</value>
    </field>
    <field name="Objective-Classification">
      <value order="0"/>
    </field>
    <field name="Objective-Caveats">
      <value order="0">Active Users</value>
    </field>
  </systemFields>
  <catalogues/>
</metadata>
</file>

<file path=customXML/itemProps.xml><?xml version="1.0" encoding="utf-8"?>
<ds:datastoreItem xmlns:ds="http://schemas.openxmlformats.org/officeDocument/2006/customXml" ds:itemID="{5745109E-2DDF-40CB-AC2B-FF9B10C90820}">
  <ds:schemaRefs>
    <ds:schemaRef ds:uri="http://www.objective.com/ecm/document/metadata/200D98310CAD465FB48C3A62E91DFCBC"/>
  </ds:schemaRefs>
</ds:datastoreItem>
</file>

<file path=docProps/app.xml><?xml version="1.0" encoding="utf-8"?>
<Properties xmlns="http://schemas.openxmlformats.org/officeDocument/2006/extended-properties" xmlns:vt="http://schemas.openxmlformats.org/officeDocument/2006/docPropsVTypes">
  <TotalTime>16</TotalTime>
  <Words>475</Words>
  <Application>Microsoft Office PowerPoint</Application>
  <PresentationFormat>Widescreen</PresentationFormat>
  <Paragraphs>27</Paragraphs>
  <Slides>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Avenir Next LT Pro Light</vt:lpstr>
      <vt:lpstr>Calibri</vt:lpstr>
      <vt:lpstr>Rockwell Nova Light</vt:lpstr>
      <vt:lpstr>Symbol</vt:lpstr>
      <vt:lpstr>Times New Roman</vt:lpstr>
      <vt:lpstr>verdana</vt:lpstr>
      <vt:lpstr>Wingdings</vt:lpstr>
      <vt:lpstr>LeafVTI</vt:lpstr>
      <vt:lpstr>Criminal Exploitation </vt:lpstr>
      <vt:lpstr>What is child criminal exploitation? </vt:lpstr>
      <vt:lpstr>Who is vulnerable to county lines exploitation? </vt:lpstr>
      <vt:lpstr>Some of the factors that heighten a person’s vulnerability include: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Criminal Exploitation</dc:title>
  <dc:creator>S9127 Lucia Lucioni</dc:creator>
  <cp:lastModifiedBy>S9127 Lucia Lucioni</cp:lastModifiedBy>
  <cp:revision>3</cp:revision>
  <dcterms:created xsi:type="dcterms:W3CDTF">2021-01-11T11:44:55Z</dcterms:created>
  <dcterms:modified xsi:type="dcterms:W3CDTF">2021-01-11T12:01:39Z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 by">
    <vt:lpwstr>32123</vt:lpwstr>
  </property>
  <property fmtid="{D5CDD505-2E9C-101B-9397-08002B2CF9AE}" pid="3" name="Objective-Id">
    <vt:lpwstr>A6383752</vt:lpwstr>
  </property>
  <property fmtid="{D5CDD505-2E9C-101B-9397-08002B2CF9AE}" pid="4" name="Objective-Title">
    <vt:lpwstr>C4l Criminal Exploitation</vt:lpwstr>
  </property>
  <property fmtid="{D5CDD505-2E9C-101B-9397-08002B2CF9AE}" pid="5" name="Objective-Description">
    <vt:lpwstr/>
  </property>
  <property fmtid="{D5CDD505-2E9C-101B-9397-08002B2CF9AE}" pid="6" name="Objective-CreationStamp">
    <vt:filetime>2021-01-22T20:21:36Z</vt:filetime>
  </property>
  <property fmtid="{D5CDD505-2E9C-101B-9397-08002B2CF9AE}" pid="7" name="Objective-IsApproved">
    <vt:bool>false</vt:bool>
  </property>
  <property fmtid="{D5CDD505-2E9C-101B-9397-08002B2CF9AE}" pid="8" name="Objective-IsPublished">
    <vt:bool>false</vt:bool>
  </property>
  <property fmtid="{D5CDD505-2E9C-101B-9397-08002B2CF9AE}" pid="9" name="Objective-DatePublished">
    <vt:lpwstr/>
  </property>
  <property fmtid="{D5CDD505-2E9C-101B-9397-08002B2CF9AE}" pid="10" name="Objective-ModificationStamp">
    <vt:filetime>2021-01-22T20:21:36Z</vt:filetime>
  </property>
  <property fmtid="{D5CDD505-2E9C-101B-9397-08002B2CF9AE}" pid="11" name="Objective-Owner">
    <vt:lpwstr>Fontaine, Roberta</vt:lpwstr>
  </property>
  <property fmtid="{D5CDD505-2E9C-101B-9397-08002B2CF9AE}" pid="12" name="Objective-Path">
    <vt:lpwstr>Thurrock Global Folder:Thurrock Corporate File Plan:Children and families services:Youth services:Youth Offer:Youth Cabinet:Youth Cabinet 2021:C4L Project:Criminal Exploition:</vt:lpwstr>
  </property>
  <property fmtid="{D5CDD505-2E9C-101B-9397-08002B2CF9AE}" pid="13" name="Objective-Parent">
    <vt:lpwstr>Criminal Exploition</vt:lpwstr>
  </property>
  <property fmtid="{D5CDD505-2E9C-101B-9397-08002B2CF9AE}" pid="14" name="Objective-State">
    <vt:lpwstr>Being Drafted</vt:lpwstr>
  </property>
  <property fmtid="{D5CDD505-2E9C-101B-9397-08002B2CF9AE}" pid="15" name="Objective-VersionId">
    <vt:lpwstr>vA10188517</vt:lpwstr>
  </property>
  <property fmtid="{D5CDD505-2E9C-101B-9397-08002B2CF9AE}" pid="16" name="Objective-Version">
    <vt:lpwstr>0.1</vt:lpwstr>
  </property>
  <property fmtid="{D5CDD505-2E9C-101B-9397-08002B2CF9AE}" pid="17" name="Objective-VersionNumber">
    <vt:r8>1</vt:r8>
  </property>
  <property fmtid="{D5CDD505-2E9C-101B-9397-08002B2CF9AE}" pid="18" name="Objective-VersionComment">
    <vt:lpwstr>First version</vt:lpwstr>
  </property>
  <property fmtid="{D5CDD505-2E9C-101B-9397-08002B2CF9AE}" pid="19" name="Objective-FileNumber">
    <vt:lpwstr>qA437985</vt:lpwstr>
  </property>
  <property fmtid="{D5CDD505-2E9C-101B-9397-08002B2CF9AE}" pid="20" name="Objective-Classification">
    <vt:lpwstr>[Inherited - none]</vt:lpwstr>
  </property>
  <property fmtid="{D5CDD505-2E9C-101B-9397-08002B2CF9AE}" pid="21" name="Objective-Caveats">
    <vt:lpwstr>groups: Active Users; </vt:lpwstr>
  </property>
  <property fmtid="{D5CDD505-2E9C-101B-9397-08002B2CF9AE}" pid="22" name="Objective-Comment">
    <vt:lpwstr/>
  </property>
</Properties>
</file>