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DBFC-3DA3-F67B-F5BF-3DD7726B3133}" v="31" dt="2021-05-04T23:11:19.700"/>
    <p1510:client id="{D4BA3A70-114C-94AF-BC6A-CF6153695915}" v="240" dt="2021-05-04T16:43:24.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138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943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994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134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108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052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5944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852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17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65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70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158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593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495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198327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bc.co.uk/usingthebbc/terms-of-use/" TargetMode="External"/><Relationship Id="rId2" Type="http://schemas.openxmlformats.org/officeDocument/2006/relationships/hyperlink" Target="https://www.spotify.com/uk/legal/end-user-agreement/" TargetMode="External"/><Relationship Id="rId1" Type="http://schemas.openxmlformats.org/officeDocument/2006/relationships/slideLayout" Target="../slideLayouts/slideLayout2.xml"/><Relationship Id="rId5" Type="http://schemas.openxmlformats.org/officeDocument/2006/relationships/hyperlink" Target="https://accounts.google.com/signup/v2/webcreateaccount" TargetMode="External"/><Relationship Id="rId4" Type="http://schemas.openxmlformats.org/officeDocument/2006/relationships/hyperlink" Target="https://www.spotify.com/uk/legal/privacy-polic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2DA22-F6C7-4654-8659-8D3887632D08}"/>
              </a:ext>
            </a:extLst>
          </p:cNvPr>
          <p:cNvSpPr>
            <a:spLocks noGrp="1"/>
          </p:cNvSpPr>
          <p:nvPr>
            <p:ph type="ctrTitle"/>
          </p:nvPr>
        </p:nvSpPr>
        <p:spPr/>
        <p:txBody>
          <a:bodyPr/>
          <a:lstStyle/>
          <a:p>
            <a:r>
              <a:rPr lang="en-GB" sz="4000" b="1" dirty="0">
                <a:effectLst/>
                <a:ea typeface="Times New Roman" panose="02020603050405020304" pitchFamily="18" charset="0"/>
                <a:cs typeface="Times New Roman" panose="02020603050405020304" pitchFamily="18" charset="0"/>
              </a:rPr>
              <a:t>Overview of the purpose of the project</a:t>
            </a:r>
            <a:b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br>
            <a:endParaRPr lang="en-GB" dirty="0"/>
          </a:p>
        </p:txBody>
      </p:sp>
      <p:sp>
        <p:nvSpPr>
          <p:cNvPr id="5" name="Subtitle 4">
            <a:extLst>
              <a:ext uri="{FF2B5EF4-FFF2-40B4-BE49-F238E27FC236}">
                <a16:creationId xmlns:a16="http://schemas.microsoft.com/office/drawing/2014/main" id="{464FD2F1-605A-4FE1-8CA1-D20FA39148B7}"/>
              </a:ext>
            </a:extLst>
          </p:cNvPr>
          <p:cNvSpPr>
            <a:spLocks noGrp="1"/>
          </p:cNvSpPr>
          <p:nvPr>
            <p:ph type="subTitle" idx="1"/>
          </p:nvPr>
        </p:nvSpPr>
        <p:spPr>
          <a:xfrm>
            <a:off x="809999" y="3592317"/>
            <a:ext cx="9144000" cy="1655762"/>
          </a:xfrm>
        </p:spPr>
        <p:txBody>
          <a:bodyPr/>
          <a:lstStyle/>
          <a:p>
            <a:r>
              <a:rPr lang="en-GB" dirty="0"/>
              <a:t>Taranveer Singh</a:t>
            </a:r>
          </a:p>
        </p:txBody>
      </p:sp>
    </p:spTree>
    <p:extLst>
      <p:ext uri="{BB962C8B-B14F-4D97-AF65-F5344CB8AC3E}">
        <p14:creationId xmlns:p14="http://schemas.microsoft.com/office/powerpoint/2010/main" val="50405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2DE9-3E06-482B-BA50-E5FBE95F6E51}"/>
              </a:ext>
            </a:extLst>
          </p:cNvPr>
          <p:cNvSpPr>
            <a:spLocks noGrp="1"/>
          </p:cNvSpPr>
          <p:nvPr>
            <p:ph type="title"/>
          </p:nvPr>
        </p:nvSpPr>
        <p:spPr/>
        <p:txBody>
          <a:bodyPr/>
          <a:lstStyle/>
          <a:p>
            <a:r>
              <a:rPr lang="en-GB" dirty="0"/>
              <a:t>Potential problems</a:t>
            </a:r>
          </a:p>
        </p:txBody>
      </p:sp>
      <p:sp>
        <p:nvSpPr>
          <p:cNvPr id="3" name="Content Placeholder 2">
            <a:extLst>
              <a:ext uri="{FF2B5EF4-FFF2-40B4-BE49-F238E27FC236}">
                <a16:creationId xmlns:a16="http://schemas.microsoft.com/office/drawing/2014/main" id="{55F7C8E3-A24D-41E5-AC9A-38D81C4477DB}"/>
              </a:ext>
            </a:extLst>
          </p:cNvPr>
          <p:cNvSpPr>
            <a:spLocks noGrp="1"/>
          </p:cNvSpPr>
          <p:nvPr>
            <p:ph idx="1"/>
          </p:nvPr>
        </p:nvSpPr>
        <p:spPr/>
        <p:txBody>
          <a:bodyPr>
            <a:normAutofit/>
          </a:bodyPr>
          <a:lstStyle/>
          <a:p>
            <a:pPr>
              <a:buFontTx/>
              <a:buChar char="-"/>
            </a:pPr>
            <a:r>
              <a:rPr lang="en-GB" dirty="0"/>
              <a:t>This could be exploited by accessing endpoint and putting into parameters fake information (for example score=100000)</a:t>
            </a:r>
          </a:p>
          <a:p>
            <a:pPr>
              <a:buFontTx/>
              <a:buChar char="-"/>
            </a:pPr>
            <a:r>
              <a:rPr lang="en-GB" dirty="0"/>
              <a:t>One just needs to look up </a:t>
            </a:r>
            <a:r>
              <a:rPr lang="en-GB" dirty="0" err="1"/>
              <a:t>Javascript</a:t>
            </a:r>
            <a:r>
              <a:rPr lang="en-GB" dirty="0"/>
              <a:t> code to see what needs to be sent and cheat the system</a:t>
            </a:r>
          </a:p>
          <a:p>
            <a:pPr>
              <a:buFontTx/>
              <a:buChar char="-"/>
            </a:pPr>
            <a:r>
              <a:rPr lang="en-GB" dirty="0"/>
              <a:t>We didn’t have enough time to fix this, that would have to be priority for the project moving forward</a:t>
            </a:r>
          </a:p>
        </p:txBody>
      </p:sp>
    </p:spTree>
    <p:extLst>
      <p:ext uri="{BB962C8B-B14F-4D97-AF65-F5344CB8AC3E}">
        <p14:creationId xmlns:p14="http://schemas.microsoft.com/office/powerpoint/2010/main" val="422488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F671-BBC1-45CD-8FDC-8D6C333ED9A7}"/>
              </a:ext>
            </a:extLst>
          </p:cNvPr>
          <p:cNvSpPr>
            <a:spLocks noGrp="1"/>
          </p:cNvSpPr>
          <p:nvPr>
            <p:ph type="title"/>
          </p:nvPr>
        </p:nvSpPr>
        <p:spPr/>
        <p:txBody>
          <a:bodyPr/>
          <a:lstStyle/>
          <a:p>
            <a:r>
              <a:rPr lang="en-GB" b="0" dirty="0">
                <a:ea typeface="+mj-lt"/>
                <a:cs typeface="+mj-lt"/>
              </a:rPr>
              <a:t>Adding and loading questions</a:t>
            </a:r>
            <a:endParaRPr lang="en-US" b="0" dirty="0">
              <a:ea typeface="+mj-lt"/>
              <a:cs typeface="+mj-lt"/>
            </a:endParaRPr>
          </a:p>
        </p:txBody>
      </p:sp>
      <p:sp>
        <p:nvSpPr>
          <p:cNvPr id="3" name="Content Placeholder 2">
            <a:extLst>
              <a:ext uri="{FF2B5EF4-FFF2-40B4-BE49-F238E27FC236}">
                <a16:creationId xmlns:a16="http://schemas.microsoft.com/office/drawing/2014/main" id="{C5BAFD2E-44D2-4CDC-B2AF-57DFD8F09F81}"/>
              </a:ext>
            </a:extLst>
          </p:cNvPr>
          <p:cNvSpPr>
            <a:spLocks noGrp="1"/>
          </p:cNvSpPr>
          <p:nvPr>
            <p:ph idx="1"/>
          </p:nvPr>
        </p:nvSpPr>
        <p:spPr/>
        <p:txBody>
          <a:bodyPr/>
          <a:lstStyle/>
          <a:p>
            <a:pPr>
              <a:lnSpc>
                <a:spcPct val="90000"/>
              </a:lnSpc>
              <a:spcBef>
                <a:spcPts val="1000"/>
              </a:spcBef>
              <a:spcAft>
                <a:spcPts val="0"/>
              </a:spcAft>
              <a:buFont typeface="Wingdings 2"/>
              <a:buChar char="-"/>
            </a:pPr>
            <a:r>
              <a:rPr lang="en-GB" dirty="0">
                <a:ea typeface="+mn-lt"/>
                <a:cs typeface="+mn-lt"/>
              </a:rPr>
              <a:t>This is not standardized</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Currently sometimes it’s done through UI and sometimes by modifying files</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Some of the games load questions from text file and some from database</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 This looks like on slides “How it started” and “Identifying user”</a:t>
            </a:r>
            <a:endParaRPr lang="en-GB" dirty="0"/>
          </a:p>
        </p:txBody>
      </p:sp>
    </p:spTree>
    <p:extLst>
      <p:ext uri="{BB962C8B-B14F-4D97-AF65-F5344CB8AC3E}">
        <p14:creationId xmlns:p14="http://schemas.microsoft.com/office/powerpoint/2010/main" val="200499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CB69-6B0F-496F-9C52-FD0A56706057}"/>
              </a:ext>
            </a:extLst>
          </p:cNvPr>
          <p:cNvSpPr>
            <a:spLocks noGrp="1"/>
          </p:cNvSpPr>
          <p:nvPr>
            <p:ph type="title"/>
          </p:nvPr>
        </p:nvSpPr>
        <p:spPr/>
        <p:txBody>
          <a:bodyPr/>
          <a:lstStyle/>
          <a:p>
            <a:r>
              <a:rPr lang="en-GB" dirty="0"/>
              <a:t>Moving forward with software architecture</a:t>
            </a:r>
          </a:p>
        </p:txBody>
      </p:sp>
      <p:sp>
        <p:nvSpPr>
          <p:cNvPr id="3" name="Content Placeholder 2">
            <a:extLst>
              <a:ext uri="{FF2B5EF4-FFF2-40B4-BE49-F238E27FC236}">
                <a16:creationId xmlns:a16="http://schemas.microsoft.com/office/drawing/2014/main" id="{01F93903-0722-4BFC-B4D4-E7E44BE0D222}"/>
              </a:ext>
            </a:extLst>
          </p:cNvPr>
          <p:cNvSpPr>
            <a:spLocks noGrp="1"/>
          </p:cNvSpPr>
          <p:nvPr>
            <p:ph idx="1"/>
          </p:nvPr>
        </p:nvSpPr>
        <p:spPr/>
        <p:txBody>
          <a:bodyPr/>
          <a:lstStyle/>
          <a:p>
            <a:pPr marL="0" indent="0">
              <a:lnSpc>
                <a:spcPct val="90000"/>
              </a:lnSpc>
              <a:spcBef>
                <a:spcPts val="1000"/>
              </a:spcBef>
              <a:spcAft>
                <a:spcPts val="0"/>
              </a:spcAft>
              <a:buNone/>
            </a:pPr>
            <a:r>
              <a:rPr lang="en-GB" dirty="0">
                <a:ea typeface="+mn-lt"/>
                <a:cs typeface="+mn-lt"/>
              </a:rPr>
              <a:t>Some changes have to be made before the project could be extended.</a:t>
            </a:r>
            <a:endParaRPr lang="en-US" dirty="0">
              <a:ea typeface="+mn-lt"/>
              <a:cs typeface="+mn-lt"/>
            </a:endParaRPr>
          </a:p>
          <a:p>
            <a:pPr marL="0" indent="0">
              <a:lnSpc>
                <a:spcPct val="90000"/>
              </a:lnSpc>
              <a:spcBef>
                <a:spcPts val="1000"/>
              </a:spcBef>
              <a:spcAft>
                <a:spcPts val="0"/>
              </a:spcAft>
              <a:buNone/>
            </a:pPr>
            <a:r>
              <a:rPr lang="en-GB" dirty="0">
                <a:ea typeface="+mn-lt"/>
                <a:cs typeface="+mn-lt"/>
              </a:rPr>
              <a:t>First priority is to fix exploits and make it more secure</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Example fix to cheating could be to include Spring Boot project into dotted square on previous slide (involve Java project in scoring player since this can’t be modified on user side)</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Shared elements like side-bar could be stored in one place and copied into created JSPs (currently every page has copy of side-bar code)</a:t>
            </a:r>
            <a:endParaRPr lang="en-US" dirty="0">
              <a:ea typeface="+mn-lt"/>
              <a:cs typeface="+mn-lt"/>
            </a:endParaRPr>
          </a:p>
          <a:p>
            <a:pPr>
              <a:lnSpc>
                <a:spcPct val="90000"/>
              </a:lnSpc>
              <a:spcBef>
                <a:spcPts val="1000"/>
              </a:spcBef>
              <a:spcAft>
                <a:spcPts val="0"/>
              </a:spcAft>
              <a:buFont typeface="Wingdings 2"/>
              <a:buChar char="-"/>
            </a:pPr>
            <a:r>
              <a:rPr lang="en-GB" dirty="0">
                <a:ea typeface="+mn-lt"/>
                <a:cs typeface="+mn-lt"/>
              </a:rPr>
              <a:t>Generally make it more extendable</a:t>
            </a:r>
          </a:p>
          <a:p>
            <a:pPr marL="0" indent="0">
              <a:buNone/>
            </a:pPr>
            <a:endParaRPr lang="en-GB" dirty="0"/>
          </a:p>
        </p:txBody>
      </p:sp>
    </p:spTree>
    <p:extLst>
      <p:ext uri="{BB962C8B-B14F-4D97-AF65-F5344CB8AC3E}">
        <p14:creationId xmlns:p14="http://schemas.microsoft.com/office/powerpoint/2010/main" val="123601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6F32-F44D-4E35-BAF9-8FC822543E55}"/>
              </a:ext>
            </a:extLst>
          </p:cNvPr>
          <p:cNvSpPr>
            <a:spLocks noGrp="1"/>
          </p:cNvSpPr>
          <p:nvPr>
            <p:ph type="ctrTitle"/>
          </p:nvPr>
        </p:nvSpPr>
        <p:spPr/>
        <p:txBody>
          <a:bodyPr/>
          <a:lstStyle/>
          <a:p>
            <a:r>
              <a:rPr lang="en-GB" dirty="0"/>
              <a:t>Legal and Ethical issues</a:t>
            </a:r>
          </a:p>
        </p:txBody>
      </p:sp>
      <p:sp>
        <p:nvSpPr>
          <p:cNvPr id="3" name="Subtitle 2">
            <a:extLst>
              <a:ext uri="{FF2B5EF4-FFF2-40B4-BE49-F238E27FC236}">
                <a16:creationId xmlns:a16="http://schemas.microsoft.com/office/drawing/2014/main" id="{A5C1C0B1-A57A-4433-86C0-B95BF70EF121}"/>
              </a:ext>
            </a:extLst>
          </p:cNvPr>
          <p:cNvSpPr>
            <a:spLocks noGrp="1"/>
          </p:cNvSpPr>
          <p:nvPr>
            <p:ph type="subTitle" idx="1"/>
          </p:nvPr>
        </p:nvSpPr>
        <p:spPr/>
        <p:txBody>
          <a:bodyPr/>
          <a:lstStyle/>
          <a:p>
            <a:r>
              <a:rPr lang="en-GB" dirty="0"/>
              <a:t>By Oliver Gamble</a:t>
            </a:r>
          </a:p>
        </p:txBody>
      </p:sp>
    </p:spTree>
    <p:extLst>
      <p:ext uri="{BB962C8B-B14F-4D97-AF65-F5344CB8AC3E}">
        <p14:creationId xmlns:p14="http://schemas.microsoft.com/office/powerpoint/2010/main" val="171297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3889-3B9A-476D-8E7D-58715865FFF7}"/>
              </a:ext>
            </a:extLst>
          </p:cNvPr>
          <p:cNvSpPr>
            <a:spLocks noGrp="1"/>
          </p:cNvSpPr>
          <p:nvPr>
            <p:ph type="title"/>
          </p:nvPr>
        </p:nvSpPr>
        <p:spPr/>
        <p:txBody>
          <a:bodyPr/>
          <a:lstStyle/>
          <a:p>
            <a:r>
              <a:rPr lang="en-GB" dirty="0"/>
              <a:t>Legal Issues:</a:t>
            </a:r>
          </a:p>
        </p:txBody>
      </p:sp>
      <p:sp>
        <p:nvSpPr>
          <p:cNvPr id="3" name="Content Placeholder 2">
            <a:extLst>
              <a:ext uri="{FF2B5EF4-FFF2-40B4-BE49-F238E27FC236}">
                <a16:creationId xmlns:a16="http://schemas.microsoft.com/office/drawing/2014/main" id="{48723423-1A12-486A-846F-723129289A61}"/>
              </a:ext>
            </a:extLst>
          </p:cNvPr>
          <p:cNvSpPr>
            <a:spLocks noGrp="1"/>
          </p:cNvSpPr>
          <p:nvPr>
            <p:ph idx="1"/>
          </p:nvPr>
        </p:nvSpPr>
        <p:spPr>
          <a:xfrm>
            <a:off x="601318" y="1337780"/>
            <a:ext cx="10554574" cy="3636511"/>
          </a:xfrm>
        </p:spPr>
        <p:txBody>
          <a:bodyPr/>
          <a:lstStyle/>
          <a:p>
            <a:r>
              <a:rPr lang="en-GB" sz="2000" dirty="0"/>
              <a:t>Websites with the option to create an account almost always have a terms and conditions section and a privacy section.</a:t>
            </a:r>
          </a:p>
          <a:p>
            <a:r>
              <a:rPr lang="en-GB" sz="2000" dirty="0"/>
              <a:t>Links to these areas of the webpage are always found (when present) on the sign up page.</a:t>
            </a:r>
          </a:p>
          <a:p>
            <a:endParaRPr lang="en-GB" dirty="0"/>
          </a:p>
        </p:txBody>
      </p:sp>
      <p:pic>
        <p:nvPicPr>
          <p:cNvPr id="5" name="Picture 4" descr="Graphical user interface, application&#10;&#10;Description automatically generated">
            <a:extLst>
              <a:ext uri="{FF2B5EF4-FFF2-40B4-BE49-F238E27FC236}">
                <a16:creationId xmlns:a16="http://schemas.microsoft.com/office/drawing/2014/main" id="{2A7F1BB1-78FA-4451-8E2E-3CEE4EC10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213" y="3874494"/>
            <a:ext cx="3626037" cy="2747963"/>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EFFFFB10-656B-49E0-9FA9-921C58680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700" y="3900488"/>
            <a:ext cx="3480627" cy="269597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4E37C84C-A581-4145-9E17-884AE0BE9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71" y="3900488"/>
            <a:ext cx="2907143" cy="2814361"/>
          </a:xfrm>
          <a:prstGeom prst="rect">
            <a:avLst/>
          </a:prstGeom>
        </p:spPr>
      </p:pic>
    </p:spTree>
    <p:extLst>
      <p:ext uri="{BB962C8B-B14F-4D97-AF65-F5344CB8AC3E}">
        <p14:creationId xmlns:p14="http://schemas.microsoft.com/office/powerpoint/2010/main" val="343937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ADD2-E4B5-45B8-ACD2-A553C74C36F7}"/>
              </a:ext>
            </a:extLst>
          </p:cNvPr>
          <p:cNvSpPr>
            <a:spLocks noGrp="1"/>
          </p:cNvSpPr>
          <p:nvPr>
            <p:ph type="title"/>
          </p:nvPr>
        </p:nvSpPr>
        <p:spPr/>
        <p:txBody>
          <a:bodyPr/>
          <a:lstStyle/>
          <a:p>
            <a:r>
              <a:rPr lang="en-GB" dirty="0"/>
              <a:t>Resolving the legal issues:</a:t>
            </a:r>
          </a:p>
        </p:txBody>
      </p:sp>
      <p:sp>
        <p:nvSpPr>
          <p:cNvPr id="3" name="Content Placeholder 2">
            <a:extLst>
              <a:ext uri="{FF2B5EF4-FFF2-40B4-BE49-F238E27FC236}">
                <a16:creationId xmlns:a16="http://schemas.microsoft.com/office/drawing/2014/main" id="{73ACDFF3-4DA0-4A19-8B7D-7400CDC8BE23}"/>
              </a:ext>
            </a:extLst>
          </p:cNvPr>
          <p:cNvSpPr>
            <a:spLocks noGrp="1"/>
          </p:cNvSpPr>
          <p:nvPr>
            <p:ph idx="1"/>
          </p:nvPr>
        </p:nvSpPr>
        <p:spPr>
          <a:xfrm>
            <a:off x="827424" y="1274634"/>
            <a:ext cx="10554574" cy="3636511"/>
          </a:xfrm>
        </p:spPr>
        <p:txBody>
          <a:bodyPr>
            <a:normAutofit/>
          </a:bodyPr>
          <a:lstStyle/>
          <a:p>
            <a:r>
              <a:rPr lang="en-GB" sz="2000" dirty="0"/>
              <a:t>This legal issue can be resolved by including a terms and conditions link and a privacy link on the sign up page.</a:t>
            </a:r>
          </a:p>
          <a:p>
            <a:r>
              <a:rPr lang="en-GB" sz="2000" dirty="0"/>
              <a:t>Similar to the examples shown, the act of registering the account can be confirmed by the user pressing the create account button.</a:t>
            </a:r>
          </a:p>
        </p:txBody>
      </p:sp>
      <p:pic>
        <p:nvPicPr>
          <p:cNvPr id="6" name="Picture 5" descr="Graphical user interface, text, application&#10;&#10;Description automatically generated">
            <a:extLst>
              <a:ext uri="{FF2B5EF4-FFF2-40B4-BE49-F238E27FC236}">
                <a16:creationId xmlns:a16="http://schemas.microsoft.com/office/drawing/2014/main" id="{DD66E593-16BC-41CB-B9F6-5A0B7D9BAF18}"/>
              </a:ext>
            </a:extLst>
          </p:cNvPr>
          <p:cNvPicPr>
            <a:picLocks noChangeAspect="1"/>
          </p:cNvPicPr>
          <p:nvPr/>
        </p:nvPicPr>
        <p:blipFill rotWithShape="1">
          <a:blip r:embed="rId2">
            <a:extLst>
              <a:ext uri="{28A0092B-C50C-407E-A947-70E740481C1C}">
                <a14:useLocalDpi xmlns:a14="http://schemas.microsoft.com/office/drawing/2010/main" val="0"/>
              </a:ext>
            </a:extLst>
          </a:blip>
          <a:srcRect t="84159"/>
          <a:stretch/>
        </p:blipFill>
        <p:spPr>
          <a:xfrm>
            <a:off x="1319934" y="4089510"/>
            <a:ext cx="7519719" cy="1153165"/>
          </a:xfrm>
          <a:prstGeom prst="rect">
            <a:avLst/>
          </a:prstGeom>
        </p:spPr>
      </p:pic>
    </p:spTree>
    <p:extLst>
      <p:ext uri="{BB962C8B-B14F-4D97-AF65-F5344CB8AC3E}">
        <p14:creationId xmlns:p14="http://schemas.microsoft.com/office/powerpoint/2010/main" val="175555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4243A41-8170-4EE0-B931-27F4EA21AF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28" t="2720" r="3031" b="2720"/>
          <a:stretch/>
        </p:blipFill>
        <p:spPr>
          <a:xfrm>
            <a:off x="845896" y="381138"/>
            <a:ext cx="3383381" cy="5824406"/>
          </a:xfrm>
          <a:ln>
            <a:solidFill>
              <a:schemeClr val="tx1"/>
            </a:solidFill>
          </a:ln>
        </p:spPr>
      </p:pic>
      <p:cxnSp>
        <p:nvCxnSpPr>
          <p:cNvPr id="7" name="Straight Arrow Connector 6">
            <a:extLst>
              <a:ext uri="{FF2B5EF4-FFF2-40B4-BE49-F238E27FC236}">
                <a16:creationId xmlns:a16="http://schemas.microsoft.com/office/drawing/2014/main" id="{D1BD05C9-A01F-4CB5-B42B-A1CCB42F54B4}"/>
              </a:ext>
            </a:extLst>
          </p:cNvPr>
          <p:cNvCxnSpPr>
            <a:cxnSpLocks/>
          </p:cNvCxnSpPr>
          <p:nvPr/>
        </p:nvCxnSpPr>
        <p:spPr>
          <a:xfrm>
            <a:off x="4426226" y="5430511"/>
            <a:ext cx="218283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9" name="Picture 8" descr="Graphical user interface, application&#10;&#10;Description automatically generated">
            <a:extLst>
              <a:ext uri="{FF2B5EF4-FFF2-40B4-BE49-F238E27FC236}">
                <a16:creationId xmlns:a16="http://schemas.microsoft.com/office/drawing/2014/main" id="{F78D1CD3-2BC4-450A-BCBB-2C3B4C572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15" y="381138"/>
            <a:ext cx="3288783" cy="5824411"/>
          </a:xfrm>
          <a:prstGeom prst="rect">
            <a:avLst/>
          </a:prstGeom>
          <a:ln>
            <a:solidFill>
              <a:schemeClr val="tx1"/>
            </a:solidFill>
          </a:ln>
        </p:spPr>
      </p:pic>
      <p:sp>
        <p:nvSpPr>
          <p:cNvPr id="2" name="Rectangle 1">
            <a:extLst>
              <a:ext uri="{FF2B5EF4-FFF2-40B4-BE49-F238E27FC236}">
                <a16:creationId xmlns:a16="http://schemas.microsoft.com/office/drawing/2014/main" id="{64B8B206-5900-4607-B04E-C7DFDCC86DF1}"/>
              </a:ext>
            </a:extLst>
          </p:cNvPr>
          <p:cNvSpPr/>
          <p:nvPr/>
        </p:nvSpPr>
        <p:spPr>
          <a:xfrm>
            <a:off x="4348835" y="4738157"/>
            <a:ext cx="2136396" cy="646331"/>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Updated account form</a:t>
            </a:r>
          </a:p>
        </p:txBody>
      </p:sp>
    </p:spTree>
    <p:extLst>
      <p:ext uri="{BB962C8B-B14F-4D97-AF65-F5344CB8AC3E}">
        <p14:creationId xmlns:p14="http://schemas.microsoft.com/office/powerpoint/2010/main" val="291163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02C-5241-4277-A28C-DCC51B741EF6}"/>
              </a:ext>
            </a:extLst>
          </p:cNvPr>
          <p:cNvSpPr>
            <a:spLocks noGrp="1"/>
          </p:cNvSpPr>
          <p:nvPr>
            <p:ph type="title"/>
          </p:nvPr>
        </p:nvSpPr>
        <p:spPr/>
        <p:txBody>
          <a:bodyPr/>
          <a:lstStyle/>
          <a:p>
            <a:r>
              <a:rPr lang="en-GB" dirty="0"/>
              <a:t>Key terms and conditions</a:t>
            </a:r>
          </a:p>
        </p:txBody>
      </p:sp>
      <p:sp>
        <p:nvSpPr>
          <p:cNvPr id="3" name="Content Placeholder 2">
            <a:extLst>
              <a:ext uri="{FF2B5EF4-FFF2-40B4-BE49-F238E27FC236}">
                <a16:creationId xmlns:a16="http://schemas.microsoft.com/office/drawing/2014/main" id="{FB941A0C-B157-4876-BD58-9497D1395631}"/>
              </a:ext>
            </a:extLst>
          </p:cNvPr>
          <p:cNvSpPr>
            <a:spLocks noGrp="1"/>
          </p:cNvSpPr>
          <p:nvPr>
            <p:ph idx="1"/>
          </p:nvPr>
        </p:nvSpPr>
        <p:spPr>
          <a:xfrm>
            <a:off x="818712" y="2222287"/>
            <a:ext cx="10554574" cy="3780948"/>
          </a:xfrm>
        </p:spPr>
        <p:txBody>
          <a:bodyPr>
            <a:normAutofit/>
          </a:bodyPr>
          <a:lstStyle/>
          <a:p>
            <a:r>
              <a:rPr lang="en-GB" sz="2400" dirty="0"/>
              <a:t>The user should know how to the use the content:</a:t>
            </a:r>
          </a:p>
          <a:p>
            <a:pPr>
              <a:buFontTx/>
              <a:buChar char="-"/>
            </a:pPr>
            <a:r>
              <a:rPr lang="en-GB" sz="2000" dirty="0"/>
              <a:t>No offensive or explicit content.</a:t>
            </a:r>
          </a:p>
          <a:p>
            <a:pPr>
              <a:buFontTx/>
              <a:buChar char="-"/>
            </a:pPr>
            <a:r>
              <a:rPr lang="en-GB" sz="2000" dirty="0"/>
              <a:t>No content that harasses or upsets other people.</a:t>
            </a:r>
          </a:p>
          <a:p>
            <a:pPr>
              <a:buFontTx/>
              <a:buChar char="-"/>
            </a:pPr>
            <a:r>
              <a:rPr lang="en-GB" sz="2000" dirty="0"/>
              <a:t>No content that is racist or sexist.</a:t>
            </a:r>
          </a:p>
          <a:p>
            <a:r>
              <a:rPr lang="en-GB" sz="2400" dirty="0"/>
              <a:t>User Guidelines:</a:t>
            </a:r>
          </a:p>
          <a:p>
            <a:pPr>
              <a:buFontTx/>
              <a:buChar char="-"/>
            </a:pPr>
            <a:r>
              <a:rPr lang="en-GB" sz="2000" dirty="0"/>
              <a:t>The users </a:t>
            </a:r>
            <a:r>
              <a:rPr lang="en-GB" sz="2000"/>
              <a:t>aren’t allowed </a:t>
            </a:r>
            <a:r>
              <a:rPr lang="en-GB" sz="2000" dirty="0"/>
              <a:t>to tamper with the webpage’s source code.</a:t>
            </a:r>
          </a:p>
          <a:p>
            <a:pPr>
              <a:buFontTx/>
              <a:buChar char="-"/>
            </a:pPr>
            <a:r>
              <a:rPr lang="en-GB" sz="2000" dirty="0"/>
              <a:t>The users aren’t allowed to hack the webpage.</a:t>
            </a:r>
            <a:endParaRPr lang="en-GB" sz="2800" dirty="0"/>
          </a:p>
        </p:txBody>
      </p:sp>
    </p:spTree>
    <p:extLst>
      <p:ext uri="{BB962C8B-B14F-4D97-AF65-F5344CB8AC3E}">
        <p14:creationId xmlns:p14="http://schemas.microsoft.com/office/powerpoint/2010/main" val="16209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FE49-0445-4195-899D-80ACEE4DDE16}"/>
              </a:ext>
            </a:extLst>
          </p:cNvPr>
          <p:cNvSpPr>
            <a:spLocks noGrp="1"/>
          </p:cNvSpPr>
          <p:nvPr>
            <p:ph type="title"/>
          </p:nvPr>
        </p:nvSpPr>
        <p:spPr/>
        <p:txBody>
          <a:bodyPr/>
          <a:lstStyle/>
          <a:p>
            <a:r>
              <a:rPr lang="en-GB" dirty="0"/>
              <a:t>Key privacy concerns</a:t>
            </a:r>
          </a:p>
        </p:txBody>
      </p:sp>
      <p:sp>
        <p:nvSpPr>
          <p:cNvPr id="3" name="Content Placeholder 2">
            <a:extLst>
              <a:ext uri="{FF2B5EF4-FFF2-40B4-BE49-F238E27FC236}">
                <a16:creationId xmlns:a16="http://schemas.microsoft.com/office/drawing/2014/main" id="{24ECD1AA-3779-43DD-A2FE-0378DE3E306B}"/>
              </a:ext>
            </a:extLst>
          </p:cNvPr>
          <p:cNvSpPr>
            <a:spLocks noGrp="1"/>
          </p:cNvSpPr>
          <p:nvPr>
            <p:ph idx="1"/>
          </p:nvPr>
        </p:nvSpPr>
        <p:spPr>
          <a:xfrm>
            <a:off x="809187" y="2441362"/>
            <a:ext cx="10554574" cy="3636511"/>
          </a:xfrm>
        </p:spPr>
        <p:txBody>
          <a:bodyPr>
            <a:normAutofit lnSpcReduction="10000"/>
          </a:bodyPr>
          <a:lstStyle/>
          <a:p>
            <a:r>
              <a:rPr lang="en-GB" sz="2400" dirty="0"/>
              <a:t>The user should know how we use their data:</a:t>
            </a:r>
          </a:p>
          <a:p>
            <a:pPr>
              <a:buFontTx/>
              <a:buChar char="-"/>
            </a:pPr>
            <a:r>
              <a:rPr lang="en-GB" sz="2000" dirty="0"/>
              <a:t>That their data is stored inside a database.</a:t>
            </a:r>
          </a:p>
          <a:p>
            <a:pPr>
              <a:buFontTx/>
              <a:buChar char="-"/>
            </a:pPr>
            <a:r>
              <a:rPr lang="en-GB" sz="2000" dirty="0"/>
              <a:t>Other users can view their basic details when logged in.</a:t>
            </a:r>
          </a:p>
          <a:p>
            <a:pPr>
              <a:buFontTx/>
              <a:buChar char="-"/>
            </a:pPr>
            <a:r>
              <a:rPr lang="en-GB" sz="2000" dirty="0"/>
              <a:t>Staff can see their progress with the games and their scores.</a:t>
            </a:r>
          </a:p>
          <a:p>
            <a:r>
              <a:rPr lang="en-GB" sz="2400" dirty="0"/>
              <a:t>Information about the user rights:</a:t>
            </a:r>
          </a:p>
          <a:p>
            <a:pPr>
              <a:buFontTx/>
              <a:buChar char="-"/>
            </a:pPr>
            <a:r>
              <a:rPr lang="en-GB" sz="2000" dirty="0"/>
              <a:t>The right to delete your account details.</a:t>
            </a:r>
          </a:p>
          <a:p>
            <a:pPr>
              <a:buFontTx/>
              <a:buChar char="-"/>
            </a:pPr>
            <a:r>
              <a:rPr lang="en-GB" sz="2000" dirty="0"/>
              <a:t>The right to see the details held about you.</a:t>
            </a:r>
          </a:p>
          <a:p>
            <a:pPr>
              <a:buFontTx/>
              <a:buChar char="-"/>
            </a:pPr>
            <a:r>
              <a:rPr lang="en-GB" sz="2000" dirty="0"/>
              <a:t>The right to change your personal details held by the website.</a:t>
            </a:r>
          </a:p>
          <a:p>
            <a:endParaRPr lang="en-GB" dirty="0"/>
          </a:p>
        </p:txBody>
      </p:sp>
    </p:spTree>
    <p:extLst>
      <p:ext uri="{BB962C8B-B14F-4D97-AF65-F5344CB8AC3E}">
        <p14:creationId xmlns:p14="http://schemas.microsoft.com/office/powerpoint/2010/main" val="119947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E58F-D90F-4430-9D2A-69D11680897B}"/>
              </a:ext>
            </a:extLst>
          </p:cNvPr>
          <p:cNvSpPr>
            <a:spLocks noGrp="1"/>
          </p:cNvSpPr>
          <p:nvPr>
            <p:ph type="title"/>
          </p:nvPr>
        </p:nvSpPr>
        <p:spPr/>
        <p:txBody>
          <a:bodyPr/>
          <a:lstStyle/>
          <a:p>
            <a:r>
              <a:rPr lang="en-GB" dirty="0"/>
              <a:t>Copyright (Legal Issues)</a:t>
            </a:r>
          </a:p>
        </p:txBody>
      </p:sp>
      <p:sp>
        <p:nvSpPr>
          <p:cNvPr id="3" name="Content Placeholder 2">
            <a:extLst>
              <a:ext uri="{FF2B5EF4-FFF2-40B4-BE49-F238E27FC236}">
                <a16:creationId xmlns:a16="http://schemas.microsoft.com/office/drawing/2014/main" id="{4607295F-A4C7-49F9-A9CF-AA44D90F9136}"/>
              </a:ext>
            </a:extLst>
          </p:cNvPr>
          <p:cNvSpPr>
            <a:spLocks noGrp="1"/>
          </p:cNvSpPr>
          <p:nvPr>
            <p:ph idx="1"/>
          </p:nvPr>
        </p:nvSpPr>
        <p:spPr>
          <a:xfrm>
            <a:off x="809187" y="2336587"/>
            <a:ext cx="10554574" cy="3636511"/>
          </a:xfrm>
        </p:spPr>
        <p:txBody>
          <a:bodyPr>
            <a:normAutofit/>
          </a:bodyPr>
          <a:lstStyle/>
          <a:p>
            <a:pPr algn="just"/>
            <a:r>
              <a:rPr lang="en-GB" sz="2200" dirty="0"/>
              <a:t>The terms and conditions agreement should include statements that explain user’s are not allowed to post any copyrighted content.</a:t>
            </a:r>
          </a:p>
          <a:p>
            <a:pPr algn="just"/>
            <a:r>
              <a:rPr lang="en-GB" sz="2200" dirty="0"/>
              <a:t>The game layouts used in the website need to be original.</a:t>
            </a:r>
          </a:p>
          <a:p>
            <a:pPr algn="just"/>
            <a:r>
              <a:rPr lang="en-GB" sz="2200" dirty="0"/>
              <a:t>The images used in the website should not be copyrighted images.</a:t>
            </a:r>
          </a:p>
          <a:p>
            <a:pPr algn="just"/>
            <a:r>
              <a:rPr lang="en-GB" sz="2200" dirty="0"/>
              <a:t>The questions used in the website should be original.</a:t>
            </a:r>
          </a:p>
          <a:p>
            <a:pPr algn="just"/>
            <a:r>
              <a:rPr lang="en-GB" sz="2200" dirty="0"/>
              <a:t>The majority of the code used to create the website should be original.</a:t>
            </a:r>
          </a:p>
          <a:p>
            <a:pPr algn="just"/>
            <a:r>
              <a:rPr lang="en-GB" sz="2200" dirty="0"/>
              <a:t>If a small bit of code isn’t original then it should be correctly referenced within the code.</a:t>
            </a:r>
          </a:p>
          <a:p>
            <a:endParaRPr lang="en-GB" dirty="0"/>
          </a:p>
        </p:txBody>
      </p:sp>
    </p:spTree>
    <p:extLst>
      <p:ext uri="{BB962C8B-B14F-4D97-AF65-F5344CB8AC3E}">
        <p14:creationId xmlns:p14="http://schemas.microsoft.com/office/powerpoint/2010/main" val="306819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2DE2-D788-471A-9490-90084F7CFC6F}"/>
              </a:ext>
            </a:extLst>
          </p:cNvPr>
          <p:cNvSpPr>
            <a:spLocks noGrp="1"/>
          </p:cNvSpPr>
          <p:nvPr>
            <p:ph type="title"/>
          </p:nvPr>
        </p:nvSpPr>
        <p:spPr>
          <a:xfrm>
            <a:off x="838201" y="365125"/>
            <a:ext cx="3816095" cy="1938076"/>
          </a:xfrm>
        </p:spPr>
        <p:txBody>
          <a:bodyPr vert="horz" lIns="91440" tIns="45720" rIns="91440" bIns="45720" rtlCol="0" anchor="ctr">
            <a:normAutofit/>
          </a:bodyPr>
          <a:lstStyle/>
          <a:p>
            <a:r>
              <a:rPr lang="en-US" kern="1200" dirty="0">
                <a:solidFill>
                  <a:schemeClr val="tx1"/>
                </a:solidFill>
                <a:latin typeface="+mj-lt"/>
                <a:ea typeface="+mj-ea"/>
                <a:cs typeface="+mj-cs"/>
              </a:rPr>
              <a:t>Inspiration  </a:t>
            </a:r>
          </a:p>
        </p:txBody>
      </p:sp>
      <p:pic>
        <p:nvPicPr>
          <p:cNvPr id="5" name="Content Placeholder 4">
            <a:extLst>
              <a:ext uri="{FF2B5EF4-FFF2-40B4-BE49-F238E27FC236}">
                <a16:creationId xmlns:a16="http://schemas.microsoft.com/office/drawing/2014/main" id="{C486CBE1-42C3-4DFD-AD16-13185C244F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7397044" y="4327525"/>
            <a:ext cx="4798837" cy="253206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
        <p:nvSpPr>
          <p:cNvPr id="8" name="TextBox 7">
            <a:extLst>
              <a:ext uri="{FF2B5EF4-FFF2-40B4-BE49-F238E27FC236}">
                <a16:creationId xmlns:a16="http://schemas.microsoft.com/office/drawing/2014/main" id="{F03706A6-3A9C-4D77-B348-3206E0FEDCD1}"/>
              </a:ext>
            </a:extLst>
          </p:cNvPr>
          <p:cNvSpPr txBox="1"/>
          <p:nvPr/>
        </p:nvSpPr>
        <p:spPr>
          <a:xfrm>
            <a:off x="838201" y="2482589"/>
            <a:ext cx="3816096" cy="3694373"/>
          </a:xfrm>
          <a:prstGeom prst="rect">
            <a:avLst/>
          </a:prstGeom>
        </p:spPr>
        <p:txBody>
          <a:bodyPr vert="horz" lIns="91440" tIns="45720" rIns="91440" bIns="45720" rtlCol="0">
            <a:normAutofit/>
          </a:bodyPr>
          <a:lstStyle/>
          <a:p>
            <a:pPr>
              <a:lnSpc>
                <a:spcPct val="90000"/>
              </a:lnSpc>
              <a:spcAft>
                <a:spcPts val="600"/>
              </a:spcAft>
            </a:pPr>
            <a:r>
              <a:rPr lang="en-US" sz="2400" dirty="0"/>
              <a:t>The COVID-19 pandemic has introduced various challenges to delivering university education. Especially first year undergraduate students had an unwelcome experience as they had to adapt to a remote learning from the very beginning.</a:t>
            </a:r>
          </a:p>
        </p:txBody>
      </p:sp>
      <p:pic>
        <p:nvPicPr>
          <p:cNvPr id="7" name="Picture 6" descr="A picture containing window, person, indoor, person&#10;&#10;Description automatically generated">
            <a:extLst>
              <a:ext uri="{FF2B5EF4-FFF2-40B4-BE49-F238E27FC236}">
                <a16:creationId xmlns:a16="http://schemas.microsoft.com/office/drawing/2014/main" id="{B680282D-F1A6-43E2-85DF-5D33DADDCC3B}"/>
              </a:ext>
            </a:extLst>
          </p:cNvPr>
          <p:cNvPicPr>
            <a:picLocks noChangeAspect="1"/>
          </p:cNvPicPr>
          <p:nvPr/>
        </p:nvPicPr>
        <p:blipFill rotWithShape="1">
          <a:blip r:embed="rId3">
            <a:extLst>
              <a:ext uri="{28A0092B-C50C-407E-A947-70E740481C1C}">
                <a14:useLocalDpi xmlns:a14="http://schemas.microsoft.com/office/drawing/2010/main" val="0"/>
              </a:ext>
            </a:extLst>
          </a:blip>
          <a:srcRect t="7756" r="-1" b="7754"/>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spTree>
    <p:extLst>
      <p:ext uri="{BB962C8B-B14F-4D97-AF65-F5344CB8AC3E}">
        <p14:creationId xmlns:p14="http://schemas.microsoft.com/office/powerpoint/2010/main" val="144018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B1B9-8B16-4CD7-9D94-456C2D732BC1}"/>
              </a:ext>
            </a:extLst>
          </p:cNvPr>
          <p:cNvSpPr>
            <a:spLocks noGrp="1"/>
          </p:cNvSpPr>
          <p:nvPr>
            <p:ph type="title"/>
          </p:nvPr>
        </p:nvSpPr>
        <p:spPr/>
        <p:txBody>
          <a:bodyPr/>
          <a:lstStyle/>
          <a:p>
            <a:r>
              <a:rPr lang="en-GB" dirty="0"/>
              <a:t>Ethical Issues:</a:t>
            </a:r>
          </a:p>
        </p:txBody>
      </p:sp>
      <p:sp>
        <p:nvSpPr>
          <p:cNvPr id="3" name="Content Placeholder 2">
            <a:extLst>
              <a:ext uri="{FF2B5EF4-FFF2-40B4-BE49-F238E27FC236}">
                <a16:creationId xmlns:a16="http://schemas.microsoft.com/office/drawing/2014/main" id="{AC3AD144-87BE-4DD9-B4D3-61B25B9927BC}"/>
              </a:ext>
            </a:extLst>
          </p:cNvPr>
          <p:cNvSpPr>
            <a:spLocks noGrp="1"/>
          </p:cNvSpPr>
          <p:nvPr>
            <p:ph idx="1"/>
          </p:nvPr>
        </p:nvSpPr>
        <p:spPr>
          <a:xfrm>
            <a:off x="818712" y="2374687"/>
            <a:ext cx="10554574" cy="3636511"/>
          </a:xfrm>
        </p:spPr>
        <p:txBody>
          <a:bodyPr>
            <a:normAutofit/>
          </a:bodyPr>
          <a:lstStyle/>
          <a:p>
            <a:pPr algn="just"/>
            <a:r>
              <a:rPr lang="en-GB" sz="2200" dirty="0"/>
              <a:t>With account creation, there are several ethical issues:</a:t>
            </a:r>
          </a:p>
          <a:p>
            <a:pPr algn="just">
              <a:buFontTx/>
              <a:buChar char="-"/>
            </a:pPr>
            <a:r>
              <a:rPr lang="en-GB" sz="2000" dirty="0"/>
              <a:t>One person creating multiple accounts with different email addresses.</a:t>
            </a:r>
          </a:p>
          <a:p>
            <a:pPr algn="just">
              <a:buFontTx/>
              <a:buChar char="-"/>
            </a:pPr>
            <a:r>
              <a:rPr lang="en-GB" sz="2000" dirty="0"/>
              <a:t>Do not pass along chain email messages, especially threats.</a:t>
            </a:r>
          </a:p>
          <a:p>
            <a:pPr algn="just">
              <a:buFontTx/>
              <a:buChar char="-"/>
            </a:pPr>
            <a:r>
              <a:rPr lang="en-GB" sz="2000" dirty="0"/>
              <a:t>The addition of an email notification tool for the webpage games. If this feature was added the user should be able to either opt-in or opt-out from it.</a:t>
            </a:r>
          </a:p>
          <a:p>
            <a:pPr algn="just">
              <a:buFontTx/>
              <a:buChar char="-"/>
            </a:pPr>
            <a:r>
              <a:rPr lang="en-GB" sz="2000" dirty="0"/>
              <a:t>The users should be able to hide their details so that other users cannot see them.</a:t>
            </a:r>
          </a:p>
          <a:p>
            <a:pPr algn="just">
              <a:buFontTx/>
              <a:buChar char="-"/>
            </a:pPr>
            <a:r>
              <a:rPr lang="en-GB" sz="2000" dirty="0"/>
              <a:t>The privacy policy is also a ethical issue.</a:t>
            </a:r>
          </a:p>
        </p:txBody>
      </p:sp>
    </p:spTree>
    <p:extLst>
      <p:ext uri="{BB962C8B-B14F-4D97-AF65-F5344CB8AC3E}">
        <p14:creationId xmlns:p14="http://schemas.microsoft.com/office/powerpoint/2010/main" val="121525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D160-4C68-494A-AB0B-C41E7DCEC1A1}"/>
              </a:ext>
            </a:extLst>
          </p:cNvPr>
          <p:cNvSpPr>
            <a:spLocks noGrp="1"/>
          </p:cNvSpPr>
          <p:nvPr>
            <p:ph type="title"/>
          </p:nvPr>
        </p:nvSpPr>
        <p:spPr/>
        <p:txBody>
          <a:bodyPr/>
          <a:lstStyle/>
          <a:p>
            <a:r>
              <a:rPr lang="en-GB" dirty="0"/>
              <a:t>Presentation Links:</a:t>
            </a:r>
          </a:p>
        </p:txBody>
      </p:sp>
      <p:sp>
        <p:nvSpPr>
          <p:cNvPr id="3" name="Content Placeholder 2">
            <a:extLst>
              <a:ext uri="{FF2B5EF4-FFF2-40B4-BE49-F238E27FC236}">
                <a16:creationId xmlns:a16="http://schemas.microsoft.com/office/drawing/2014/main" id="{CB3EBB56-644D-4A98-B4D4-CFAA5AF77E9B}"/>
              </a:ext>
            </a:extLst>
          </p:cNvPr>
          <p:cNvSpPr>
            <a:spLocks noGrp="1"/>
          </p:cNvSpPr>
          <p:nvPr>
            <p:ph idx="1"/>
          </p:nvPr>
        </p:nvSpPr>
        <p:spPr/>
        <p:txBody>
          <a:bodyPr/>
          <a:lstStyle/>
          <a:p>
            <a:pPr marL="514350" indent="-514350">
              <a:buAutoNum type="arabicPeriod"/>
            </a:pPr>
            <a:r>
              <a:rPr lang="en-GB" dirty="0">
                <a:hlinkClick r:id="rId2"/>
              </a:rPr>
              <a:t>https://www.spotify.com/uk/legal/end-user-agreement/</a:t>
            </a:r>
            <a:endParaRPr lang="en-GB" dirty="0"/>
          </a:p>
          <a:p>
            <a:pPr marL="514350" indent="-514350">
              <a:buAutoNum type="arabicPeriod"/>
            </a:pPr>
            <a:r>
              <a:rPr lang="en-GB" dirty="0">
                <a:hlinkClick r:id="rId3"/>
              </a:rPr>
              <a:t>https://www.bbc.co.uk/usingthebbc/terms-of-use/</a:t>
            </a:r>
            <a:endParaRPr lang="en-GB" dirty="0"/>
          </a:p>
          <a:p>
            <a:pPr marL="514350" indent="-514350">
              <a:buAutoNum type="arabicPeriod"/>
            </a:pPr>
            <a:r>
              <a:rPr lang="en-GB" dirty="0">
                <a:hlinkClick r:id="rId4"/>
              </a:rPr>
              <a:t>https://www.spotify.com/uk/legal/privacy-policy/</a:t>
            </a:r>
            <a:endParaRPr lang="en-GB" dirty="0"/>
          </a:p>
          <a:p>
            <a:pPr marL="514350" indent="-514350">
              <a:buAutoNum type="arabicPeriod"/>
            </a:pPr>
            <a:r>
              <a:rPr lang="en-GB" dirty="0">
                <a:hlinkClick r:id="rId5"/>
              </a:rPr>
              <a:t>https://accounts.google.com/signup/v2/webcreateaccount</a:t>
            </a:r>
            <a:endParaRPr lang="en-GB" dirty="0"/>
          </a:p>
          <a:p>
            <a:pPr marL="0" indent="0">
              <a:buNone/>
            </a:pPr>
            <a:endParaRPr lang="en-GB" dirty="0"/>
          </a:p>
        </p:txBody>
      </p:sp>
    </p:spTree>
    <p:extLst>
      <p:ext uri="{BB962C8B-B14F-4D97-AF65-F5344CB8AC3E}">
        <p14:creationId xmlns:p14="http://schemas.microsoft.com/office/powerpoint/2010/main" val="45344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Communication during the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 How we communicated</a:t>
            </a:r>
          </a:p>
          <a:p>
            <a:r>
              <a:rPr lang="en-US" dirty="0">
                <a:cs typeface="Calibri"/>
              </a:rPr>
              <a:t>- What went well</a:t>
            </a:r>
          </a:p>
          <a:p>
            <a:r>
              <a:rPr lang="en-US" dirty="0">
                <a:cs typeface="Calibri"/>
              </a:rPr>
              <a:t>- What didn't go well</a:t>
            </a:r>
          </a:p>
        </p:txBody>
      </p:sp>
    </p:spTree>
    <p:extLst>
      <p:ext uri="{BB962C8B-B14F-4D97-AF65-F5344CB8AC3E}">
        <p14:creationId xmlns:p14="http://schemas.microsoft.com/office/powerpoint/2010/main" val="241256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D956-ADCA-45EE-9D8A-4635DF30C167}"/>
              </a:ext>
            </a:extLst>
          </p:cNvPr>
          <p:cNvSpPr>
            <a:spLocks noGrp="1"/>
          </p:cNvSpPr>
          <p:nvPr>
            <p:ph type="title"/>
          </p:nvPr>
        </p:nvSpPr>
        <p:spPr/>
        <p:txBody>
          <a:bodyPr/>
          <a:lstStyle/>
          <a:p>
            <a:r>
              <a:rPr lang="en-US" dirty="0">
                <a:cs typeface="Calibri Light"/>
              </a:rPr>
              <a:t>How we communicated?</a:t>
            </a:r>
            <a:endParaRPr lang="en-US" dirty="0"/>
          </a:p>
        </p:txBody>
      </p:sp>
      <p:sp>
        <p:nvSpPr>
          <p:cNvPr id="3" name="Content Placeholder 2">
            <a:extLst>
              <a:ext uri="{FF2B5EF4-FFF2-40B4-BE49-F238E27FC236}">
                <a16:creationId xmlns:a16="http://schemas.microsoft.com/office/drawing/2014/main" id="{C3A6A5D9-C81E-442A-8AE4-98142722FEE6}"/>
              </a:ext>
            </a:extLst>
          </p:cNvPr>
          <p:cNvSpPr>
            <a:spLocks noGrp="1"/>
          </p:cNvSpPr>
          <p:nvPr>
            <p:ph idx="1"/>
          </p:nvPr>
        </p:nvSpPr>
        <p:spPr/>
        <p:txBody>
          <a:bodyPr vert="horz" lIns="91440" tIns="45720" rIns="91440" bIns="45720" rtlCol="0" anchor="t">
            <a:normAutofit/>
          </a:bodyPr>
          <a:lstStyle/>
          <a:p>
            <a:r>
              <a:rPr lang="en-US" dirty="0">
                <a:cs typeface="Calibri"/>
              </a:rPr>
              <a:t>Discord</a:t>
            </a:r>
          </a:p>
          <a:p>
            <a:pPr lvl="1"/>
            <a:r>
              <a:rPr lang="en-US" dirty="0">
                <a:cs typeface="Calibri"/>
              </a:rPr>
              <a:t>Free</a:t>
            </a:r>
          </a:p>
          <a:p>
            <a:pPr lvl="1"/>
            <a:r>
              <a:rPr lang="en-US" dirty="0">
                <a:cs typeface="Calibri"/>
              </a:rPr>
              <a:t>Widespread</a:t>
            </a:r>
          </a:p>
          <a:p>
            <a:pPr lvl="1"/>
            <a:r>
              <a:rPr lang="en-US" dirty="0">
                <a:cs typeface="Calibri"/>
              </a:rPr>
              <a:t>Simple intuitive design</a:t>
            </a:r>
          </a:p>
          <a:p>
            <a:pPr lvl="1"/>
            <a:r>
              <a:rPr lang="en-US" dirty="0">
                <a:cs typeface="Calibri"/>
              </a:rPr>
              <a:t>Roles</a:t>
            </a:r>
          </a:p>
          <a:p>
            <a:pPr lvl="2"/>
            <a:r>
              <a:rPr lang="en-US" dirty="0">
                <a:cs typeface="Calibri"/>
              </a:rPr>
              <a:t>Easy to keep track of who is currently Scrum Master for the project</a:t>
            </a:r>
          </a:p>
        </p:txBody>
      </p:sp>
      <p:pic>
        <p:nvPicPr>
          <p:cNvPr id="4" name="Picture 4" descr="Icon&#10;&#10;Description automatically generated">
            <a:extLst>
              <a:ext uri="{FF2B5EF4-FFF2-40B4-BE49-F238E27FC236}">
                <a16:creationId xmlns:a16="http://schemas.microsoft.com/office/drawing/2014/main" id="{A34D2D88-0E12-44EF-A7AF-964C0BA3AB0B}"/>
              </a:ext>
            </a:extLst>
          </p:cNvPr>
          <p:cNvPicPr>
            <a:picLocks noChangeAspect="1"/>
          </p:cNvPicPr>
          <p:nvPr/>
        </p:nvPicPr>
        <p:blipFill>
          <a:blip r:embed="rId2"/>
          <a:stretch>
            <a:fillRect/>
          </a:stretch>
        </p:blipFill>
        <p:spPr>
          <a:xfrm>
            <a:off x="9029456" y="2102338"/>
            <a:ext cx="1717431" cy="1717431"/>
          </a:xfrm>
          <a:prstGeom prst="rect">
            <a:avLst/>
          </a:prstGeom>
        </p:spPr>
      </p:pic>
      <p:pic>
        <p:nvPicPr>
          <p:cNvPr id="5" name="Picture 5" descr="Graphical user interface, application, Teams&#10;&#10;Description automatically generated">
            <a:extLst>
              <a:ext uri="{FF2B5EF4-FFF2-40B4-BE49-F238E27FC236}">
                <a16:creationId xmlns:a16="http://schemas.microsoft.com/office/drawing/2014/main" id="{E2E3AA50-9E4E-43CA-A2F5-ADA83EEA7779}"/>
              </a:ext>
            </a:extLst>
          </p:cNvPr>
          <p:cNvPicPr>
            <a:picLocks noChangeAspect="1"/>
          </p:cNvPicPr>
          <p:nvPr/>
        </p:nvPicPr>
        <p:blipFill>
          <a:blip r:embed="rId3"/>
          <a:stretch>
            <a:fillRect/>
          </a:stretch>
        </p:blipFill>
        <p:spPr>
          <a:xfrm>
            <a:off x="320928" y="4412295"/>
            <a:ext cx="2524125" cy="2390775"/>
          </a:xfrm>
          <a:prstGeom prst="rect">
            <a:avLst/>
          </a:prstGeom>
        </p:spPr>
      </p:pic>
    </p:spTree>
    <p:extLst>
      <p:ext uri="{BB962C8B-B14F-4D97-AF65-F5344CB8AC3E}">
        <p14:creationId xmlns:p14="http://schemas.microsoft.com/office/powerpoint/2010/main" val="351970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274D-C7A1-4482-BCFE-1620ED89F249}"/>
              </a:ext>
            </a:extLst>
          </p:cNvPr>
          <p:cNvSpPr>
            <a:spLocks noGrp="1"/>
          </p:cNvSpPr>
          <p:nvPr>
            <p:ph type="title"/>
          </p:nvPr>
        </p:nvSpPr>
        <p:spPr/>
        <p:txBody>
          <a:bodyPr/>
          <a:lstStyle/>
          <a:p>
            <a:r>
              <a:rPr lang="en-US" dirty="0">
                <a:cs typeface="Calibri Light"/>
              </a:rPr>
              <a:t>What went well</a:t>
            </a:r>
            <a:endParaRPr lang="en-US" dirty="0"/>
          </a:p>
        </p:txBody>
      </p:sp>
      <p:sp>
        <p:nvSpPr>
          <p:cNvPr id="3" name="Content Placeholder 2">
            <a:extLst>
              <a:ext uri="{FF2B5EF4-FFF2-40B4-BE49-F238E27FC236}">
                <a16:creationId xmlns:a16="http://schemas.microsoft.com/office/drawing/2014/main" id="{909ADC90-9CB6-4BD6-9C86-99DF0B161563}"/>
              </a:ext>
            </a:extLst>
          </p:cNvPr>
          <p:cNvSpPr>
            <a:spLocks noGrp="1"/>
          </p:cNvSpPr>
          <p:nvPr>
            <p:ph idx="1"/>
          </p:nvPr>
        </p:nvSpPr>
        <p:spPr/>
        <p:txBody>
          <a:bodyPr vert="horz" lIns="91440" tIns="45720" rIns="91440" bIns="45720" rtlCol="0" anchor="t">
            <a:normAutofit/>
          </a:bodyPr>
          <a:lstStyle/>
          <a:p>
            <a:r>
              <a:rPr lang="en-US" dirty="0">
                <a:cs typeface="Calibri"/>
              </a:rPr>
              <a:t>Active Discussion</a:t>
            </a:r>
          </a:p>
          <a:p>
            <a:pPr lvl="1"/>
            <a:r>
              <a:rPr lang="en-US" dirty="0">
                <a:cs typeface="Calibri"/>
              </a:rPr>
              <a:t>Asking questions and updating progress</a:t>
            </a:r>
          </a:p>
          <a:p>
            <a:r>
              <a:rPr lang="en-US" dirty="0">
                <a:cs typeface="Calibri"/>
              </a:rPr>
              <a:t>Making notes of what the recent discussion</a:t>
            </a:r>
          </a:p>
          <a:p>
            <a:pPr lvl="1"/>
            <a:r>
              <a:rPr lang="en-US" dirty="0">
                <a:cs typeface="Calibri"/>
              </a:rPr>
              <a:t>Planning next steps</a:t>
            </a:r>
          </a:p>
          <a:p>
            <a:r>
              <a:rPr lang="en-US" dirty="0">
                <a:cs typeface="Calibri"/>
              </a:rPr>
              <a:t>frequent calls to discuss progress</a:t>
            </a:r>
          </a:p>
          <a:p>
            <a:r>
              <a:rPr lang="en-US" dirty="0">
                <a:cs typeface="Calibri"/>
              </a:rPr>
              <a:t>Good communication with client</a:t>
            </a:r>
          </a:p>
          <a:p>
            <a:pPr lvl="1"/>
            <a:r>
              <a:rPr lang="en-US" dirty="0">
                <a:cs typeface="Calibri"/>
              </a:rPr>
              <a:t>Asking questions and showing progress</a:t>
            </a:r>
          </a:p>
        </p:txBody>
      </p:sp>
      <p:pic>
        <p:nvPicPr>
          <p:cNvPr id="5" name="Picture 5">
            <a:extLst>
              <a:ext uri="{FF2B5EF4-FFF2-40B4-BE49-F238E27FC236}">
                <a16:creationId xmlns:a16="http://schemas.microsoft.com/office/drawing/2014/main" id="{2DEBEF0D-E5E4-4D4C-BE1E-F3667E3C3352}"/>
              </a:ext>
            </a:extLst>
          </p:cNvPr>
          <p:cNvPicPr>
            <a:picLocks noChangeAspect="1"/>
          </p:cNvPicPr>
          <p:nvPr/>
        </p:nvPicPr>
        <p:blipFill>
          <a:blip r:embed="rId2"/>
          <a:stretch>
            <a:fillRect/>
          </a:stretch>
        </p:blipFill>
        <p:spPr>
          <a:xfrm>
            <a:off x="7585740" y="5552215"/>
            <a:ext cx="3576289" cy="856320"/>
          </a:xfrm>
          <a:prstGeom prst="rect">
            <a:avLst/>
          </a:prstGeom>
        </p:spPr>
      </p:pic>
      <p:pic>
        <p:nvPicPr>
          <p:cNvPr id="6" name="Picture 6" descr="Text&#10;&#10;Description automatically generated">
            <a:extLst>
              <a:ext uri="{FF2B5EF4-FFF2-40B4-BE49-F238E27FC236}">
                <a16:creationId xmlns:a16="http://schemas.microsoft.com/office/drawing/2014/main" id="{9B2353FE-1039-45F6-B3FA-A07454EC3633}"/>
              </a:ext>
            </a:extLst>
          </p:cNvPr>
          <p:cNvPicPr>
            <a:picLocks noChangeAspect="1"/>
          </p:cNvPicPr>
          <p:nvPr/>
        </p:nvPicPr>
        <p:blipFill>
          <a:blip r:embed="rId3"/>
          <a:stretch>
            <a:fillRect/>
          </a:stretch>
        </p:blipFill>
        <p:spPr>
          <a:xfrm>
            <a:off x="6606634" y="2637560"/>
            <a:ext cx="5242931" cy="753510"/>
          </a:xfrm>
          <a:prstGeom prst="rect">
            <a:avLst/>
          </a:prstGeom>
        </p:spPr>
      </p:pic>
    </p:spTree>
    <p:extLst>
      <p:ext uri="{BB962C8B-B14F-4D97-AF65-F5344CB8AC3E}">
        <p14:creationId xmlns:p14="http://schemas.microsoft.com/office/powerpoint/2010/main" val="336273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75E4-6022-4243-933A-A525C50C1548}"/>
              </a:ext>
            </a:extLst>
          </p:cNvPr>
          <p:cNvSpPr>
            <a:spLocks noGrp="1"/>
          </p:cNvSpPr>
          <p:nvPr>
            <p:ph type="title"/>
          </p:nvPr>
        </p:nvSpPr>
        <p:spPr/>
        <p:txBody>
          <a:bodyPr/>
          <a:lstStyle/>
          <a:p>
            <a:r>
              <a:rPr lang="en-US" dirty="0">
                <a:cs typeface="Calibri Light"/>
              </a:rPr>
              <a:t>What went wrong</a:t>
            </a:r>
            <a:endParaRPr lang="en-US" dirty="0"/>
          </a:p>
        </p:txBody>
      </p:sp>
      <p:sp>
        <p:nvSpPr>
          <p:cNvPr id="3" name="Content Placeholder 2">
            <a:extLst>
              <a:ext uri="{FF2B5EF4-FFF2-40B4-BE49-F238E27FC236}">
                <a16:creationId xmlns:a16="http://schemas.microsoft.com/office/drawing/2014/main" id="{F4DE0844-2B9D-4F12-8D1B-A47683BEF93D}"/>
              </a:ext>
            </a:extLst>
          </p:cNvPr>
          <p:cNvSpPr>
            <a:spLocks noGrp="1"/>
          </p:cNvSpPr>
          <p:nvPr>
            <p:ph idx="1"/>
          </p:nvPr>
        </p:nvSpPr>
        <p:spPr/>
        <p:txBody>
          <a:bodyPr vert="horz" lIns="91440" tIns="45720" rIns="91440" bIns="45720" rtlCol="0" anchor="t">
            <a:normAutofit/>
          </a:bodyPr>
          <a:lstStyle/>
          <a:p>
            <a:r>
              <a:rPr lang="en-US" dirty="0">
                <a:cs typeface="Calibri"/>
              </a:rPr>
              <a:t>Not communicating</a:t>
            </a:r>
          </a:p>
          <a:p>
            <a:r>
              <a:rPr lang="en-US" dirty="0">
                <a:cs typeface="Calibri"/>
              </a:rPr>
              <a:t>Missing group meetings</a:t>
            </a:r>
          </a:p>
          <a:p>
            <a:r>
              <a:rPr lang="en-US" dirty="0">
                <a:cs typeface="Calibri"/>
              </a:rPr>
              <a:t>Not updating GitLab</a:t>
            </a:r>
          </a:p>
        </p:txBody>
      </p:sp>
    </p:spTree>
    <p:extLst>
      <p:ext uri="{BB962C8B-B14F-4D97-AF65-F5344CB8AC3E}">
        <p14:creationId xmlns:p14="http://schemas.microsoft.com/office/powerpoint/2010/main" val="1557658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FEC4-4725-4112-A745-8C3FCF831E11}"/>
              </a:ext>
            </a:extLst>
          </p:cNvPr>
          <p:cNvSpPr>
            <a:spLocks noGrp="1"/>
          </p:cNvSpPr>
          <p:nvPr>
            <p:ph type="ctrTitle"/>
          </p:nvPr>
        </p:nvSpPr>
        <p:spPr/>
        <p:txBody>
          <a:bodyPr/>
          <a:lstStyle/>
          <a:p>
            <a:r>
              <a:rPr lang="en-US" b="1" dirty="0">
                <a:latin typeface="Impact" panose="020B0806030902050204" pitchFamily="34" charset="0"/>
              </a:rPr>
              <a:t>Non–Technical Things Learnt</a:t>
            </a:r>
            <a:endParaRPr lang="en-GB" b="1" dirty="0">
              <a:latin typeface="Impact" panose="020B0806030902050204" pitchFamily="34" charset="0"/>
            </a:endParaRPr>
          </a:p>
        </p:txBody>
      </p:sp>
      <p:sp>
        <p:nvSpPr>
          <p:cNvPr id="3" name="Subtitle 2">
            <a:extLst>
              <a:ext uri="{FF2B5EF4-FFF2-40B4-BE49-F238E27FC236}">
                <a16:creationId xmlns:a16="http://schemas.microsoft.com/office/drawing/2014/main" id="{19C9467D-EE54-4A4F-88BA-0D529001D7CC}"/>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Jaynik Parsotomo</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95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CB00-230A-450D-8986-6C8E67669160}"/>
              </a:ext>
            </a:extLst>
          </p:cNvPr>
          <p:cNvSpPr>
            <a:spLocks noGrp="1"/>
          </p:cNvSpPr>
          <p:nvPr>
            <p:ph type="title"/>
          </p:nvPr>
        </p:nvSpPr>
        <p:spPr>
          <a:xfrm>
            <a:off x="963167" y="249380"/>
            <a:ext cx="10594849" cy="1325563"/>
          </a:xfrm>
          <a:prstGeom prst="roundRect">
            <a:avLst/>
          </a:prstGeom>
          <a:ln w="38100">
            <a:solidFill>
              <a:srgbClr val="0070C0"/>
            </a:solidFill>
          </a:ln>
        </p:spPr>
        <p:txBody>
          <a:bodyPr/>
          <a:lstStyle/>
          <a:p>
            <a:r>
              <a:rPr lang="en-US" dirty="0">
                <a:latin typeface="Impact" panose="020B0806030902050204" pitchFamily="34" charset="0"/>
              </a:rPr>
              <a:t>Adaptability to changes</a:t>
            </a:r>
            <a:endParaRPr lang="en-GB" dirty="0">
              <a:latin typeface="Impact" panose="020B0806030902050204" pitchFamily="34" charset="0"/>
            </a:endParaRPr>
          </a:p>
        </p:txBody>
      </p:sp>
      <p:sp>
        <p:nvSpPr>
          <p:cNvPr id="4" name="TextBox 3">
            <a:extLst>
              <a:ext uri="{FF2B5EF4-FFF2-40B4-BE49-F238E27FC236}">
                <a16:creationId xmlns:a16="http://schemas.microsoft.com/office/drawing/2014/main" id="{E84E644B-2669-448F-86E6-F8AE230E2187}"/>
              </a:ext>
            </a:extLst>
          </p:cNvPr>
          <p:cNvSpPr txBox="1"/>
          <p:nvPr/>
        </p:nvSpPr>
        <p:spPr>
          <a:xfrm>
            <a:off x="963166" y="1732339"/>
            <a:ext cx="10594849" cy="443198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sz="2400" dirty="0">
              <a:latin typeface="Arial"/>
              <a:cs typeface="Arial"/>
            </a:endParaRPr>
          </a:p>
          <a:p>
            <a:pPr marL="285750" indent="-285750">
              <a:buFont typeface="Arial" panose="020B0604020202020204" pitchFamily="34" charset="0"/>
              <a:buChar char="•"/>
            </a:pPr>
            <a:r>
              <a:rPr lang="en-US" sz="2400" dirty="0">
                <a:latin typeface="Arial"/>
                <a:cs typeface="Arial"/>
              </a:rPr>
              <a:t>Project lasted from January to March.</a:t>
            </a:r>
            <a:endParaRPr lang="en-US" dirty="0">
              <a:latin typeface="Arial"/>
              <a:cs typeface="Arial"/>
            </a:endParaRP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Needed to work on this project for a long duration</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Had to work on the project under restrictions.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environment we are working in</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No face-to-face meetings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Unable to get help in person</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Group members unable to complete work.</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Group members not being able to participate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Group members not contributing</a:t>
            </a:r>
          </a:p>
          <a:p>
            <a:pPr marL="742950" lvl="1" indent="-285750">
              <a:buFont typeface="Arial" panose="020B0604020202020204" pitchFamily="34" charset="0"/>
              <a:buChar char="•"/>
            </a:pPr>
            <a:endParaRPr lang="en-GB" dirty="0"/>
          </a:p>
        </p:txBody>
      </p:sp>
      <p:pic>
        <p:nvPicPr>
          <p:cNvPr id="1026" name="Picture 2" descr="Why adaptability in the workplace is the key to success">
            <a:extLst>
              <a:ext uri="{FF2B5EF4-FFF2-40B4-BE49-F238E27FC236}">
                <a16:creationId xmlns:a16="http://schemas.microsoft.com/office/drawing/2014/main" id="{B0F9AFFB-469A-4B7E-83EC-15830F330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018" y="2103814"/>
            <a:ext cx="3852672" cy="2411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03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65C5-03EC-4C08-AC5E-33E9D3C682D6}"/>
              </a:ext>
            </a:extLst>
          </p:cNvPr>
          <p:cNvSpPr>
            <a:spLocks noGrp="1"/>
          </p:cNvSpPr>
          <p:nvPr>
            <p:ph type="title"/>
          </p:nvPr>
        </p:nvSpPr>
        <p:spPr>
          <a:prstGeom prst="roundRect">
            <a:avLst/>
          </a:prstGeom>
          <a:ln w="38100">
            <a:solidFill>
              <a:srgbClr val="00B050"/>
            </a:solidFill>
          </a:ln>
        </p:spPr>
        <p:txBody>
          <a:bodyPr/>
          <a:lstStyle/>
          <a:p>
            <a:r>
              <a:rPr lang="en-US" dirty="0">
                <a:latin typeface="Impact" panose="020B0806030902050204" pitchFamily="34" charset="0"/>
              </a:rPr>
              <a:t>Positive Attitude</a:t>
            </a:r>
            <a:endParaRPr lang="en-GB" dirty="0">
              <a:latin typeface="Impact" panose="020B0806030902050204" pitchFamily="34" charset="0"/>
            </a:endParaRPr>
          </a:p>
        </p:txBody>
      </p:sp>
      <p:sp>
        <p:nvSpPr>
          <p:cNvPr id="3" name="Content Placeholder 2">
            <a:extLst>
              <a:ext uri="{FF2B5EF4-FFF2-40B4-BE49-F238E27FC236}">
                <a16:creationId xmlns:a16="http://schemas.microsoft.com/office/drawing/2014/main" id="{CA3A0EC8-B78D-4B87-8B9A-B744B52D5F96}"/>
              </a:ext>
            </a:extLst>
          </p:cNvPr>
          <p:cNvSpPr>
            <a:spLocks noGrp="1"/>
          </p:cNvSpPr>
          <p:nvPr>
            <p:ph idx="1"/>
          </p:nvPr>
        </p:nvSpPr>
        <p:spPr>
          <a:xfrm>
            <a:off x="838200" y="1825625"/>
            <a:ext cx="7835900" cy="4351338"/>
          </a:xfrm>
        </p:spPr>
        <p:txBody>
          <a:bodyPr>
            <a:normAutofit/>
          </a:bodyPr>
          <a:lstStyle/>
          <a:p>
            <a:r>
              <a:rPr lang="en-US" sz="2400" dirty="0">
                <a:latin typeface="Arial" panose="020B0604020202020204" pitchFamily="34" charset="0"/>
                <a:cs typeface="Arial" panose="020B0604020202020204" pitchFamily="34" charset="0"/>
              </a:rPr>
              <a:t>There were times when negatives feelings like frustration and worries would arise</a:t>
            </a:r>
          </a:p>
          <a:p>
            <a:r>
              <a:rPr lang="en-US" sz="2400" dirty="0">
                <a:latin typeface="Arial" panose="020B0604020202020204" pitchFamily="34" charset="0"/>
                <a:cs typeface="Arial" panose="020B0604020202020204" pitchFamily="34" charset="0"/>
              </a:rPr>
              <a:t>Some problems are just out of your hand</a:t>
            </a:r>
          </a:p>
          <a:p>
            <a:pPr lvl="1"/>
            <a:r>
              <a:rPr lang="en-US" sz="2000" dirty="0">
                <a:latin typeface="Arial" panose="020B0604020202020204" pitchFamily="34" charset="0"/>
                <a:cs typeface="Arial" panose="020B0604020202020204" pitchFamily="34" charset="0"/>
              </a:rPr>
              <a:t>Stressing about it is not going to help</a:t>
            </a:r>
          </a:p>
          <a:p>
            <a:r>
              <a:rPr lang="en-US" sz="2400" dirty="0">
                <a:latin typeface="Arial" panose="020B0604020202020204" pitchFamily="34" charset="0"/>
                <a:cs typeface="Arial" panose="020B0604020202020204" pitchFamily="34" charset="0"/>
              </a:rPr>
              <a:t>Hence a positive attitude was necessary</a:t>
            </a:r>
          </a:p>
        </p:txBody>
      </p:sp>
      <p:pic>
        <p:nvPicPr>
          <p:cNvPr id="2050" name="Picture 2" descr="Feeling Bad Stock Illustrations – 4,674 Feeling Bad Stock Illustrations,  Vectors &amp; Clipart - Dreamstime">
            <a:extLst>
              <a:ext uri="{FF2B5EF4-FFF2-40B4-BE49-F238E27FC236}">
                <a16:creationId xmlns:a16="http://schemas.microsoft.com/office/drawing/2014/main" id="{EF9495C8-9455-4FA9-BBA6-ABBA3F83B7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00"/>
          <a:stretch/>
        </p:blipFill>
        <p:spPr bwMode="auto">
          <a:xfrm>
            <a:off x="8158513" y="1939925"/>
            <a:ext cx="2969260" cy="27747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itive attitude - Ingredient | ChefSteps">
            <a:extLst>
              <a:ext uri="{FF2B5EF4-FFF2-40B4-BE49-F238E27FC236}">
                <a16:creationId xmlns:a16="http://schemas.microsoft.com/office/drawing/2014/main" id="{C0FCAD4A-88C3-4C37-B3EB-119EEED3C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030" y="4915694"/>
            <a:ext cx="30289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0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3C7-3E7F-4E6F-977C-C64FE33A678F}"/>
              </a:ext>
            </a:extLst>
          </p:cNvPr>
          <p:cNvSpPr>
            <a:spLocks noGrp="1"/>
          </p:cNvSpPr>
          <p:nvPr>
            <p:ph type="title"/>
          </p:nvPr>
        </p:nvSpPr>
        <p:spPr>
          <a:prstGeom prst="roundRect">
            <a:avLst/>
          </a:prstGeom>
          <a:ln w="38100">
            <a:solidFill>
              <a:schemeClr val="accent2"/>
            </a:solidFill>
          </a:ln>
        </p:spPr>
        <p:txBody>
          <a:bodyPr/>
          <a:lstStyle/>
          <a:p>
            <a:r>
              <a:rPr lang="en-US" dirty="0">
                <a:latin typeface="Impact" panose="020B0806030902050204" pitchFamily="34" charset="0"/>
              </a:rPr>
              <a:t>Time management</a:t>
            </a:r>
            <a:endParaRPr lang="en-GB" dirty="0">
              <a:latin typeface="Impact" panose="020B0806030902050204" pitchFamily="34" charset="0"/>
            </a:endParaRPr>
          </a:p>
        </p:txBody>
      </p:sp>
      <p:sp>
        <p:nvSpPr>
          <p:cNvPr id="4" name="Content Placeholder 2">
            <a:extLst>
              <a:ext uri="{FF2B5EF4-FFF2-40B4-BE49-F238E27FC236}">
                <a16:creationId xmlns:a16="http://schemas.microsoft.com/office/drawing/2014/main" id="{2CA1368F-BEAB-43A3-A1D8-0C71171028E2}"/>
              </a:ext>
            </a:extLst>
          </p:cNvPr>
          <p:cNvSpPr txBox="1">
            <a:spLocks/>
          </p:cNvSpPr>
          <p:nvPr/>
        </p:nvSpPr>
        <p:spPr>
          <a:xfrm>
            <a:off x="838200" y="1825625"/>
            <a:ext cx="10515600" cy="43513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Arial"/>
              <a:cs typeface="Arial"/>
            </a:endParaRPr>
          </a:p>
          <a:p>
            <a:r>
              <a:rPr lang="en-US" sz="2400" dirty="0">
                <a:latin typeface="Arial"/>
                <a:cs typeface="Arial"/>
              </a:rPr>
              <a:t>Needed to make sure a reasonable amount of time was put into the project</a:t>
            </a:r>
            <a:endParaRPr lang="en-US" dirty="0"/>
          </a:p>
          <a:p>
            <a:pPr lvl="1"/>
            <a:r>
              <a:rPr lang="en-US" sz="2000" dirty="0">
                <a:latin typeface="Arial" panose="020B0604020202020204" pitchFamily="34" charset="0"/>
                <a:cs typeface="Arial" panose="020B0604020202020204" pitchFamily="34" charset="0"/>
              </a:rPr>
              <a:t>Not too much or too less time was spent</a:t>
            </a:r>
          </a:p>
          <a:p>
            <a:r>
              <a:rPr lang="en-US" sz="2400" dirty="0">
                <a:latin typeface="Arial" panose="020B0604020202020204" pitchFamily="34" charset="0"/>
                <a:cs typeface="Arial" panose="020B0604020202020204" pitchFamily="34" charset="0"/>
              </a:rPr>
              <a:t>Manage the time so there is time to spend on other things</a:t>
            </a:r>
          </a:p>
          <a:p>
            <a:pPr lvl="1"/>
            <a:r>
              <a:rPr lang="en-US" sz="2000" dirty="0">
                <a:latin typeface="Arial" panose="020B0604020202020204" pitchFamily="34" charset="0"/>
                <a:cs typeface="Arial" panose="020B0604020202020204" pitchFamily="34" charset="0"/>
              </a:rPr>
              <a:t>Need time to complete other course works</a:t>
            </a:r>
          </a:p>
          <a:p>
            <a:r>
              <a:rPr lang="en-US" sz="2400" dirty="0">
                <a:latin typeface="Arial" panose="020B0604020202020204" pitchFamily="34" charset="0"/>
                <a:cs typeface="Arial" panose="020B0604020202020204" pitchFamily="34" charset="0"/>
              </a:rPr>
              <a:t>Important skill which will be necessary in any future careers </a:t>
            </a:r>
          </a:p>
          <a:p>
            <a:pPr marL="0" indent="0">
              <a:buNone/>
            </a:pPr>
            <a:endParaRPr lang="en-US" sz="2400" dirty="0"/>
          </a:p>
        </p:txBody>
      </p:sp>
      <p:pic>
        <p:nvPicPr>
          <p:cNvPr id="4098" name="Picture 2" descr="7 Essential Time Management Skills and Strategies for Work | LiquidPlanner">
            <a:extLst>
              <a:ext uri="{FF2B5EF4-FFF2-40B4-BE49-F238E27FC236}">
                <a16:creationId xmlns:a16="http://schemas.microsoft.com/office/drawing/2014/main" id="{569F461C-0769-4D6D-8595-0355ED2B7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662" y="4448969"/>
            <a:ext cx="3679824" cy="22117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ime-Management Tips for Busy Professionals | Winds of Change">
            <a:extLst>
              <a:ext uri="{FF2B5EF4-FFF2-40B4-BE49-F238E27FC236}">
                <a16:creationId xmlns:a16="http://schemas.microsoft.com/office/drawing/2014/main" id="{CB3A0283-4F67-45D4-AB6B-AAED7F47B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718" y="4544219"/>
            <a:ext cx="3118010" cy="211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01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7B64-48C0-4A7A-A981-B8FA84E8BEE9}"/>
              </a:ext>
            </a:extLst>
          </p:cNvPr>
          <p:cNvSpPr>
            <a:spLocks noGrp="1"/>
          </p:cNvSpPr>
          <p:nvPr>
            <p:ph type="title"/>
          </p:nvPr>
        </p:nvSpPr>
        <p:spPr>
          <a:xfrm>
            <a:off x="1079499" y="3792"/>
            <a:ext cx="5130795" cy="1461778"/>
          </a:xfrm>
        </p:spPr>
        <p:txBody>
          <a:bodyPr>
            <a:normAutofit/>
          </a:bodyPr>
          <a:lstStyle/>
          <a:p>
            <a:r>
              <a:rPr lang="en-GB" sz="4000" dirty="0"/>
              <a:t>Project</a:t>
            </a:r>
            <a:r>
              <a:rPr lang="it-IT" sz="4000" dirty="0"/>
              <a:t>’s</a:t>
            </a:r>
            <a:r>
              <a:rPr lang="en-GB" sz="4000" dirty="0"/>
              <a:t> aim </a:t>
            </a:r>
          </a:p>
        </p:txBody>
      </p:sp>
      <p:sp>
        <p:nvSpPr>
          <p:cNvPr id="3" name="Content Placeholder 2">
            <a:extLst>
              <a:ext uri="{FF2B5EF4-FFF2-40B4-BE49-F238E27FC236}">
                <a16:creationId xmlns:a16="http://schemas.microsoft.com/office/drawing/2014/main" id="{1F997B92-8BE7-42DE-A5A9-3E57DE8CD025}"/>
              </a:ext>
            </a:extLst>
          </p:cNvPr>
          <p:cNvSpPr>
            <a:spLocks noGrp="1"/>
          </p:cNvSpPr>
          <p:nvPr>
            <p:ph idx="1"/>
          </p:nvPr>
        </p:nvSpPr>
        <p:spPr>
          <a:xfrm>
            <a:off x="965200" y="2470248"/>
            <a:ext cx="4048344" cy="3536236"/>
          </a:xfrm>
        </p:spPr>
        <p:txBody>
          <a:bodyPr>
            <a:normAutofit/>
          </a:bodyPr>
          <a:lstStyle/>
          <a:p>
            <a:r>
              <a:rPr lang="en-GB" sz="2000" dirty="0"/>
              <a:t>Educational games to help beginners to learn basics of computer science</a:t>
            </a:r>
          </a:p>
          <a:p>
            <a:r>
              <a:rPr lang="en-GB" sz="2000" dirty="0"/>
              <a:t>Providing a more enjoyable platform to learn</a:t>
            </a:r>
          </a:p>
          <a:p>
            <a:r>
              <a:rPr lang="en-GB" sz="2000" dirty="0"/>
              <a:t>Support the university in identifying students at risk </a:t>
            </a:r>
          </a:p>
          <a:p>
            <a:r>
              <a:rPr lang="en-GB" sz="2000" dirty="0"/>
              <a:t>Provide extra support and feedback</a:t>
            </a:r>
          </a:p>
          <a:p>
            <a:endParaRPr lang="en-GB" sz="2000" dirty="0"/>
          </a:p>
        </p:txBody>
      </p:sp>
      <p:pic>
        <p:nvPicPr>
          <p:cNvPr id="5" name="Picture 4" descr="Icon&#10;&#10;Description automatically generated">
            <a:extLst>
              <a:ext uri="{FF2B5EF4-FFF2-40B4-BE49-F238E27FC236}">
                <a16:creationId xmlns:a16="http://schemas.microsoft.com/office/drawing/2014/main" id="{2343507F-8E07-405F-ACAC-FA9E4830BD7F}"/>
              </a:ext>
            </a:extLst>
          </p:cNvPr>
          <p:cNvPicPr>
            <a:picLocks noChangeAspect="1"/>
          </p:cNvPicPr>
          <p:nvPr/>
        </p:nvPicPr>
        <p:blipFill rotWithShape="1">
          <a:blip r:embed="rId2">
            <a:extLst>
              <a:ext uri="{28A0092B-C50C-407E-A947-70E740481C1C}">
                <a14:useLocalDpi xmlns:a14="http://schemas.microsoft.com/office/drawing/2010/main" val="0"/>
              </a:ext>
            </a:extLst>
          </a:blip>
          <a:srcRect l="2397" r="2059" b="-1"/>
          <a:stretch/>
        </p:blipFill>
        <p:spPr>
          <a:xfrm>
            <a:off x="7607027" y="2105470"/>
            <a:ext cx="3073938" cy="3217333"/>
          </a:xfrm>
          <a:prstGeom prst="rect">
            <a:avLst/>
          </a:prstGeom>
        </p:spPr>
      </p:pic>
    </p:spTree>
    <p:extLst>
      <p:ext uri="{BB962C8B-B14F-4D97-AF65-F5344CB8AC3E}">
        <p14:creationId xmlns:p14="http://schemas.microsoft.com/office/powerpoint/2010/main" val="160635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329F-B600-449B-966D-803E2F36C0DC}"/>
              </a:ext>
            </a:extLst>
          </p:cNvPr>
          <p:cNvSpPr>
            <a:spLocks noGrp="1"/>
          </p:cNvSpPr>
          <p:nvPr>
            <p:ph type="title"/>
          </p:nvPr>
        </p:nvSpPr>
        <p:spPr>
          <a:prstGeom prst="roundRect">
            <a:avLst/>
          </a:prstGeom>
          <a:ln w="38100">
            <a:solidFill>
              <a:srgbClr val="FF0000"/>
            </a:solidFill>
          </a:ln>
        </p:spPr>
        <p:txBody>
          <a:bodyPr/>
          <a:lstStyle/>
          <a:p>
            <a:r>
              <a:rPr lang="en-US" dirty="0">
                <a:latin typeface="Impact" panose="020B0806030902050204" pitchFamily="34" charset="0"/>
              </a:rPr>
              <a:t>Saying No</a:t>
            </a:r>
            <a:endParaRPr lang="en-GB" dirty="0">
              <a:latin typeface="Impact" panose="020B0806030902050204" pitchFamily="34" charset="0"/>
            </a:endParaRPr>
          </a:p>
        </p:txBody>
      </p:sp>
      <p:sp>
        <p:nvSpPr>
          <p:cNvPr id="3" name="Content Placeholder 2">
            <a:extLst>
              <a:ext uri="{FF2B5EF4-FFF2-40B4-BE49-F238E27FC236}">
                <a16:creationId xmlns:a16="http://schemas.microsoft.com/office/drawing/2014/main" id="{2DDDD825-E3E4-40B8-AF23-0D153A8FE035}"/>
              </a:ext>
            </a:extLst>
          </p:cNvPr>
          <p:cNvSpPr txBox="1">
            <a:spLocks/>
          </p:cNvSpPr>
          <p:nvPr/>
        </p:nvSpPr>
        <p:spPr>
          <a:xfrm>
            <a:off x="838200" y="1825625"/>
            <a:ext cx="10515600" cy="43513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Arial"/>
              <a:cs typeface="Arial"/>
            </a:endParaRPr>
          </a:p>
          <a:p>
            <a:r>
              <a:rPr lang="en-US" sz="2400" dirty="0">
                <a:latin typeface="Arial"/>
                <a:cs typeface="Arial"/>
              </a:rPr>
              <a:t>This is an important skill learnt from this project, the ability to say no</a:t>
            </a:r>
            <a:endParaRPr lang="en-US" dirty="0">
              <a:latin typeface="Arial"/>
              <a:cs typeface="Arial"/>
            </a:endParaRPr>
          </a:p>
          <a:p>
            <a:pPr lvl="1"/>
            <a:r>
              <a:rPr lang="en-US" sz="2000" dirty="0">
                <a:latin typeface="Arial" panose="020B0604020202020204" pitchFamily="34" charset="0"/>
                <a:cs typeface="Arial" panose="020B0604020202020204" pitchFamily="34" charset="0"/>
              </a:rPr>
              <a:t>Prepared to say NO to stop adding more changes to a feature</a:t>
            </a:r>
          </a:p>
          <a:p>
            <a:pPr marL="0" indent="0">
              <a:buNone/>
            </a:pPr>
            <a:endParaRPr lang="en-US" sz="2400" dirty="0"/>
          </a:p>
        </p:txBody>
      </p:sp>
      <p:pic>
        <p:nvPicPr>
          <p:cNvPr id="3074" name="Picture 2" descr="How to Say No – The Advocate">
            <a:extLst>
              <a:ext uri="{FF2B5EF4-FFF2-40B4-BE49-F238E27FC236}">
                <a16:creationId xmlns:a16="http://schemas.microsoft.com/office/drawing/2014/main" id="{E7FBDAC6-1C0E-42C9-BC91-5A11E293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3090254"/>
            <a:ext cx="5403850" cy="304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8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Realistic plans to take the project onwards</a:t>
            </a:r>
            <a:endParaRPr lang="en-US" dirty="0"/>
          </a:p>
        </p:txBody>
      </p:sp>
    </p:spTree>
    <p:extLst>
      <p:ext uri="{BB962C8B-B14F-4D97-AF65-F5344CB8AC3E}">
        <p14:creationId xmlns:p14="http://schemas.microsoft.com/office/powerpoint/2010/main" val="378839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B940-F197-4121-BAF8-372980DF6769}"/>
              </a:ext>
            </a:extLst>
          </p:cNvPr>
          <p:cNvSpPr>
            <a:spLocks noGrp="1"/>
          </p:cNvSpPr>
          <p:nvPr>
            <p:ph type="title"/>
          </p:nvPr>
        </p:nvSpPr>
        <p:spPr/>
        <p:txBody>
          <a:bodyPr/>
          <a:lstStyle/>
          <a:p>
            <a:r>
              <a:rPr lang="en-US" dirty="0">
                <a:cs typeface="Calibri Light"/>
              </a:rPr>
              <a:t>Interactive GUI</a:t>
            </a:r>
            <a:endParaRPr lang="en-US" dirty="0"/>
          </a:p>
        </p:txBody>
      </p:sp>
      <p:sp>
        <p:nvSpPr>
          <p:cNvPr id="3" name="Content Placeholder 2">
            <a:extLst>
              <a:ext uri="{FF2B5EF4-FFF2-40B4-BE49-F238E27FC236}">
                <a16:creationId xmlns:a16="http://schemas.microsoft.com/office/drawing/2014/main" id="{5EC17F94-490F-4186-86AE-02D390757B8B}"/>
              </a:ext>
            </a:extLst>
          </p:cNvPr>
          <p:cNvSpPr>
            <a:spLocks noGrp="1"/>
          </p:cNvSpPr>
          <p:nvPr>
            <p:ph idx="1"/>
          </p:nvPr>
        </p:nvSpPr>
        <p:spPr/>
        <p:txBody>
          <a:bodyPr vert="horz" lIns="91440" tIns="45720" rIns="91440" bIns="45720" rtlCol="0" anchor="t">
            <a:normAutofit/>
          </a:bodyPr>
          <a:lstStyle/>
          <a:p>
            <a:r>
              <a:rPr lang="en-US" sz="2000">
                <a:ea typeface="+mn-lt"/>
                <a:cs typeface="+mn-lt"/>
              </a:rPr>
              <a:t>The primary purpose of our GUI is to deliver the kind of clarity that will allow its users to rapidly begin interacting and engaging with the system.</a:t>
            </a:r>
          </a:p>
          <a:p>
            <a:endParaRPr lang="en-US" sz="2000" dirty="0">
              <a:cs typeface="Calibri"/>
            </a:endParaRPr>
          </a:p>
          <a:p>
            <a:r>
              <a:rPr lang="en-US" sz="2000">
                <a:ea typeface="+mn-lt"/>
                <a:cs typeface="+mn-lt"/>
              </a:rPr>
              <a:t>A benefit of a good user interface design is that it can be shaped to ensure that users remain in control of their experience.</a:t>
            </a:r>
            <a:endParaRPr lang="en-US" sz="2000" dirty="0">
              <a:ea typeface="+mn-lt"/>
              <a:cs typeface="+mn-lt"/>
            </a:endParaRPr>
          </a:p>
          <a:p>
            <a:endParaRPr lang="en-US" sz="2000" dirty="0">
              <a:cs typeface="Calibri"/>
            </a:endParaRPr>
          </a:p>
          <a:p>
            <a:r>
              <a:rPr lang="en-US" sz="2000">
                <a:ea typeface="+mn-lt"/>
                <a:cs typeface="+mn-lt"/>
              </a:rPr>
              <a:t> Another benefit of a good user interface design is the ability to ensure that each screen supports a single action that provides meaningful value to the user.</a:t>
            </a:r>
          </a:p>
          <a:p>
            <a:endParaRPr lang="en-US" sz="2000" dirty="0">
              <a:ea typeface="+mn-lt"/>
              <a:cs typeface="+mn-lt"/>
            </a:endParaRPr>
          </a:p>
          <a:p>
            <a:r>
              <a:rPr lang="en-US" sz="2000">
                <a:ea typeface="+mn-lt"/>
                <a:cs typeface="+mn-lt"/>
              </a:rPr>
              <a:t>Screens that promote multiple actions may become confusing, while screens with a single clear purpose will still provide concrete value and encourage meaningful interactions.</a:t>
            </a:r>
            <a:endParaRPr lang="en-US" sz="2000" dirty="0">
              <a:cs typeface="Calibri"/>
            </a:endParaRPr>
          </a:p>
        </p:txBody>
      </p:sp>
    </p:spTree>
    <p:extLst>
      <p:ext uri="{BB962C8B-B14F-4D97-AF65-F5344CB8AC3E}">
        <p14:creationId xmlns:p14="http://schemas.microsoft.com/office/powerpoint/2010/main" val="3894128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2188-790F-47A5-A67D-7D518FB37816}"/>
              </a:ext>
            </a:extLst>
          </p:cNvPr>
          <p:cNvSpPr>
            <a:spLocks noGrp="1"/>
          </p:cNvSpPr>
          <p:nvPr>
            <p:ph type="title"/>
          </p:nvPr>
        </p:nvSpPr>
        <p:spPr/>
        <p:txBody>
          <a:bodyPr/>
          <a:lstStyle/>
          <a:p>
            <a:r>
              <a:rPr lang="en-US" b="1"/>
              <a:t>Action steps that respond to risk</a:t>
            </a:r>
            <a:endParaRPr lang="en-US"/>
          </a:p>
        </p:txBody>
      </p:sp>
      <p:sp>
        <p:nvSpPr>
          <p:cNvPr id="3" name="Content Placeholder 2">
            <a:extLst>
              <a:ext uri="{FF2B5EF4-FFF2-40B4-BE49-F238E27FC236}">
                <a16:creationId xmlns:a16="http://schemas.microsoft.com/office/drawing/2014/main" id="{74F43269-3BEC-4565-B812-611DEDF2963F}"/>
              </a:ext>
            </a:extLst>
          </p:cNvPr>
          <p:cNvSpPr>
            <a:spLocks noGrp="1"/>
          </p:cNvSpPr>
          <p:nvPr>
            <p:ph idx="1"/>
          </p:nvPr>
        </p:nvSpPr>
        <p:spPr/>
        <p:txBody>
          <a:bodyPr vert="horz" lIns="91440" tIns="45720" rIns="91440" bIns="45720" rtlCol="0" anchor="t">
            <a:normAutofit/>
          </a:bodyPr>
          <a:lstStyle/>
          <a:p>
            <a:r>
              <a:rPr lang="en-US" sz="2000">
                <a:ea typeface="+mn-lt"/>
                <a:cs typeface="+mn-lt"/>
              </a:rPr>
              <a:t>As much as we’d like to prevent our project from screwing up, anything can happen along the way that could set our project back.</a:t>
            </a:r>
            <a:endParaRPr lang="en-US" sz="2000" dirty="0">
              <a:ea typeface="+mn-lt"/>
              <a:cs typeface="+mn-lt"/>
            </a:endParaRPr>
          </a:p>
          <a:p>
            <a:endParaRPr lang="en-US" sz="2000" dirty="0">
              <a:cs typeface="Calibri"/>
            </a:endParaRPr>
          </a:p>
          <a:p>
            <a:r>
              <a:rPr lang="en-US" sz="2000">
                <a:cs typeface="Calibri"/>
              </a:rPr>
              <a:t>To overcome this,</a:t>
            </a:r>
            <a:r>
              <a:rPr lang="en-US" sz="2000">
                <a:ea typeface="+mn-lt"/>
                <a:cs typeface="+mn-lt"/>
              </a:rPr>
              <a:t> we need to be aware of the possible project management risks we may encounter.</a:t>
            </a:r>
            <a:endParaRPr lang="en-US" sz="2000" dirty="0">
              <a:ea typeface="+mn-lt"/>
              <a:cs typeface="+mn-lt"/>
            </a:endParaRPr>
          </a:p>
          <a:p>
            <a:endParaRPr lang="en-US" sz="2000" dirty="0">
              <a:ea typeface="+mn-lt"/>
              <a:cs typeface="+mn-lt"/>
            </a:endParaRPr>
          </a:p>
          <a:p>
            <a:r>
              <a:rPr lang="en-US" sz="2000">
                <a:ea typeface="+mn-lt"/>
                <a:cs typeface="+mn-lt"/>
              </a:rPr>
              <a:t>A risk assessment will allow us to determine the likelihood and seriousness of future project threats, allowing us to formulate flexible action steps that quickly react to and resolve problems that might arise.</a:t>
            </a:r>
            <a:endParaRPr lang="en-US" sz="2000" dirty="0">
              <a:ea typeface="+mn-lt"/>
              <a:cs typeface="+mn-lt"/>
            </a:endParaRPr>
          </a:p>
          <a:p>
            <a:endParaRPr lang="en-US" sz="3200" dirty="0">
              <a:cs typeface="Calibri"/>
            </a:endParaRPr>
          </a:p>
          <a:p>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183912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867-A83C-4B34-9293-34722267A45D}"/>
              </a:ext>
            </a:extLst>
          </p:cNvPr>
          <p:cNvSpPr>
            <a:spLocks noGrp="1"/>
          </p:cNvSpPr>
          <p:nvPr>
            <p:ph type="title"/>
          </p:nvPr>
        </p:nvSpPr>
        <p:spPr/>
        <p:txBody>
          <a:bodyPr/>
          <a:lstStyle/>
          <a:p>
            <a:r>
              <a:rPr lang="en-US" b="1"/>
              <a:t>Solid goals</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38E83CA2-363C-41DC-BF00-7845BB8A42A4}"/>
              </a:ext>
            </a:extLst>
          </p:cNvPr>
          <p:cNvSpPr>
            <a:spLocks noGrp="1"/>
          </p:cNvSpPr>
          <p:nvPr>
            <p:ph idx="1"/>
          </p:nvPr>
        </p:nvSpPr>
        <p:spPr/>
        <p:txBody>
          <a:bodyPr vert="horz" lIns="91440" tIns="45720" rIns="91440" bIns="45720" rtlCol="0" anchor="t">
            <a:normAutofit/>
          </a:bodyPr>
          <a:lstStyle/>
          <a:p>
            <a:r>
              <a:rPr lang="en-US" sz="2000">
                <a:ea typeface="+mn-lt"/>
                <a:cs typeface="+mn-lt"/>
              </a:rPr>
              <a:t>Having concrete goals in place enable us to visualize, plan, and document clear objectives that will clear the path for effective project management.</a:t>
            </a:r>
            <a:endParaRPr lang="en-US" sz="2000" dirty="0">
              <a:ea typeface="+mn-lt"/>
              <a:cs typeface="+mn-lt"/>
            </a:endParaRPr>
          </a:p>
          <a:p>
            <a:endParaRPr lang="en-US" sz="2000" dirty="0">
              <a:ea typeface="+mn-lt"/>
              <a:cs typeface="+mn-lt"/>
            </a:endParaRPr>
          </a:p>
          <a:p>
            <a:r>
              <a:rPr lang="en-US" sz="2000">
                <a:ea typeface="+mn-lt"/>
                <a:cs typeface="+mn-lt"/>
              </a:rPr>
              <a:t>if we have specific goals in place, It becomes a lot simpler for us to develop and present a strategic project that will eventually gain the confidence of our stakeholders and users.</a:t>
            </a:r>
            <a:endParaRPr lang="en-US" sz="2000" dirty="0">
              <a:ea typeface="+mn-lt"/>
              <a:cs typeface="+mn-lt"/>
            </a:endParaRPr>
          </a:p>
          <a:p>
            <a:endParaRPr lang="en-US" sz="2000" dirty="0">
              <a:ea typeface="+mn-lt"/>
              <a:cs typeface="+mn-lt"/>
            </a:endParaRPr>
          </a:p>
          <a:p>
            <a:r>
              <a:rPr lang="en-US" sz="2000">
                <a:ea typeface="+mn-lt"/>
                <a:cs typeface="+mn-lt"/>
              </a:rPr>
              <a:t>Which is most likely to move the project forward.</a:t>
            </a:r>
            <a:endParaRPr lang="en-US" sz="2000" dirty="0">
              <a:ea typeface="+mn-lt"/>
              <a:cs typeface="+mn-lt"/>
            </a:endParaRPr>
          </a:p>
          <a:p>
            <a:endParaRPr lang="en-US" sz="3200" dirty="0">
              <a:ea typeface="+mn-lt"/>
              <a:cs typeface="+mn-lt"/>
            </a:endParaRPr>
          </a:p>
          <a:p>
            <a:endParaRPr lang="en-US" sz="3200" dirty="0">
              <a:ea typeface="+mn-lt"/>
              <a:cs typeface="+mn-lt"/>
            </a:endParaRPr>
          </a:p>
        </p:txBody>
      </p:sp>
    </p:spTree>
    <p:extLst>
      <p:ext uri="{BB962C8B-B14F-4D97-AF65-F5344CB8AC3E}">
        <p14:creationId xmlns:p14="http://schemas.microsoft.com/office/powerpoint/2010/main" val="580189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375B-FCBC-4ACA-B244-BEF429AC4170}"/>
              </a:ext>
            </a:extLst>
          </p:cNvPr>
          <p:cNvSpPr>
            <a:spLocks noGrp="1"/>
          </p:cNvSpPr>
          <p:nvPr>
            <p:ph type="title"/>
          </p:nvPr>
        </p:nvSpPr>
        <p:spPr/>
        <p:txBody>
          <a:bodyPr/>
          <a:lstStyle/>
          <a:p>
            <a:r>
              <a:rPr lang="en-US" dirty="0">
                <a:cs typeface="Calibri Light"/>
              </a:rPr>
              <a:t>Adding more games</a:t>
            </a:r>
            <a:endParaRPr lang="en-US" dirty="0"/>
          </a:p>
        </p:txBody>
      </p:sp>
      <p:sp>
        <p:nvSpPr>
          <p:cNvPr id="3" name="Content Placeholder 2">
            <a:extLst>
              <a:ext uri="{FF2B5EF4-FFF2-40B4-BE49-F238E27FC236}">
                <a16:creationId xmlns:a16="http://schemas.microsoft.com/office/drawing/2014/main" id="{72021A18-8F90-4C96-B6C7-8BB2A06A5F63}"/>
              </a:ext>
            </a:extLst>
          </p:cNvPr>
          <p:cNvSpPr>
            <a:spLocks noGrp="1"/>
          </p:cNvSpPr>
          <p:nvPr>
            <p:ph idx="1"/>
          </p:nvPr>
        </p:nvSpPr>
        <p:spPr/>
        <p:txBody>
          <a:bodyPr vert="horz" lIns="91440" tIns="45720" rIns="91440" bIns="45720" rtlCol="0" anchor="t">
            <a:normAutofit/>
          </a:bodyPr>
          <a:lstStyle/>
          <a:p>
            <a:r>
              <a:rPr lang="en-US">
                <a:cs typeface="Calibri"/>
              </a:rPr>
              <a:t>This will cover more topics/modules</a:t>
            </a:r>
          </a:p>
          <a:p>
            <a:r>
              <a:rPr lang="en-US">
                <a:cs typeface="Calibri"/>
              </a:rPr>
              <a:t>Which means more first year students will participate</a:t>
            </a:r>
            <a:endParaRPr lang="en-US" dirty="0">
              <a:cs typeface="Calibri"/>
            </a:endParaRPr>
          </a:p>
          <a:p>
            <a:r>
              <a:rPr lang="en-US">
                <a:cs typeface="Calibri"/>
              </a:rPr>
              <a:t>More users</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7957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D456-2739-4F57-80D6-4A2520B27122}"/>
              </a:ext>
            </a:extLst>
          </p:cNvPr>
          <p:cNvSpPr>
            <a:spLocks noGrp="1"/>
          </p:cNvSpPr>
          <p:nvPr>
            <p:ph type="title"/>
          </p:nvPr>
        </p:nvSpPr>
        <p:spPr>
          <a:xfrm>
            <a:off x="482605" y="3752850"/>
            <a:ext cx="3290887" cy="2452687"/>
          </a:xfrm>
        </p:spPr>
        <p:txBody>
          <a:bodyPr anchor="ctr">
            <a:normAutofit/>
          </a:bodyPr>
          <a:lstStyle/>
          <a:p>
            <a:r>
              <a:rPr lang="en-GB" sz="4000" dirty="0"/>
              <a:t>Constraints</a:t>
            </a:r>
          </a:p>
        </p:txBody>
      </p:sp>
      <p:sp>
        <p:nvSpPr>
          <p:cNvPr id="7" name="Content Placeholder 6">
            <a:extLst>
              <a:ext uri="{FF2B5EF4-FFF2-40B4-BE49-F238E27FC236}">
                <a16:creationId xmlns:a16="http://schemas.microsoft.com/office/drawing/2014/main" id="{E8D10355-C04D-4F2E-B944-E83180E3A3B4}"/>
              </a:ext>
            </a:extLst>
          </p:cNvPr>
          <p:cNvSpPr>
            <a:spLocks noGrp="1"/>
          </p:cNvSpPr>
          <p:nvPr>
            <p:ph idx="1"/>
          </p:nvPr>
        </p:nvSpPr>
        <p:spPr>
          <a:xfrm>
            <a:off x="4223982" y="3752850"/>
            <a:ext cx="7485413" cy="2452687"/>
          </a:xfrm>
        </p:spPr>
        <p:txBody>
          <a:bodyPr anchor="ctr">
            <a:normAutofit/>
          </a:bodyPr>
          <a:lstStyle/>
          <a:p>
            <a:r>
              <a:rPr lang="en-GB" sz="2400" dirty="0"/>
              <a:t>Accessible on as much devices as possible </a:t>
            </a:r>
          </a:p>
          <a:p>
            <a:r>
              <a:rPr lang="en-GB" sz="2400" dirty="0"/>
              <a:t>No extra costs to access the platform </a:t>
            </a:r>
          </a:p>
          <a:p>
            <a:endParaRPr lang="en-GB" sz="1800" dirty="0"/>
          </a:p>
        </p:txBody>
      </p:sp>
      <p:pic>
        <p:nvPicPr>
          <p:cNvPr id="11" name="Picture 10" descr="Graphical user interface, application&#10;&#10;Description automatically generated">
            <a:extLst>
              <a:ext uri="{FF2B5EF4-FFF2-40B4-BE49-F238E27FC236}">
                <a16:creationId xmlns:a16="http://schemas.microsoft.com/office/drawing/2014/main" id="{611E8EBA-A9CA-4435-803B-7F4BCC22AB1D}"/>
              </a:ext>
            </a:extLst>
          </p:cNvPr>
          <p:cNvPicPr>
            <a:picLocks noChangeAspect="1"/>
          </p:cNvPicPr>
          <p:nvPr/>
        </p:nvPicPr>
        <p:blipFill rotWithShape="1">
          <a:blip r:embed="rId2">
            <a:extLst>
              <a:ext uri="{28A0092B-C50C-407E-A947-70E740481C1C}">
                <a14:useLocalDpi xmlns:a14="http://schemas.microsoft.com/office/drawing/2010/main" val="0"/>
              </a:ext>
            </a:extLst>
          </a:blip>
          <a:srcRect t="27936" b="2451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165139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4A7A-063D-4811-8F61-5B68E9DC8C1C}"/>
              </a:ext>
            </a:extLst>
          </p:cNvPr>
          <p:cNvSpPr>
            <a:spLocks noGrp="1"/>
          </p:cNvSpPr>
          <p:nvPr>
            <p:ph type="ctrTitle"/>
          </p:nvPr>
        </p:nvSpPr>
        <p:spPr>
          <a:xfrm>
            <a:off x="1524000" y="1122364"/>
            <a:ext cx="9144000" cy="809074"/>
          </a:xfrm>
        </p:spPr>
        <p:txBody>
          <a:bodyPr>
            <a:normAutofit fontScale="90000"/>
          </a:bodyPr>
          <a:lstStyle/>
          <a:p>
            <a:r>
              <a:rPr lang="en-GB" dirty="0"/>
              <a:t>Project software architecture</a:t>
            </a:r>
          </a:p>
        </p:txBody>
      </p:sp>
      <p:sp>
        <p:nvSpPr>
          <p:cNvPr id="3" name="Subtitle 2">
            <a:extLst>
              <a:ext uri="{FF2B5EF4-FFF2-40B4-BE49-F238E27FC236}">
                <a16:creationId xmlns:a16="http://schemas.microsoft.com/office/drawing/2014/main" id="{21DFB2D3-C69A-48FE-BF7E-B47485E911BB}"/>
              </a:ext>
            </a:extLst>
          </p:cNvPr>
          <p:cNvSpPr>
            <a:spLocks noGrp="1"/>
          </p:cNvSpPr>
          <p:nvPr>
            <p:ph type="subTitle" idx="1"/>
          </p:nvPr>
        </p:nvSpPr>
        <p:spPr>
          <a:xfrm>
            <a:off x="1524000" y="2052735"/>
            <a:ext cx="9144000" cy="3205065"/>
          </a:xfrm>
        </p:spPr>
        <p:txBody>
          <a:bodyPr>
            <a:normAutofit fontScale="92500" lnSpcReduction="10000"/>
          </a:bodyPr>
          <a:lstStyle/>
          <a:p>
            <a:pPr algn="ctr"/>
            <a:r>
              <a:rPr lang="en-GB" dirty="0"/>
              <a:t>Introduction</a:t>
            </a:r>
            <a:endParaRPr lang="en-US"/>
          </a:p>
          <a:p>
            <a:pPr algn="ctr"/>
            <a:endParaRPr lang="en-GB" dirty="0"/>
          </a:p>
          <a:p>
            <a:pPr marL="342900" indent="-342900" algn="ctr">
              <a:buFontTx/>
              <a:buChar char="-"/>
            </a:pPr>
            <a:r>
              <a:rPr lang="en-GB" dirty="0"/>
              <a:t>We tried to get it right from the start (Project Proposition file)</a:t>
            </a:r>
          </a:p>
          <a:p>
            <a:pPr marL="342900" indent="-342900" algn="ctr">
              <a:buFontTx/>
              <a:buChar char="-"/>
            </a:pPr>
            <a:r>
              <a:rPr lang="en-GB" dirty="0"/>
              <a:t>Decisions were being made during project as well</a:t>
            </a:r>
          </a:p>
          <a:p>
            <a:pPr marL="342900" indent="-342900" algn="ctr">
              <a:buFontTx/>
              <a:buChar char="-"/>
            </a:pPr>
            <a:r>
              <a:rPr lang="en-GB" dirty="0"/>
              <a:t>We started with a stub for simplicity</a:t>
            </a:r>
          </a:p>
          <a:p>
            <a:pPr marL="342900" indent="-342900" algn="ctr">
              <a:buFontTx/>
              <a:buChar char="-"/>
            </a:pPr>
            <a:r>
              <a:rPr lang="en-GB" dirty="0"/>
              <a:t>We did have to change some things later on</a:t>
            </a:r>
          </a:p>
          <a:p>
            <a:pPr algn="ctr"/>
            <a:endParaRPr lang="en-GB" dirty="0"/>
          </a:p>
          <a:p>
            <a:pPr algn="ctr"/>
            <a:r>
              <a:rPr lang="en-GB" dirty="0"/>
              <a:t>The evolution of the software architecture of the project will be shown on following slides</a:t>
            </a:r>
          </a:p>
          <a:p>
            <a:pPr algn="ctr"/>
            <a:endParaRPr lang="en-GB" dirty="0"/>
          </a:p>
          <a:p>
            <a:pPr algn="ctr"/>
            <a:endParaRPr lang="en-GB" dirty="0"/>
          </a:p>
        </p:txBody>
      </p:sp>
    </p:spTree>
    <p:extLst>
      <p:ext uri="{BB962C8B-B14F-4D97-AF65-F5344CB8AC3E}">
        <p14:creationId xmlns:p14="http://schemas.microsoft.com/office/powerpoint/2010/main" val="272130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664B84-8707-440E-985D-E819C181F75C}"/>
              </a:ext>
            </a:extLst>
          </p:cNvPr>
          <p:cNvPicPr>
            <a:picLocks noChangeAspect="1"/>
          </p:cNvPicPr>
          <p:nvPr/>
        </p:nvPicPr>
        <p:blipFill>
          <a:blip r:embed="rId2"/>
          <a:stretch>
            <a:fillRect/>
          </a:stretch>
        </p:blipFill>
        <p:spPr>
          <a:xfrm>
            <a:off x="1109931" y="697841"/>
            <a:ext cx="10189779" cy="5590992"/>
          </a:xfrm>
          <a:prstGeom prst="rect">
            <a:avLst/>
          </a:prstGeom>
        </p:spPr>
      </p:pic>
    </p:spTree>
    <p:extLst>
      <p:ext uri="{BB962C8B-B14F-4D97-AF65-F5344CB8AC3E}">
        <p14:creationId xmlns:p14="http://schemas.microsoft.com/office/powerpoint/2010/main" val="248381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7566-DCF0-4052-91B3-F7C1A46DE8BA}"/>
              </a:ext>
            </a:extLst>
          </p:cNvPr>
          <p:cNvSpPr>
            <a:spLocks noGrp="1"/>
          </p:cNvSpPr>
          <p:nvPr>
            <p:ph type="title"/>
          </p:nvPr>
        </p:nvSpPr>
        <p:spPr/>
        <p:txBody>
          <a:bodyPr/>
          <a:lstStyle/>
          <a:p>
            <a:r>
              <a:rPr lang="en-GB" dirty="0"/>
              <a:t>How it started</a:t>
            </a:r>
          </a:p>
        </p:txBody>
      </p:sp>
      <p:pic>
        <p:nvPicPr>
          <p:cNvPr id="5" name="Picture 4" descr="Diagram&#10;&#10;Description automatically generated">
            <a:extLst>
              <a:ext uri="{FF2B5EF4-FFF2-40B4-BE49-F238E27FC236}">
                <a16:creationId xmlns:a16="http://schemas.microsoft.com/office/drawing/2014/main" id="{A8859343-07C5-44CE-815C-986C12B5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03" y="2309813"/>
            <a:ext cx="6162675" cy="3962400"/>
          </a:xfrm>
          <a:prstGeom prst="rect">
            <a:avLst/>
          </a:prstGeom>
        </p:spPr>
      </p:pic>
      <p:sp>
        <p:nvSpPr>
          <p:cNvPr id="6" name="TextBox 5">
            <a:extLst>
              <a:ext uri="{FF2B5EF4-FFF2-40B4-BE49-F238E27FC236}">
                <a16:creationId xmlns:a16="http://schemas.microsoft.com/office/drawing/2014/main" id="{32F19351-E68E-4258-BCBD-E36DC68DA9BE}"/>
              </a:ext>
            </a:extLst>
          </p:cNvPr>
          <p:cNvSpPr txBox="1"/>
          <p:nvPr/>
        </p:nvSpPr>
        <p:spPr>
          <a:xfrm>
            <a:off x="7659327" y="1802655"/>
            <a:ext cx="3397448" cy="923330"/>
          </a:xfrm>
          <a:prstGeom prst="rect">
            <a:avLst/>
          </a:prstGeom>
          <a:noFill/>
        </p:spPr>
        <p:txBody>
          <a:bodyPr wrap="square" rtlCol="0">
            <a:spAutoFit/>
          </a:bodyPr>
          <a:lstStyle/>
          <a:p>
            <a:r>
              <a:rPr lang="en-GB" dirty="0"/>
              <a:t>The game website was just a bunch of html files in folder hierarchy with links to those files</a:t>
            </a:r>
          </a:p>
        </p:txBody>
      </p:sp>
    </p:spTree>
    <p:extLst>
      <p:ext uri="{BB962C8B-B14F-4D97-AF65-F5344CB8AC3E}">
        <p14:creationId xmlns:p14="http://schemas.microsoft.com/office/powerpoint/2010/main" val="377640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E8C9-ED5D-4E38-A62D-44DB17AFDFC2}"/>
              </a:ext>
            </a:extLst>
          </p:cNvPr>
          <p:cNvSpPr>
            <a:spLocks noGrp="1"/>
          </p:cNvSpPr>
          <p:nvPr>
            <p:ph type="title"/>
          </p:nvPr>
        </p:nvSpPr>
        <p:spPr/>
        <p:txBody>
          <a:bodyPr/>
          <a:lstStyle/>
          <a:p>
            <a:r>
              <a:rPr lang="en-GB" dirty="0"/>
              <a:t>Identifying user</a:t>
            </a:r>
          </a:p>
        </p:txBody>
      </p:sp>
      <p:pic>
        <p:nvPicPr>
          <p:cNvPr id="5" name="Picture 4" descr="Diagram&#10;&#10;Description automatically generated">
            <a:extLst>
              <a:ext uri="{FF2B5EF4-FFF2-40B4-BE49-F238E27FC236}">
                <a16:creationId xmlns:a16="http://schemas.microsoft.com/office/drawing/2014/main" id="{C52ABBCB-34CD-45A1-9473-9CCB3461F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338388"/>
            <a:ext cx="6848475" cy="4381500"/>
          </a:xfrm>
          <a:prstGeom prst="rect">
            <a:avLst/>
          </a:prstGeom>
        </p:spPr>
      </p:pic>
      <p:sp>
        <p:nvSpPr>
          <p:cNvPr id="6" name="TextBox 5">
            <a:extLst>
              <a:ext uri="{FF2B5EF4-FFF2-40B4-BE49-F238E27FC236}">
                <a16:creationId xmlns:a16="http://schemas.microsoft.com/office/drawing/2014/main" id="{8B9E06F5-BBE3-4BE3-88E4-3BFB0C9F8403}"/>
              </a:ext>
            </a:extLst>
          </p:cNvPr>
          <p:cNvSpPr txBox="1"/>
          <p:nvPr/>
        </p:nvSpPr>
        <p:spPr>
          <a:xfrm>
            <a:off x="8731120" y="2155371"/>
            <a:ext cx="2622680" cy="1477328"/>
          </a:xfrm>
          <a:prstGeom prst="rect">
            <a:avLst/>
          </a:prstGeom>
          <a:noFill/>
        </p:spPr>
        <p:txBody>
          <a:bodyPr wrap="square" rtlCol="0">
            <a:spAutoFit/>
          </a:bodyPr>
          <a:lstStyle/>
          <a:p>
            <a:r>
              <a:rPr lang="en-GB" dirty="0"/>
              <a:t>Implementing MVC pattern, all of HTML files were transformed into JSP files for Spring Boot Project</a:t>
            </a:r>
          </a:p>
        </p:txBody>
      </p:sp>
    </p:spTree>
    <p:extLst>
      <p:ext uri="{BB962C8B-B14F-4D97-AF65-F5344CB8AC3E}">
        <p14:creationId xmlns:p14="http://schemas.microsoft.com/office/powerpoint/2010/main" val="373356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CBD0-3E18-47DE-97C1-726F04EFDD01}"/>
              </a:ext>
            </a:extLst>
          </p:cNvPr>
          <p:cNvSpPr>
            <a:spLocks noGrp="1"/>
          </p:cNvSpPr>
          <p:nvPr>
            <p:ph type="title"/>
          </p:nvPr>
        </p:nvSpPr>
        <p:spPr/>
        <p:txBody>
          <a:bodyPr/>
          <a:lstStyle/>
          <a:p>
            <a:r>
              <a:rPr lang="en-GB" dirty="0"/>
              <a:t>Scoring the user</a:t>
            </a:r>
          </a:p>
        </p:txBody>
      </p:sp>
      <p:pic>
        <p:nvPicPr>
          <p:cNvPr id="5" name="Picture 4" descr="Diagram&#10;&#10;Description automatically generated">
            <a:extLst>
              <a:ext uri="{FF2B5EF4-FFF2-40B4-BE49-F238E27FC236}">
                <a16:creationId xmlns:a16="http://schemas.microsoft.com/office/drawing/2014/main" id="{805D1C2F-FD4A-49C0-8A36-BD21FA8E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15" y="2388193"/>
            <a:ext cx="5419725" cy="4048125"/>
          </a:xfrm>
          <a:prstGeom prst="rect">
            <a:avLst/>
          </a:prstGeom>
        </p:spPr>
      </p:pic>
      <p:sp>
        <p:nvSpPr>
          <p:cNvPr id="6" name="TextBox 5">
            <a:extLst>
              <a:ext uri="{FF2B5EF4-FFF2-40B4-BE49-F238E27FC236}">
                <a16:creationId xmlns:a16="http://schemas.microsoft.com/office/drawing/2014/main" id="{684E100C-4EEE-460C-B9A7-5F4EAB926C01}"/>
              </a:ext>
            </a:extLst>
          </p:cNvPr>
          <p:cNvSpPr txBox="1"/>
          <p:nvPr/>
        </p:nvSpPr>
        <p:spPr>
          <a:xfrm>
            <a:off x="8755681" y="2083626"/>
            <a:ext cx="2725395" cy="2862322"/>
          </a:xfrm>
          <a:prstGeom prst="rect">
            <a:avLst/>
          </a:prstGeom>
          <a:noFill/>
        </p:spPr>
        <p:txBody>
          <a:bodyPr wrap="square" lIns="91440" tIns="45720" rIns="91440" bIns="45720" rtlCol="0" anchor="t">
            <a:spAutoFit/>
          </a:bodyPr>
          <a:lstStyle/>
          <a:p>
            <a:r>
              <a:rPr lang="en-GB" dirty="0">
                <a:ea typeface="+mn-lt"/>
                <a:cs typeface="+mn-lt"/>
              </a:rPr>
              <a:t>It was at this point that we really learned how projects grow in complexity, as this had to be integrated with logging-in system.</a:t>
            </a:r>
            <a:endParaRPr lang="en-US" dirty="0"/>
          </a:p>
          <a:p>
            <a:endParaRPr lang="en-GB" dirty="0">
              <a:ea typeface="+mn-lt"/>
              <a:cs typeface="+mn-lt"/>
            </a:endParaRPr>
          </a:p>
          <a:p>
            <a:r>
              <a:rPr lang="en-GB" dirty="0">
                <a:ea typeface="+mn-lt"/>
                <a:cs typeface="+mn-lt"/>
              </a:rPr>
              <a:t>Thus, we had to make some changes to finish the project.</a:t>
            </a:r>
            <a:endParaRPr lang="en-GB" dirty="0"/>
          </a:p>
        </p:txBody>
      </p:sp>
    </p:spTree>
    <p:extLst>
      <p:ext uri="{BB962C8B-B14F-4D97-AF65-F5344CB8AC3E}">
        <p14:creationId xmlns:p14="http://schemas.microsoft.com/office/powerpoint/2010/main" val="150918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1680</TotalTime>
  <Words>1468</Words>
  <Application>Microsoft Office PowerPoint</Application>
  <PresentationFormat>Widescreen</PresentationFormat>
  <Paragraphs>169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Quotable</vt:lpstr>
      <vt:lpstr>Overview of the purpose of the project </vt:lpstr>
      <vt:lpstr>Inspiration  </vt:lpstr>
      <vt:lpstr>Project’s aim </vt:lpstr>
      <vt:lpstr>Constraints</vt:lpstr>
      <vt:lpstr>Project software architecture</vt:lpstr>
      <vt:lpstr>PowerPoint Presentation</vt:lpstr>
      <vt:lpstr>How it started</vt:lpstr>
      <vt:lpstr>Identifying user</vt:lpstr>
      <vt:lpstr>Scoring the user</vt:lpstr>
      <vt:lpstr>Potential problems</vt:lpstr>
      <vt:lpstr>Adding and loading questions</vt:lpstr>
      <vt:lpstr>Moving forward with software architecture</vt:lpstr>
      <vt:lpstr>Legal and Ethical issues</vt:lpstr>
      <vt:lpstr>Legal Issues:</vt:lpstr>
      <vt:lpstr>Resolving the legal issues:</vt:lpstr>
      <vt:lpstr>PowerPoint Presentation</vt:lpstr>
      <vt:lpstr>Key terms and conditions</vt:lpstr>
      <vt:lpstr>Key privacy concerns</vt:lpstr>
      <vt:lpstr>Copyright (Legal Issues)</vt:lpstr>
      <vt:lpstr>Ethical Issues:</vt:lpstr>
      <vt:lpstr>Presentation Links:</vt:lpstr>
      <vt:lpstr>Communication during the project</vt:lpstr>
      <vt:lpstr>How we communicated?</vt:lpstr>
      <vt:lpstr>What went well</vt:lpstr>
      <vt:lpstr>What went wrong</vt:lpstr>
      <vt:lpstr>Non–Technical Things Learnt</vt:lpstr>
      <vt:lpstr>Adaptability to changes</vt:lpstr>
      <vt:lpstr>Positive Attitude</vt:lpstr>
      <vt:lpstr>Time management</vt:lpstr>
      <vt:lpstr>Saying No</vt:lpstr>
      <vt:lpstr>Realistic plans to take the project onwards</vt:lpstr>
      <vt:lpstr>Interactive GUI</vt:lpstr>
      <vt:lpstr>Action steps that respond to risk</vt:lpstr>
      <vt:lpstr>Solid goals </vt:lpstr>
      <vt:lpstr>Adding more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purpose of the project </dc:title>
  <dc:creator>Singh, Taran</dc:creator>
  <cp:lastModifiedBy>Gamble, Oliver</cp:lastModifiedBy>
  <cp:revision>73</cp:revision>
  <dcterms:created xsi:type="dcterms:W3CDTF">2021-05-02T16:38:30Z</dcterms:created>
  <dcterms:modified xsi:type="dcterms:W3CDTF">2021-05-04T23:11:44Z</dcterms:modified>
</cp:coreProperties>
</file>