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56" r:id="rId2"/>
    <p:sldId id="264" r:id="rId3"/>
    <p:sldId id="258" r:id="rId4"/>
    <p:sldId id="257" r:id="rId5"/>
    <p:sldId id="259" r:id="rId6"/>
    <p:sldId id="260" r:id="rId7"/>
    <p:sldId id="261" r:id="rId8"/>
    <p:sldId id="265" r:id="rId9"/>
    <p:sldId id="266"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CAB9-7359-4B64-9BD9-17127A3F2ED8}" v="4" dt="2023-02-17T01:26:4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8"/>
  </p:normalViewPr>
  <p:slideViewPr>
    <p:cSldViewPr snapToGrid="0" snapToObjects="1">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82183F-A1E2-480B-B3B8-B704F6755D9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F184B0-F877-484B-8799-177C51CE19C8}">
      <dgm:prSet/>
      <dgm:spPr/>
      <dgm:t>
        <a:bodyPr/>
        <a:lstStyle/>
        <a:p>
          <a:r>
            <a:rPr lang="en-US"/>
            <a:t>Summarize the reasons we started with vs reasons we ended with</a:t>
          </a:r>
        </a:p>
      </dgm:t>
    </dgm:pt>
    <dgm:pt modelId="{8EB32E21-9E41-4FC2-A36B-512B3BDB4C62}" type="parTrans" cxnId="{2494FA32-7ED4-4D37-8A0B-858492499A81}">
      <dgm:prSet/>
      <dgm:spPr/>
      <dgm:t>
        <a:bodyPr/>
        <a:lstStyle/>
        <a:p>
          <a:endParaRPr lang="en-US"/>
        </a:p>
      </dgm:t>
    </dgm:pt>
    <dgm:pt modelId="{F937E155-255A-4A70-966C-82BD7223B606}" type="sibTrans" cxnId="{2494FA32-7ED4-4D37-8A0B-858492499A81}">
      <dgm:prSet/>
      <dgm:spPr/>
      <dgm:t>
        <a:bodyPr/>
        <a:lstStyle/>
        <a:p>
          <a:endParaRPr lang="en-US"/>
        </a:p>
      </dgm:t>
    </dgm:pt>
    <dgm:pt modelId="{601302F6-BC3B-4D16-8802-BBDB5718647E}">
      <dgm:prSet/>
      <dgm:spPr/>
      <dgm:t>
        <a:bodyPr/>
        <a:lstStyle/>
        <a:p>
          <a:r>
            <a:rPr lang="en-US"/>
            <a:t>Talk about how we did the EDA and why we chose what we did</a:t>
          </a:r>
        </a:p>
      </dgm:t>
    </dgm:pt>
    <dgm:pt modelId="{A2C516C8-6262-4D24-900A-8ED928035B1F}" type="parTrans" cxnId="{CC57A5BF-E5D1-4B23-838F-AA737D6DA6C5}">
      <dgm:prSet/>
      <dgm:spPr/>
      <dgm:t>
        <a:bodyPr/>
        <a:lstStyle/>
        <a:p>
          <a:endParaRPr lang="en-US"/>
        </a:p>
      </dgm:t>
    </dgm:pt>
    <dgm:pt modelId="{CEF291D1-60F2-4728-9C62-5B7D1B169E80}" type="sibTrans" cxnId="{CC57A5BF-E5D1-4B23-838F-AA737D6DA6C5}">
      <dgm:prSet/>
      <dgm:spPr/>
      <dgm:t>
        <a:bodyPr/>
        <a:lstStyle/>
        <a:p>
          <a:endParaRPr lang="en-US"/>
        </a:p>
      </dgm:t>
    </dgm:pt>
    <dgm:pt modelId="{C86A80C6-9360-40A0-A32C-0A2A55083AA9}">
      <dgm:prSet/>
      <dgm:spPr/>
      <dgm:t>
        <a:bodyPr/>
        <a:lstStyle/>
        <a:p>
          <a:r>
            <a:rPr lang="en-US"/>
            <a:t>Summarize what techniques/languages used for the process</a:t>
          </a:r>
        </a:p>
      </dgm:t>
    </dgm:pt>
    <dgm:pt modelId="{E2E75DF8-B4BA-4628-B041-8848844A4690}" type="parTrans" cxnId="{C7E0A566-5436-40A7-931E-0FD7474E8497}">
      <dgm:prSet/>
      <dgm:spPr/>
      <dgm:t>
        <a:bodyPr/>
        <a:lstStyle/>
        <a:p>
          <a:endParaRPr lang="en-US"/>
        </a:p>
      </dgm:t>
    </dgm:pt>
    <dgm:pt modelId="{71606682-F9D0-4E16-BE46-472C8FE9E3D1}" type="sibTrans" cxnId="{C7E0A566-5436-40A7-931E-0FD7474E8497}">
      <dgm:prSet/>
      <dgm:spPr/>
      <dgm:t>
        <a:bodyPr/>
        <a:lstStyle/>
        <a:p>
          <a:endParaRPr lang="en-US"/>
        </a:p>
      </dgm:t>
    </dgm:pt>
    <dgm:pt modelId="{0551FDA0-CD39-4007-A79D-910E13378A2B}" type="pres">
      <dgm:prSet presAssocID="{9882183F-A1E2-480B-B3B8-B704F6755D92}" presName="root" presStyleCnt="0">
        <dgm:presLayoutVars>
          <dgm:dir/>
          <dgm:resizeHandles val="exact"/>
        </dgm:presLayoutVars>
      </dgm:prSet>
      <dgm:spPr/>
    </dgm:pt>
    <dgm:pt modelId="{7FC6AA1C-AB7A-477F-B6D1-590A80DFAAD1}" type="pres">
      <dgm:prSet presAssocID="{A1F184B0-F877-484B-8799-177C51CE19C8}" presName="compNode" presStyleCnt="0"/>
      <dgm:spPr/>
    </dgm:pt>
    <dgm:pt modelId="{629C30F8-F3D4-435F-8100-81639335CA38}" type="pres">
      <dgm:prSet presAssocID="{A1F184B0-F877-484B-8799-177C51CE19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DBD501F-9135-4198-A3FF-65C60339B185}" type="pres">
      <dgm:prSet presAssocID="{A1F184B0-F877-484B-8799-177C51CE19C8}" presName="spaceRect" presStyleCnt="0"/>
      <dgm:spPr/>
    </dgm:pt>
    <dgm:pt modelId="{70E09DEA-5D76-486F-A31B-AF892EDAF30B}" type="pres">
      <dgm:prSet presAssocID="{A1F184B0-F877-484B-8799-177C51CE19C8}" presName="textRect" presStyleLbl="revTx" presStyleIdx="0" presStyleCnt="3">
        <dgm:presLayoutVars>
          <dgm:chMax val="1"/>
          <dgm:chPref val="1"/>
        </dgm:presLayoutVars>
      </dgm:prSet>
      <dgm:spPr/>
    </dgm:pt>
    <dgm:pt modelId="{B8C04B85-AC7C-48F6-9C1B-ED2DA292662F}" type="pres">
      <dgm:prSet presAssocID="{F937E155-255A-4A70-966C-82BD7223B606}" presName="sibTrans" presStyleCnt="0"/>
      <dgm:spPr/>
    </dgm:pt>
    <dgm:pt modelId="{CAD376AC-44DA-4E03-90F7-D6C8A6B008F2}" type="pres">
      <dgm:prSet presAssocID="{601302F6-BC3B-4D16-8802-BBDB5718647E}" presName="compNode" presStyleCnt="0"/>
      <dgm:spPr/>
    </dgm:pt>
    <dgm:pt modelId="{1DDF7430-011A-4A5D-B5FA-87FBFDA988D0}" type="pres">
      <dgm:prSet presAssocID="{601302F6-BC3B-4D16-8802-BBDB571864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4AC6638C-CAC0-4C17-8C47-9C165BDCE68D}" type="pres">
      <dgm:prSet presAssocID="{601302F6-BC3B-4D16-8802-BBDB5718647E}" presName="spaceRect" presStyleCnt="0"/>
      <dgm:spPr/>
    </dgm:pt>
    <dgm:pt modelId="{98977FD1-577D-476D-9870-063B91A1B666}" type="pres">
      <dgm:prSet presAssocID="{601302F6-BC3B-4D16-8802-BBDB5718647E}" presName="textRect" presStyleLbl="revTx" presStyleIdx="1" presStyleCnt="3">
        <dgm:presLayoutVars>
          <dgm:chMax val="1"/>
          <dgm:chPref val="1"/>
        </dgm:presLayoutVars>
      </dgm:prSet>
      <dgm:spPr/>
    </dgm:pt>
    <dgm:pt modelId="{7D94CDEF-5CE4-4194-A6FC-D3694E436B25}" type="pres">
      <dgm:prSet presAssocID="{CEF291D1-60F2-4728-9C62-5B7D1B169E80}" presName="sibTrans" presStyleCnt="0"/>
      <dgm:spPr/>
    </dgm:pt>
    <dgm:pt modelId="{4032A2A5-42DA-4772-934F-AD28CAD34DA5}" type="pres">
      <dgm:prSet presAssocID="{C86A80C6-9360-40A0-A32C-0A2A55083AA9}" presName="compNode" presStyleCnt="0"/>
      <dgm:spPr/>
    </dgm:pt>
    <dgm:pt modelId="{06D467DB-724F-470D-B1A2-AAF79ACB6FF4}" type="pres">
      <dgm:prSet presAssocID="{C86A80C6-9360-40A0-A32C-0A2A55083A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C898076-B922-4D85-B068-E654394FBF11}" type="pres">
      <dgm:prSet presAssocID="{C86A80C6-9360-40A0-A32C-0A2A55083AA9}" presName="spaceRect" presStyleCnt="0"/>
      <dgm:spPr/>
    </dgm:pt>
    <dgm:pt modelId="{E4019E97-6E38-4734-8805-4ABA3486EECF}" type="pres">
      <dgm:prSet presAssocID="{C86A80C6-9360-40A0-A32C-0A2A55083AA9}" presName="textRect" presStyleLbl="revTx" presStyleIdx="2" presStyleCnt="3">
        <dgm:presLayoutVars>
          <dgm:chMax val="1"/>
          <dgm:chPref val="1"/>
        </dgm:presLayoutVars>
      </dgm:prSet>
      <dgm:spPr/>
    </dgm:pt>
  </dgm:ptLst>
  <dgm:cxnLst>
    <dgm:cxn modelId="{2494FA32-7ED4-4D37-8A0B-858492499A81}" srcId="{9882183F-A1E2-480B-B3B8-B704F6755D92}" destId="{A1F184B0-F877-484B-8799-177C51CE19C8}" srcOrd="0" destOrd="0" parTransId="{8EB32E21-9E41-4FC2-A36B-512B3BDB4C62}" sibTransId="{F937E155-255A-4A70-966C-82BD7223B606}"/>
    <dgm:cxn modelId="{C7E0A566-5436-40A7-931E-0FD7474E8497}" srcId="{9882183F-A1E2-480B-B3B8-B704F6755D92}" destId="{C86A80C6-9360-40A0-A32C-0A2A55083AA9}" srcOrd="2" destOrd="0" parTransId="{E2E75DF8-B4BA-4628-B041-8848844A4690}" sibTransId="{71606682-F9D0-4E16-BE46-472C8FE9E3D1}"/>
    <dgm:cxn modelId="{B4C3D77B-F998-4553-BB45-98E752B7F19A}" type="presOf" srcId="{601302F6-BC3B-4D16-8802-BBDB5718647E}" destId="{98977FD1-577D-476D-9870-063B91A1B666}" srcOrd="0" destOrd="0" presId="urn:microsoft.com/office/officeart/2018/2/layout/IconLabelList"/>
    <dgm:cxn modelId="{F2212393-56B7-45B3-A34C-D968D2B417D4}" type="presOf" srcId="{C86A80C6-9360-40A0-A32C-0A2A55083AA9}" destId="{E4019E97-6E38-4734-8805-4ABA3486EECF}" srcOrd="0" destOrd="0" presId="urn:microsoft.com/office/officeart/2018/2/layout/IconLabelList"/>
    <dgm:cxn modelId="{A5CCBF9D-74A6-4554-A7F1-B6D56034C702}" type="presOf" srcId="{A1F184B0-F877-484B-8799-177C51CE19C8}" destId="{70E09DEA-5D76-486F-A31B-AF892EDAF30B}" srcOrd="0" destOrd="0" presId="urn:microsoft.com/office/officeart/2018/2/layout/IconLabelList"/>
    <dgm:cxn modelId="{CC57A5BF-E5D1-4B23-838F-AA737D6DA6C5}" srcId="{9882183F-A1E2-480B-B3B8-B704F6755D92}" destId="{601302F6-BC3B-4D16-8802-BBDB5718647E}" srcOrd="1" destOrd="0" parTransId="{A2C516C8-6262-4D24-900A-8ED928035B1F}" sibTransId="{CEF291D1-60F2-4728-9C62-5B7D1B169E80}"/>
    <dgm:cxn modelId="{0854F1EB-865D-4F38-AF79-7A854B587F7D}" type="presOf" srcId="{9882183F-A1E2-480B-B3B8-B704F6755D92}" destId="{0551FDA0-CD39-4007-A79D-910E13378A2B}" srcOrd="0" destOrd="0" presId="urn:microsoft.com/office/officeart/2018/2/layout/IconLabelList"/>
    <dgm:cxn modelId="{002ED7AA-9FF9-459D-A3DC-2B06913A2CE6}" type="presParOf" srcId="{0551FDA0-CD39-4007-A79D-910E13378A2B}" destId="{7FC6AA1C-AB7A-477F-B6D1-590A80DFAAD1}" srcOrd="0" destOrd="0" presId="urn:microsoft.com/office/officeart/2018/2/layout/IconLabelList"/>
    <dgm:cxn modelId="{A21BD08B-1C17-47EC-8B3E-F9E14245828F}" type="presParOf" srcId="{7FC6AA1C-AB7A-477F-B6D1-590A80DFAAD1}" destId="{629C30F8-F3D4-435F-8100-81639335CA38}" srcOrd="0" destOrd="0" presId="urn:microsoft.com/office/officeart/2018/2/layout/IconLabelList"/>
    <dgm:cxn modelId="{5A9FAF13-CECD-43FC-85EB-2D8F97F66C58}" type="presParOf" srcId="{7FC6AA1C-AB7A-477F-B6D1-590A80DFAAD1}" destId="{3DBD501F-9135-4198-A3FF-65C60339B185}" srcOrd="1" destOrd="0" presId="urn:microsoft.com/office/officeart/2018/2/layout/IconLabelList"/>
    <dgm:cxn modelId="{3EF84B25-4C47-4AEC-B18F-4718695C175A}" type="presParOf" srcId="{7FC6AA1C-AB7A-477F-B6D1-590A80DFAAD1}" destId="{70E09DEA-5D76-486F-A31B-AF892EDAF30B}" srcOrd="2" destOrd="0" presId="urn:microsoft.com/office/officeart/2018/2/layout/IconLabelList"/>
    <dgm:cxn modelId="{0F242641-A01B-4816-A99F-C461274D206E}" type="presParOf" srcId="{0551FDA0-CD39-4007-A79D-910E13378A2B}" destId="{B8C04B85-AC7C-48F6-9C1B-ED2DA292662F}" srcOrd="1" destOrd="0" presId="urn:microsoft.com/office/officeart/2018/2/layout/IconLabelList"/>
    <dgm:cxn modelId="{B5490D7F-3484-487B-A28B-9A3320184863}" type="presParOf" srcId="{0551FDA0-CD39-4007-A79D-910E13378A2B}" destId="{CAD376AC-44DA-4E03-90F7-D6C8A6B008F2}" srcOrd="2" destOrd="0" presId="urn:microsoft.com/office/officeart/2018/2/layout/IconLabelList"/>
    <dgm:cxn modelId="{AFABF98C-6630-450B-B251-971812CDBD2A}" type="presParOf" srcId="{CAD376AC-44DA-4E03-90F7-D6C8A6B008F2}" destId="{1DDF7430-011A-4A5D-B5FA-87FBFDA988D0}" srcOrd="0" destOrd="0" presId="urn:microsoft.com/office/officeart/2018/2/layout/IconLabelList"/>
    <dgm:cxn modelId="{6130B781-D05D-4870-8915-A73BB5DF7D58}" type="presParOf" srcId="{CAD376AC-44DA-4E03-90F7-D6C8A6B008F2}" destId="{4AC6638C-CAC0-4C17-8C47-9C165BDCE68D}" srcOrd="1" destOrd="0" presId="urn:microsoft.com/office/officeart/2018/2/layout/IconLabelList"/>
    <dgm:cxn modelId="{09FE28F4-EE2F-4855-91CD-85411749142B}" type="presParOf" srcId="{CAD376AC-44DA-4E03-90F7-D6C8A6B008F2}" destId="{98977FD1-577D-476D-9870-063B91A1B666}" srcOrd="2" destOrd="0" presId="urn:microsoft.com/office/officeart/2018/2/layout/IconLabelList"/>
    <dgm:cxn modelId="{EE6F0114-8AD4-4886-B228-3A0A8494A2D7}" type="presParOf" srcId="{0551FDA0-CD39-4007-A79D-910E13378A2B}" destId="{7D94CDEF-5CE4-4194-A6FC-D3694E436B25}" srcOrd="3" destOrd="0" presId="urn:microsoft.com/office/officeart/2018/2/layout/IconLabelList"/>
    <dgm:cxn modelId="{90893188-BEBE-4694-B8AA-5C5A75408EE2}" type="presParOf" srcId="{0551FDA0-CD39-4007-A79D-910E13378A2B}" destId="{4032A2A5-42DA-4772-934F-AD28CAD34DA5}" srcOrd="4" destOrd="0" presId="urn:microsoft.com/office/officeart/2018/2/layout/IconLabelList"/>
    <dgm:cxn modelId="{A49B1B77-AD1E-4F6D-BE51-F93BF35DA4DA}" type="presParOf" srcId="{4032A2A5-42DA-4772-934F-AD28CAD34DA5}" destId="{06D467DB-724F-470D-B1A2-AAF79ACB6FF4}" srcOrd="0" destOrd="0" presId="urn:microsoft.com/office/officeart/2018/2/layout/IconLabelList"/>
    <dgm:cxn modelId="{994EE259-F78F-4834-B424-57F4C5B498B9}" type="presParOf" srcId="{4032A2A5-42DA-4772-934F-AD28CAD34DA5}" destId="{3C898076-B922-4D85-B068-E654394FBF11}" srcOrd="1" destOrd="0" presId="urn:microsoft.com/office/officeart/2018/2/layout/IconLabelList"/>
    <dgm:cxn modelId="{E4C9F898-35D1-430A-B63F-1146FF6A7641}" type="presParOf" srcId="{4032A2A5-42DA-4772-934F-AD28CAD34DA5}" destId="{E4019E97-6E38-4734-8805-4ABA3486EE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C30F8-F3D4-435F-8100-81639335CA38}">
      <dsp:nvSpPr>
        <dsp:cNvPr id="0" name=""/>
        <dsp:cNvSpPr/>
      </dsp:nvSpPr>
      <dsp:spPr>
        <a:xfrm>
          <a:off x="916987" y="491891"/>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E09DEA-5D76-486F-A31B-AF892EDAF30B}">
      <dsp:nvSpPr>
        <dsp:cNvPr id="0" name=""/>
        <dsp:cNvSpPr/>
      </dsp:nvSpPr>
      <dsp:spPr>
        <a:xfrm>
          <a:off x="34392"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Summarize the reasons we started with vs reasons we ended with</a:t>
          </a:r>
        </a:p>
      </dsp:txBody>
      <dsp:txXfrm>
        <a:off x="34392" y="2318170"/>
        <a:ext cx="3209437" cy="720000"/>
      </dsp:txXfrm>
    </dsp:sp>
    <dsp:sp modelId="{1DDF7430-011A-4A5D-B5FA-87FBFDA988D0}">
      <dsp:nvSpPr>
        <dsp:cNvPr id="0" name=""/>
        <dsp:cNvSpPr/>
      </dsp:nvSpPr>
      <dsp:spPr>
        <a:xfrm>
          <a:off x="4688076" y="491891"/>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977FD1-577D-476D-9870-063B91A1B666}">
      <dsp:nvSpPr>
        <dsp:cNvPr id="0" name=""/>
        <dsp:cNvSpPr/>
      </dsp:nvSpPr>
      <dsp:spPr>
        <a:xfrm>
          <a:off x="3805481"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Talk about how we did the EDA and why we chose what we did</a:t>
          </a:r>
        </a:p>
      </dsp:txBody>
      <dsp:txXfrm>
        <a:off x="3805481" y="2318170"/>
        <a:ext cx="3209437" cy="720000"/>
      </dsp:txXfrm>
    </dsp:sp>
    <dsp:sp modelId="{06D467DB-724F-470D-B1A2-AAF79ACB6FF4}">
      <dsp:nvSpPr>
        <dsp:cNvPr id="0" name=""/>
        <dsp:cNvSpPr/>
      </dsp:nvSpPr>
      <dsp:spPr>
        <a:xfrm>
          <a:off x="8459165" y="491891"/>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019E97-6E38-4734-8805-4ABA3486EECF}">
      <dsp:nvSpPr>
        <dsp:cNvPr id="0" name=""/>
        <dsp:cNvSpPr/>
      </dsp:nvSpPr>
      <dsp:spPr>
        <a:xfrm>
          <a:off x="7576570"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Summarize what techniques/languages used for the process</a:t>
          </a:r>
        </a:p>
      </dsp:txBody>
      <dsp:txXfrm>
        <a:off x="7576570" y="2318170"/>
        <a:ext cx="320943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BBB3D-F20A-2141-8E98-BCACD82F675E}"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C371F-EBCF-D949-BBB3-98CE13D43107}" type="slidenum">
              <a:rPr lang="en-US" smtClean="0"/>
              <a:t>‹#›</a:t>
            </a:fld>
            <a:endParaRPr lang="en-US"/>
          </a:p>
        </p:txBody>
      </p:sp>
    </p:spTree>
    <p:extLst>
      <p:ext uri="{BB962C8B-B14F-4D97-AF65-F5344CB8AC3E}">
        <p14:creationId xmlns:p14="http://schemas.microsoft.com/office/powerpoint/2010/main" val="1639172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C371F-EBCF-D949-BBB3-98CE13D43107}" type="slidenum">
              <a:rPr lang="en-US" smtClean="0"/>
              <a:t>7</a:t>
            </a:fld>
            <a:endParaRPr lang="en-US"/>
          </a:p>
        </p:txBody>
      </p:sp>
    </p:spTree>
    <p:extLst>
      <p:ext uri="{BB962C8B-B14F-4D97-AF65-F5344CB8AC3E}">
        <p14:creationId xmlns:p14="http://schemas.microsoft.com/office/powerpoint/2010/main" val="340216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C371F-EBCF-D949-BBB3-98CE13D43107}" type="slidenum">
              <a:rPr lang="en-US" smtClean="0"/>
              <a:t>8</a:t>
            </a:fld>
            <a:endParaRPr lang="en-US"/>
          </a:p>
        </p:txBody>
      </p:sp>
    </p:spTree>
    <p:extLst>
      <p:ext uri="{BB962C8B-B14F-4D97-AF65-F5344CB8AC3E}">
        <p14:creationId xmlns:p14="http://schemas.microsoft.com/office/powerpoint/2010/main" val="81772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7C371F-EBCF-D949-BBB3-98CE13D43107}" type="slidenum">
              <a:rPr lang="en-US" smtClean="0"/>
              <a:t>9</a:t>
            </a:fld>
            <a:endParaRPr lang="en-US"/>
          </a:p>
        </p:txBody>
      </p:sp>
    </p:spTree>
    <p:extLst>
      <p:ext uri="{BB962C8B-B14F-4D97-AF65-F5344CB8AC3E}">
        <p14:creationId xmlns:p14="http://schemas.microsoft.com/office/powerpoint/2010/main" val="2292152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219784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64808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66376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961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234585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FA8667-8DAA-9640-8958-6F7951C78AED}"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493005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FA8667-8DAA-9640-8958-6F7951C78AED}"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442210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506711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04367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62324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FA8667-8DAA-9640-8958-6F7951C78AED}" type="datetimeFigureOut">
              <a:rPr lang="en-US" smtClean="0"/>
              <a:t>2/16/2023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95670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9767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FA8667-8DAA-9640-8958-6F7951C78AED}"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94439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FA8667-8DAA-9640-8958-6F7951C78AED}"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81968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A8667-8DAA-9640-8958-6F7951C78AED}"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35363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108494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A8667-8DAA-9640-8958-6F7951C78AED}"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20C58-1CB4-714A-8674-3D495413808D}" type="slidenum">
              <a:rPr lang="en-US" smtClean="0"/>
              <a:t>‹#›</a:t>
            </a:fld>
            <a:endParaRPr lang="en-US"/>
          </a:p>
        </p:txBody>
      </p:sp>
    </p:spTree>
    <p:extLst>
      <p:ext uri="{BB962C8B-B14F-4D97-AF65-F5344CB8AC3E}">
        <p14:creationId xmlns:p14="http://schemas.microsoft.com/office/powerpoint/2010/main" val="214671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FA8667-8DAA-9640-8958-6F7951C78AED}" type="datetimeFigureOut">
              <a:rPr lang="en-US" smtClean="0"/>
              <a:t>2/16/2023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320C58-1CB4-714A-8674-3D495413808D}" type="slidenum">
              <a:rPr lang="en-US" smtClean="0"/>
              <a:t>‹#›</a:t>
            </a:fld>
            <a:endParaRPr lang="en-US"/>
          </a:p>
        </p:txBody>
      </p:sp>
    </p:spTree>
    <p:extLst>
      <p:ext uri="{BB962C8B-B14F-4D97-AF65-F5344CB8AC3E}">
        <p14:creationId xmlns:p14="http://schemas.microsoft.com/office/powerpoint/2010/main" val="176494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lane in red circle">
            <a:extLst>
              <a:ext uri="{FF2B5EF4-FFF2-40B4-BE49-F238E27FC236}">
                <a16:creationId xmlns:a16="http://schemas.microsoft.com/office/drawing/2014/main" id="{CABFCB28-936E-6249-2E08-D65D8D343020}"/>
              </a:ext>
            </a:extLst>
          </p:cNvPr>
          <p:cNvPicPr>
            <a:picLocks noChangeAspect="1"/>
          </p:cNvPicPr>
          <p:nvPr/>
        </p:nvPicPr>
        <p:blipFill rotWithShape="1">
          <a:blip r:embed="rId2">
            <a:alphaModFix amt="40000"/>
          </a:blip>
          <a:srcRect t="19643"/>
          <a:stretch/>
        </p:blipFill>
        <p:spPr>
          <a:xfrm>
            <a:off x="0" y="60290"/>
            <a:ext cx="12191980" cy="6857990"/>
          </a:xfrm>
          <a:prstGeom prst="rect">
            <a:avLst/>
          </a:prstGeom>
        </p:spPr>
      </p:pic>
      <p:sp>
        <p:nvSpPr>
          <p:cNvPr id="2" name="Title 1">
            <a:extLst>
              <a:ext uri="{FF2B5EF4-FFF2-40B4-BE49-F238E27FC236}">
                <a16:creationId xmlns:a16="http://schemas.microsoft.com/office/drawing/2014/main" id="{A9BF50D0-8E27-085F-EE01-F71855DC75F6}"/>
              </a:ext>
            </a:extLst>
          </p:cNvPr>
          <p:cNvSpPr>
            <a:spLocks noGrp="1"/>
          </p:cNvSpPr>
          <p:nvPr>
            <p:ph type="ctrTitle"/>
          </p:nvPr>
        </p:nvSpPr>
        <p:spPr>
          <a:xfrm>
            <a:off x="1591648" y="3017839"/>
            <a:ext cx="9448800" cy="1825096"/>
          </a:xfrm>
        </p:spPr>
        <p:txBody>
          <a:bodyPr>
            <a:normAutofit/>
          </a:bodyPr>
          <a:lstStyle/>
          <a:p>
            <a:r>
              <a:rPr lang="en-US" sz="4200" dirty="0"/>
              <a:t> </a:t>
            </a:r>
            <a:br>
              <a:rPr lang="en-US" sz="4200" dirty="0"/>
            </a:br>
            <a:r>
              <a:rPr lang="en-US" sz="4200" dirty="0"/>
              <a:t>Flight Delays and Cancellations</a:t>
            </a:r>
          </a:p>
        </p:txBody>
      </p:sp>
      <p:sp>
        <p:nvSpPr>
          <p:cNvPr id="3" name="Subtitle 2">
            <a:extLst>
              <a:ext uri="{FF2B5EF4-FFF2-40B4-BE49-F238E27FC236}">
                <a16:creationId xmlns:a16="http://schemas.microsoft.com/office/drawing/2014/main" id="{C4F31AAA-A937-F8CF-11F4-A14E4DA2E847}"/>
              </a:ext>
            </a:extLst>
          </p:cNvPr>
          <p:cNvSpPr>
            <a:spLocks noGrp="1"/>
          </p:cNvSpPr>
          <p:nvPr>
            <p:ph type="subTitle" idx="1"/>
          </p:nvPr>
        </p:nvSpPr>
        <p:spPr>
          <a:xfrm>
            <a:off x="1701672" y="4821767"/>
            <a:ext cx="9448800" cy="685800"/>
          </a:xfrm>
        </p:spPr>
        <p:txBody>
          <a:bodyPr>
            <a:normAutofit/>
          </a:bodyPr>
          <a:lstStyle/>
          <a:p>
            <a:r>
              <a:rPr lang="en-US" dirty="0"/>
              <a:t>A predictive analysis by Syntax Terminators</a:t>
            </a:r>
          </a:p>
        </p:txBody>
      </p:sp>
      <p:sp>
        <p:nvSpPr>
          <p:cNvPr id="4" name="TextBox 3">
            <a:extLst>
              <a:ext uri="{FF2B5EF4-FFF2-40B4-BE49-F238E27FC236}">
                <a16:creationId xmlns:a16="http://schemas.microsoft.com/office/drawing/2014/main" id="{32A59BCA-03DB-699D-17A1-65D125A052F6}"/>
              </a:ext>
            </a:extLst>
          </p:cNvPr>
          <p:cNvSpPr txBox="1"/>
          <p:nvPr/>
        </p:nvSpPr>
        <p:spPr>
          <a:xfrm>
            <a:off x="3806889" y="941674"/>
            <a:ext cx="7453607" cy="5570538"/>
          </a:xfrm>
          <a:prstGeom prst="rect">
            <a:avLst/>
          </a:prstGeom>
          <a:noFill/>
        </p:spPr>
        <p:txBody>
          <a:bodyPr wrap="square" rtlCol="0" anchor="t">
            <a:normAutofit/>
          </a:bodyPr>
          <a:lstStyle/>
          <a:p>
            <a:pPr>
              <a:spcAft>
                <a:spcPts val="600"/>
              </a:spcAft>
            </a:pPr>
            <a:r>
              <a:rPr lang="en-US" sz="2800" dirty="0"/>
              <a:t>	</a:t>
            </a:r>
          </a:p>
        </p:txBody>
      </p:sp>
    </p:spTree>
    <p:extLst>
      <p:ext uri="{BB962C8B-B14F-4D97-AF65-F5344CB8AC3E}">
        <p14:creationId xmlns:p14="http://schemas.microsoft.com/office/powerpoint/2010/main" val="421008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C07C-1319-2626-736D-3CDCBE1DEB44}"/>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6E11E465-3751-3846-8050-877AB57A0223}"/>
              </a:ext>
            </a:extLst>
          </p:cNvPr>
          <p:cNvSpPr>
            <a:spLocks noGrp="1"/>
          </p:cNvSpPr>
          <p:nvPr>
            <p:ph idx="1"/>
          </p:nvPr>
        </p:nvSpPr>
        <p:spPr/>
        <p:txBody>
          <a:bodyPr/>
          <a:lstStyle/>
          <a:p>
            <a:r>
              <a:rPr lang="en-US" dirty="0"/>
              <a:t>What else could be done?</a:t>
            </a:r>
          </a:p>
          <a:p>
            <a:r>
              <a:rPr lang="en-US" dirty="0"/>
              <a:t>What would we have done differently?</a:t>
            </a:r>
          </a:p>
          <a:p>
            <a:endParaRPr lang="en-US" dirty="0"/>
          </a:p>
          <a:p>
            <a:r>
              <a:rPr lang="en-US" dirty="0">
                <a:solidFill>
                  <a:schemeClr val="tx1">
                    <a:lumMod val="50000"/>
                    <a:lumOff val="50000"/>
                  </a:schemeClr>
                </a:solidFill>
              </a:rPr>
              <a:t>I would have like to judged how long a flight was delayed before it was cancelled. Did people wait in the terminal?</a:t>
            </a:r>
          </a:p>
          <a:p>
            <a:endParaRPr lang="en-US" dirty="0"/>
          </a:p>
        </p:txBody>
      </p:sp>
    </p:spTree>
    <p:extLst>
      <p:ext uri="{BB962C8B-B14F-4D97-AF65-F5344CB8AC3E}">
        <p14:creationId xmlns:p14="http://schemas.microsoft.com/office/powerpoint/2010/main" val="18666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C07C-1319-2626-736D-3CDCBE1DEB44}"/>
              </a:ext>
            </a:extLst>
          </p:cNvPr>
          <p:cNvSpPr>
            <a:spLocks noGrp="1"/>
          </p:cNvSpPr>
          <p:nvPr>
            <p:ph type="title"/>
          </p:nvPr>
        </p:nvSpPr>
        <p:spPr>
          <a:xfrm>
            <a:off x="1790700" y="788082"/>
            <a:ext cx="8610600" cy="1293028"/>
          </a:xfrm>
        </p:spPr>
        <p:txBody>
          <a:bodyPr>
            <a:normAutofit/>
          </a:bodyPr>
          <a:lstStyle/>
          <a:p>
            <a:pPr algn="ctr"/>
            <a:r>
              <a:rPr lang="en-US" dirty="0"/>
              <a:t>Questions/Comments?</a:t>
            </a:r>
          </a:p>
        </p:txBody>
      </p:sp>
      <p:pic>
        <p:nvPicPr>
          <p:cNvPr id="7" name="Graphic 6" descr="Question mark">
            <a:extLst>
              <a:ext uri="{FF2B5EF4-FFF2-40B4-BE49-F238E27FC236}">
                <a16:creationId xmlns:a16="http://schemas.microsoft.com/office/drawing/2014/main" id="{DBD47D9A-9416-B50C-624C-9B517A6E4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76331" y="2081110"/>
            <a:ext cx="3639337" cy="3639337"/>
          </a:xfrm>
          <a:prstGeom prst="rect">
            <a:avLst/>
          </a:prstGeom>
        </p:spPr>
      </p:pic>
    </p:spTree>
    <p:extLst>
      <p:ext uri="{BB962C8B-B14F-4D97-AF65-F5344CB8AC3E}">
        <p14:creationId xmlns:p14="http://schemas.microsoft.com/office/powerpoint/2010/main" val="197091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47A-865B-61D3-8EBF-276063ED72EC}"/>
              </a:ext>
            </a:extLst>
          </p:cNvPr>
          <p:cNvSpPr>
            <a:spLocks noGrp="1"/>
          </p:cNvSpPr>
          <p:nvPr>
            <p:ph type="title"/>
          </p:nvPr>
        </p:nvSpPr>
        <p:spPr>
          <a:xfrm>
            <a:off x="619759" y="764373"/>
            <a:ext cx="6257291" cy="1293028"/>
          </a:xfrm>
        </p:spPr>
        <p:txBody>
          <a:bodyPr>
            <a:normAutofit/>
          </a:bodyPr>
          <a:lstStyle/>
          <a:p>
            <a:pPr algn="ctr"/>
            <a:r>
              <a:rPr lang="en-US" b="1" dirty="0"/>
              <a:t>Overview/Purpose</a:t>
            </a:r>
          </a:p>
        </p:txBody>
      </p:sp>
      <p:sp>
        <p:nvSpPr>
          <p:cNvPr id="3" name="Content Placeholder 2">
            <a:extLst>
              <a:ext uri="{FF2B5EF4-FFF2-40B4-BE49-F238E27FC236}">
                <a16:creationId xmlns:a16="http://schemas.microsoft.com/office/drawing/2014/main" id="{4B7A14C6-09CD-1E65-CA66-E0BE94072B7F}"/>
              </a:ext>
            </a:extLst>
          </p:cNvPr>
          <p:cNvSpPr>
            <a:spLocks noGrp="1"/>
          </p:cNvSpPr>
          <p:nvPr>
            <p:ph idx="1"/>
          </p:nvPr>
        </p:nvSpPr>
        <p:spPr>
          <a:xfrm>
            <a:off x="127819" y="2194560"/>
            <a:ext cx="7060921" cy="4024125"/>
          </a:xfrm>
        </p:spPr>
        <p:txBody>
          <a:bodyPr>
            <a:normAutofit/>
          </a:bodyPr>
          <a:lstStyle/>
          <a:p>
            <a:pPr marL="0" indent="0">
              <a:buNone/>
            </a:pPr>
            <a:r>
              <a:rPr lang="en-US" b="0" i="0" dirty="0">
                <a:solidFill>
                  <a:srgbClr val="C9D1D9"/>
                </a:solidFill>
                <a:effectLst/>
                <a:latin typeface="-apple-system"/>
              </a:rPr>
              <a:t>Flight delays can have a significant economic and social impact on both individuals and organizations. By studying flight delay and cancellation data we can identify trends and patterns, pinpoint the causes of delays, and develop strategies to mitigate their effects. The information we are analyzing is crucial as airline companies need to ensure that air travel is safe, efficient, and reliable. Using Machine learning, we can help passengers make informed decisions about their travel plans. Such as choosing the best time to fly or selecting a carrier with a good on-time performance record.</a:t>
            </a:r>
            <a:endParaRPr lang="en-US" dirty="0"/>
          </a:p>
        </p:txBody>
      </p:sp>
      <p:sp useBgFill="1">
        <p:nvSpPr>
          <p:cNvPr id="13"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White puzzle with one red piece">
            <a:extLst>
              <a:ext uri="{FF2B5EF4-FFF2-40B4-BE49-F238E27FC236}">
                <a16:creationId xmlns:a16="http://schemas.microsoft.com/office/drawing/2014/main" id="{0DB25543-50AA-E4D1-A466-96B4ACDB674A}"/>
              </a:ext>
            </a:extLst>
          </p:cNvPr>
          <p:cNvPicPr>
            <a:picLocks noChangeAspect="1"/>
          </p:cNvPicPr>
          <p:nvPr/>
        </p:nvPicPr>
        <p:blipFill rotWithShape="1">
          <a:blip r:embed="rId2"/>
          <a:srcRect l="31639" r="30036"/>
          <a:stretch/>
        </p:blipFill>
        <p:spPr>
          <a:xfrm>
            <a:off x="7519416" y="10"/>
            <a:ext cx="4672584" cy="6857989"/>
          </a:xfrm>
          <a:prstGeom prst="rect">
            <a:avLst/>
          </a:prstGeom>
        </p:spPr>
      </p:pic>
    </p:spTree>
    <p:extLst>
      <p:ext uri="{BB962C8B-B14F-4D97-AF65-F5344CB8AC3E}">
        <p14:creationId xmlns:p14="http://schemas.microsoft.com/office/powerpoint/2010/main" val="230979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27C2-A977-EBE0-979B-E8BD33213E33}"/>
              </a:ext>
            </a:extLst>
          </p:cNvPr>
          <p:cNvSpPr>
            <a:spLocks noGrp="1"/>
          </p:cNvSpPr>
          <p:nvPr>
            <p:ph type="title"/>
          </p:nvPr>
        </p:nvSpPr>
        <p:spPr>
          <a:xfrm>
            <a:off x="5" y="1039676"/>
            <a:ext cx="7836403" cy="1293028"/>
          </a:xfrm>
        </p:spPr>
        <p:txBody>
          <a:bodyPr>
            <a:normAutofit/>
          </a:bodyPr>
          <a:lstStyle/>
          <a:p>
            <a:pPr algn="ctr"/>
            <a:r>
              <a:rPr lang="en-US" sz="3600" dirty="0"/>
              <a:t>Why did we pick this topic</a:t>
            </a:r>
            <a:r>
              <a:rPr lang="en-US" dirty="0"/>
              <a:t>?</a:t>
            </a:r>
          </a:p>
        </p:txBody>
      </p:sp>
      <p:sp>
        <p:nvSpPr>
          <p:cNvPr id="3" name="Content Placeholder 2">
            <a:extLst>
              <a:ext uri="{FF2B5EF4-FFF2-40B4-BE49-F238E27FC236}">
                <a16:creationId xmlns:a16="http://schemas.microsoft.com/office/drawing/2014/main" id="{25F87D1C-5280-2178-21E6-5DCF36C7167B}"/>
              </a:ext>
            </a:extLst>
          </p:cNvPr>
          <p:cNvSpPr>
            <a:spLocks noGrp="1"/>
          </p:cNvSpPr>
          <p:nvPr>
            <p:ph idx="1"/>
          </p:nvPr>
        </p:nvSpPr>
        <p:spPr>
          <a:xfrm>
            <a:off x="619760" y="2194560"/>
            <a:ext cx="6257290" cy="4024125"/>
          </a:xfrm>
        </p:spPr>
        <p:txBody>
          <a:bodyPr>
            <a:normAutofit/>
          </a:bodyPr>
          <a:lstStyle/>
          <a:p>
            <a:r>
              <a:rPr lang="en-US" sz="2000" dirty="0"/>
              <a:t>There is a lot of cool data…4 Million rows in a just a small window of time!</a:t>
            </a:r>
          </a:p>
          <a:p>
            <a:r>
              <a:rPr lang="en-US" sz="2000" dirty="0"/>
              <a:t>So many options to choose from on how we can analyze the data set. (Feature Adding)</a:t>
            </a:r>
          </a:p>
          <a:p>
            <a:pPr lvl="1"/>
            <a:r>
              <a:rPr lang="en-US" sz="1800" dirty="0"/>
              <a:t>API’s</a:t>
            </a:r>
          </a:p>
          <a:p>
            <a:pPr lvl="1"/>
            <a:r>
              <a:rPr lang="en-US" sz="1800" dirty="0"/>
              <a:t>Etc.</a:t>
            </a:r>
          </a:p>
          <a:p>
            <a:r>
              <a:rPr lang="en-US" sz="2000" dirty="0"/>
              <a:t>As users of airlines, we wanted to know for ourselves why our flights are delayed and how we can mitigate those delays going forward. </a:t>
            </a:r>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FC60FE6F-8D06-D00A-AE2A-93CC39E10270}"/>
              </a:ext>
            </a:extLst>
          </p:cNvPr>
          <p:cNvPicPr>
            <a:picLocks noChangeAspect="1"/>
          </p:cNvPicPr>
          <p:nvPr/>
        </p:nvPicPr>
        <p:blipFill rotWithShape="1">
          <a:blip r:embed="rId2"/>
          <a:srcRect l="58438" r="2" b="2"/>
          <a:stretch/>
        </p:blipFill>
        <p:spPr>
          <a:xfrm>
            <a:off x="8266176" y="10"/>
            <a:ext cx="3925824" cy="6857989"/>
          </a:xfrm>
          <a:prstGeom prst="rect">
            <a:avLst/>
          </a:prstGeom>
        </p:spPr>
      </p:pic>
    </p:spTree>
    <p:extLst>
      <p:ext uri="{BB962C8B-B14F-4D97-AF65-F5344CB8AC3E}">
        <p14:creationId xmlns:p14="http://schemas.microsoft.com/office/powerpoint/2010/main" val="86753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45E9-E503-D4A9-5DCD-39B3EF5CEE49}"/>
              </a:ext>
            </a:extLst>
          </p:cNvPr>
          <p:cNvSpPr>
            <a:spLocks noGrp="1"/>
          </p:cNvSpPr>
          <p:nvPr>
            <p:ph type="title"/>
          </p:nvPr>
        </p:nvSpPr>
        <p:spPr>
          <a:xfrm>
            <a:off x="685799" y="764373"/>
            <a:ext cx="3977639" cy="1600200"/>
          </a:xfrm>
        </p:spPr>
        <p:txBody>
          <a:bodyPr anchor="b">
            <a:normAutofit/>
          </a:bodyPr>
          <a:lstStyle/>
          <a:p>
            <a:pPr algn="l"/>
            <a:r>
              <a:rPr lang="en-US" sz="3200" dirty="0"/>
              <a:t>Data Description</a:t>
            </a:r>
          </a:p>
        </p:txBody>
      </p:sp>
      <p:sp>
        <p:nvSpPr>
          <p:cNvPr id="27" name="Content Placeholder 2">
            <a:extLst>
              <a:ext uri="{FF2B5EF4-FFF2-40B4-BE49-F238E27FC236}">
                <a16:creationId xmlns:a16="http://schemas.microsoft.com/office/drawing/2014/main" id="{5ED30859-2832-995D-1D12-082C6D4A833D}"/>
              </a:ext>
            </a:extLst>
          </p:cNvPr>
          <p:cNvSpPr>
            <a:spLocks noGrp="1"/>
          </p:cNvSpPr>
          <p:nvPr>
            <p:ph idx="1"/>
          </p:nvPr>
        </p:nvSpPr>
        <p:spPr>
          <a:xfrm>
            <a:off x="155449" y="2364573"/>
            <a:ext cx="4795930" cy="3854112"/>
          </a:xfrm>
        </p:spPr>
        <p:txBody>
          <a:bodyPr>
            <a:normAutofit/>
          </a:bodyPr>
          <a:lstStyle/>
          <a:p>
            <a:r>
              <a:rPr lang="en-US" sz="1400" dirty="0"/>
              <a:t>We used a combination of 7 different CSV Files to make our final Dataset! </a:t>
            </a:r>
          </a:p>
          <a:p>
            <a:r>
              <a:rPr lang="en-US" sz="1400" dirty="0"/>
              <a:t>We identified and kept the columns that would get us the answers we were after. </a:t>
            </a:r>
          </a:p>
          <a:p>
            <a:r>
              <a:rPr lang="en-US" sz="1400" dirty="0"/>
              <a:t>What tools we used</a:t>
            </a:r>
          </a:p>
          <a:p>
            <a:pPr lvl="1"/>
            <a:r>
              <a:rPr lang="en-US" sz="1200" dirty="0"/>
              <a:t>Pandas</a:t>
            </a:r>
          </a:p>
          <a:p>
            <a:pPr lvl="1"/>
            <a:r>
              <a:rPr lang="en-US" sz="1200" dirty="0"/>
              <a:t>SQLite</a:t>
            </a:r>
          </a:p>
          <a:p>
            <a:pPr lvl="1"/>
            <a:r>
              <a:rPr lang="en-US" sz="1200" dirty="0"/>
              <a:t>Random Forest</a:t>
            </a:r>
          </a:p>
          <a:p>
            <a:pPr lvl="1"/>
            <a:r>
              <a:rPr lang="en-US" sz="1200" dirty="0" err="1"/>
              <a:t>MatPlotLib</a:t>
            </a:r>
            <a:endParaRPr lang="en-US" sz="1200" dirty="0"/>
          </a:p>
          <a:p>
            <a:pPr lvl="1"/>
            <a:r>
              <a:rPr lang="en-US" sz="1200" dirty="0"/>
              <a:t>Tableau</a:t>
            </a:r>
          </a:p>
          <a:p>
            <a:pPr lvl="1"/>
            <a:r>
              <a:rPr lang="en-US" sz="1200" dirty="0" err="1"/>
              <a:t>Dask</a:t>
            </a:r>
            <a:r>
              <a:rPr lang="en-US" sz="1200" dirty="0"/>
              <a:t> Library</a:t>
            </a:r>
          </a:p>
          <a:p>
            <a:pPr lvl="1"/>
            <a:r>
              <a:rPr lang="en-US" sz="1200" dirty="0" err="1"/>
              <a:t>Pathlib</a:t>
            </a:r>
            <a:endParaRPr lang="en-US" sz="1200" dirty="0"/>
          </a:p>
          <a:p>
            <a:pPr lvl="1"/>
            <a:r>
              <a:rPr lang="en-US" sz="1200" dirty="0" err="1"/>
              <a:t>Numpy</a:t>
            </a:r>
            <a:endParaRPr lang="en-US" sz="1200" dirty="0"/>
          </a:p>
          <a:p>
            <a:pPr lvl="1"/>
            <a:r>
              <a:rPr lang="en-US" sz="1200" dirty="0"/>
              <a:t>LAMBDA!</a:t>
            </a:r>
          </a:p>
          <a:p>
            <a:pPr lvl="1"/>
            <a:r>
              <a:rPr lang="en-US" sz="1200" dirty="0"/>
              <a:t>SQL Functions</a:t>
            </a:r>
          </a:p>
        </p:txBody>
      </p:sp>
      <p:sp useBgFill="1">
        <p:nvSpPr>
          <p:cNvPr id="28" name="Rectangle 8">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4" descr="Piles of paperwork">
            <a:extLst>
              <a:ext uri="{FF2B5EF4-FFF2-40B4-BE49-F238E27FC236}">
                <a16:creationId xmlns:a16="http://schemas.microsoft.com/office/drawing/2014/main" id="{2A7F3A23-18FA-11AB-348C-07910A0F83D1}"/>
              </a:ext>
            </a:extLst>
          </p:cNvPr>
          <p:cNvPicPr>
            <a:picLocks noChangeAspect="1"/>
          </p:cNvPicPr>
          <p:nvPr/>
        </p:nvPicPr>
        <p:blipFill rotWithShape="1">
          <a:blip r:embed="rId2"/>
          <a:srcRect l="14885" r="9789"/>
          <a:stretch/>
        </p:blipFill>
        <p:spPr>
          <a:xfrm>
            <a:off x="6931152" y="10"/>
            <a:ext cx="5260848" cy="6857990"/>
          </a:xfrm>
          <a:prstGeom prst="rect">
            <a:avLst/>
          </a:prstGeom>
        </p:spPr>
      </p:pic>
    </p:spTree>
    <p:extLst>
      <p:ext uri="{BB962C8B-B14F-4D97-AF65-F5344CB8AC3E}">
        <p14:creationId xmlns:p14="http://schemas.microsoft.com/office/powerpoint/2010/main" val="3318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748-DC32-4299-3284-FD200760A6F0}"/>
              </a:ext>
            </a:extLst>
          </p:cNvPr>
          <p:cNvSpPr>
            <a:spLocks noGrp="1"/>
          </p:cNvSpPr>
          <p:nvPr>
            <p:ph type="title"/>
          </p:nvPr>
        </p:nvSpPr>
        <p:spPr>
          <a:xfrm>
            <a:off x="2895600" y="764373"/>
            <a:ext cx="8610600" cy="1293028"/>
          </a:xfrm>
        </p:spPr>
        <p:txBody>
          <a:bodyPr>
            <a:normAutofit/>
          </a:bodyPr>
          <a:lstStyle/>
          <a:p>
            <a:pPr algn="ctr"/>
            <a:r>
              <a:rPr lang="en-US" dirty="0"/>
              <a:t>Data exploration</a:t>
            </a:r>
          </a:p>
        </p:txBody>
      </p:sp>
      <p:sp>
        <p:nvSpPr>
          <p:cNvPr id="3" name="Content Placeholder 2">
            <a:extLst>
              <a:ext uri="{FF2B5EF4-FFF2-40B4-BE49-F238E27FC236}">
                <a16:creationId xmlns:a16="http://schemas.microsoft.com/office/drawing/2014/main" id="{7821AE8A-2C2D-FC9C-4CC4-7D7AF35D68D9}"/>
              </a:ext>
            </a:extLst>
          </p:cNvPr>
          <p:cNvSpPr>
            <a:spLocks noGrp="1"/>
          </p:cNvSpPr>
          <p:nvPr>
            <p:ph idx="1"/>
          </p:nvPr>
        </p:nvSpPr>
        <p:spPr>
          <a:xfrm>
            <a:off x="677333" y="2194560"/>
            <a:ext cx="5816600" cy="4024125"/>
          </a:xfrm>
        </p:spPr>
        <p:txBody>
          <a:bodyPr>
            <a:normAutofit/>
          </a:bodyPr>
          <a:lstStyle/>
          <a:p>
            <a:r>
              <a:rPr lang="en-US" dirty="0"/>
              <a:t>Talk about how we did the ETL</a:t>
            </a:r>
          </a:p>
          <a:p>
            <a:r>
              <a:rPr lang="en-US" dirty="0"/>
              <a:t>Talk about how we did the Database</a:t>
            </a:r>
          </a:p>
          <a:p>
            <a:r>
              <a:rPr lang="en-US" dirty="0"/>
              <a:t>Talk about the machine learning model selection</a:t>
            </a:r>
          </a:p>
          <a:p>
            <a:r>
              <a:rPr lang="en-US" dirty="0"/>
              <a:t>What techniques/languages used for the process</a:t>
            </a:r>
          </a:p>
          <a:p>
            <a:endParaRPr lang="en-US" dirty="0"/>
          </a:p>
        </p:txBody>
      </p:sp>
      <p:pic>
        <p:nvPicPr>
          <p:cNvPr id="5" name="Picture 4" descr="People at the meeting desk">
            <a:extLst>
              <a:ext uri="{FF2B5EF4-FFF2-40B4-BE49-F238E27FC236}">
                <a16:creationId xmlns:a16="http://schemas.microsoft.com/office/drawing/2014/main" id="{3B15ADDD-AE13-C4B7-7C00-24EA3877F388}"/>
              </a:ext>
            </a:extLst>
          </p:cNvPr>
          <p:cNvPicPr>
            <a:picLocks noChangeAspect="1"/>
          </p:cNvPicPr>
          <p:nvPr/>
        </p:nvPicPr>
        <p:blipFill rotWithShape="1">
          <a:blip r:embed="rId2"/>
          <a:srcRect l="8194" r="17248" b="2"/>
          <a:stretch/>
        </p:blipFill>
        <p:spPr>
          <a:xfrm>
            <a:off x="6985000" y="2501159"/>
            <a:ext cx="4521200" cy="3410926"/>
          </a:xfrm>
          <a:prstGeom prst="rect">
            <a:avLst/>
          </a:prstGeom>
        </p:spPr>
      </p:pic>
    </p:spTree>
    <p:extLst>
      <p:ext uri="{BB962C8B-B14F-4D97-AF65-F5344CB8AC3E}">
        <p14:creationId xmlns:p14="http://schemas.microsoft.com/office/powerpoint/2010/main" val="290719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E5EC-365D-A41F-A69D-12FF954169C7}"/>
              </a:ext>
            </a:extLst>
          </p:cNvPr>
          <p:cNvSpPr>
            <a:spLocks noGrp="1"/>
          </p:cNvSpPr>
          <p:nvPr>
            <p:ph type="title"/>
          </p:nvPr>
        </p:nvSpPr>
        <p:spPr>
          <a:xfrm>
            <a:off x="2895600" y="764373"/>
            <a:ext cx="8610600" cy="1293028"/>
          </a:xfrm>
        </p:spPr>
        <p:txBody>
          <a:bodyPr>
            <a:normAutofit/>
          </a:bodyPr>
          <a:lstStyle/>
          <a:p>
            <a:pPr algn="ctr"/>
            <a:r>
              <a:rPr lang="en-US" dirty="0"/>
              <a:t>Analysis</a:t>
            </a:r>
          </a:p>
        </p:txBody>
      </p:sp>
      <p:graphicFrame>
        <p:nvGraphicFramePr>
          <p:cNvPr id="5" name="Content Placeholder 2">
            <a:extLst>
              <a:ext uri="{FF2B5EF4-FFF2-40B4-BE49-F238E27FC236}">
                <a16:creationId xmlns:a16="http://schemas.microsoft.com/office/drawing/2014/main" id="{D0E181E6-EB78-97E6-942C-343BFC6DE529}"/>
              </a:ext>
            </a:extLst>
          </p:cNvPr>
          <p:cNvGraphicFramePr>
            <a:graphicFrameLocks noGrp="1"/>
          </p:cNvGraphicFramePr>
          <p:nvPr>
            <p:ph idx="1"/>
            <p:extLst>
              <p:ext uri="{D42A27DB-BD31-4B8C-83A1-F6EECF244321}">
                <p14:modId xmlns:p14="http://schemas.microsoft.com/office/powerpoint/2010/main" val="361324092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38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7789-F00A-8854-DE77-8682FC7123ED}"/>
              </a:ext>
            </a:extLst>
          </p:cNvPr>
          <p:cNvSpPr>
            <a:spLocks noGrp="1"/>
          </p:cNvSpPr>
          <p:nvPr>
            <p:ph type="title"/>
          </p:nvPr>
        </p:nvSpPr>
        <p:spPr/>
        <p:txBody>
          <a:bodyPr/>
          <a:lstStyle/>
          <a:p>
            <a:r>
              <a:rPr lang="en-US" dirty="0"/>
              <a:t>Analysis Results</a:t>
            </a:r>
          </a:p>
        </p:txBody>
      </p:sp>
      <p:sp>
        <p:nvSpPr>
          <p:cNvPr id="3" name="Content Placeholder 2">
            <a:extLst>
              <a:ext uri="{FF2B5EF4-FFF2-40B4-BE49-F238E27FC236}">
                <a16:creationId xmlns:a16="http://schemas.microsoft.com/office/drawing/2014/main" id="{BB7DFF9E-BC59-5EF5-2445-B2CD2D7CAD96}"/>
              </a:ext>
            </a:extLst>
          </p:cNvPr>
          <p:cNvSpPr>
            <a:spLocks noGrp="1"/>
          </p:cNvSpPr>
          <p:nvPr>
            <p:ph idx="1"/>
          </p:nvPr>
        </p:nvSpPr>
        <p:spPr/>
        <p:txBody>
          <a:bodyPr/>
          <a:lstStyle/>
          <a:p>
            <a:r>
              <a:rPr lang="en-US" dirty="0"/>
              <a:t>Answer our questions</a:t>
            </a:r>
          </a:p>
          <a:p>
            <a:r>
              <a:rPr lang="en-US" dirty="0"/>
              <a:t>Visuals</a:t>
            </a:r>
          </a:p>
        </p:txBody>
      </p:sp>
    </p:spTree>
    <p:extLst>
      <p:ext uri="{BB962C8B-B14F-4D97-AF65-F5344CB8AC3E}">
        <p14:creationId xmlns:p14="http://schemas.microsoft.com/office/powerpoint/2010/main" val="385723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7789-F00A-8854-DE77-8682FC7123ED}"/>
              </a:ext>
            </a:extLst>
          </p:cNvPr>
          <p:cNvSpPr>
            <a:spLocks noGrp="1"/>
          </p:cNvSpPr>
          <p:nvPr>
            <p:ph type="title"/>
          </p:nvPr>
        </p:nvSpPr>
        <p:spPr/>
        <p:txBody>
          <a:bodyPr/>
          <a:lstStyle/>
          <a:p>
            <a:r>
              <a:rPr lang="en-US" dirty="0"/>
              <a:t>Analysis Results</a:t>
            </a:r>
          </a:p>
        </p:txBody>
      </p:sp>
      <p:sp>
        <p:nvSpPr>
          <p:cNvPr id="3" name="Content Placeholder 2">
            <a:extLst>
              <a:ext uri="{FF2B5EF4-FFF2-40B4-BE49-F238E27FC236}">
                <a16:creationId xmlns:a16="http://schemas.microsoft.com/office/drawing/2014/main" id="{BB7DFF9E-BC59-5EF5-2445-B2CD2D7CAD96}"/>
              </a:ext>
            </a:extLst>
          </p:cNvPr>
          <p:cNvSpPr>
            <a:spLocks noGrp="1"/>
          </p:cNvSpPr>
          <p:nvPr>
            <p:ph idx="1"/>
          </p:nvPr>
        </p:nvSpPr>
        <p:spPr/>
        <p:txBody>
          <a:bodyPr/>
          <a:lstStyle/>
          <a:p>
            <a:r>
              <a:rPr lang="en-US" dirty="0"/>
              <a:t>Answer our questions</a:t>
            </a:r>
          </a:p>
          <a:p>
            <a:r>
              <a:rPr lang="en-US" dirty="0"/>
              <a:t>Visuals</a:t>
            </a:r>
          </a:p>
        </p:txBody>
      </p:sp>
    </p:spTree>
    <p:extLst>
      <p:ext uri="{BB962C8B-B14F-4D97-AF65-F5344CB8AC3E}">
        <p14:creationId xmlns:p14="http://schemas.microsoft.com/office/powerpoint/2010/main" val="205601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7789-F00A-8854-DE77-8682FC7123ED}"/>
              </a:ext>
            </a:extLst>
          </p:cNvPr>
          <p:cNvSpPr>
            <a:spLocks noGrp="1"/>
          </p:cNvSpPr>
          <p:nvPr>
            <p:ph type="title"/>
          </p:nvPr>
        </p:nvSpPr>
        <p:spPr/>
        <p:txBody>
          <a:bodyPr/>
          <a:lstStyle/>
          <a:p>
            <a:r>
              <a:rPr lang="en-US" dirty="0"/>
              <a:t>Analysis Results</a:t>
            </a:r>
          </a:p>
        </p:txBody>
      </p:sp>
      <p:sp>
        <p:nvSpPr>
          <p:cNvPr id="3" name="Content Placeholder 2">
            <a:extLst>
              <a:ext uri="{FF2B5EF4-FFF2-40B4-BE49-F238E27FC236}">
                <a16:creationId xmlns:a16="http://schemas.microsoft.com/office/drawing/2014/main" id="{BB7DFF9E-BC59-5EF5-2445-B2CD2D7CAD96}"/>
              </a:ext>
            </a:extLst>
          </p:cNvPr>
          <p:cNvSpPr>
            <a:spLocks noGrp="1"/>
          </p:cNvSpPr>
          <p:nvPr>
            <p:ph idx="1"/>
          </p:nvPr>
        </p:nvSpPr>
        <p:spPr/>
        <p:txBody>
          <a:bodyPr/>
          <a:lstStyle/>
          <a:p>
            <a:r>
              <a:rPr lang="en-US" dirty="0"/>
              <a:t>Answer our questions</a:t>
            </a:r>
          </a:p>
          <a:p>
            <a:r>
              <a:rPr lang="en-US" dirty="0"/>
              <a:t>Visuals</a:t>
            </a:r>
          </a:p>
        </p:txBody>
      </p:sp>
    </p:spTree>
    <p:extLst>
      <p:ext uri="{BB962C8B-B14F-4D97-AF65-F5344CB8AC3E}">
        <p14:creationId xmlns:p14="http://schemas.microsoft.com/office/powerpoint/2010/main" val="41679511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1465</TotalTime>
  <Words>375</Words>
  <Application>Microsoft Office PowerPoint</Application>
  <PresentationFormat>Widescreen</PresentationFormat>
  <Paragraphs>52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Century Gothic</vt:lpstr>
      <vt:lpstr>Vapor Trail</vt:lpstr>
      <vt:lpstr>  Flight Delays and Cancellations</vt:lpstr>
      <vt:lpstr>Overview/Purpose</vt:lpstr>
      <vt:lpstr>Why did we pick this topic?</vt:lpstr>
      <vt:lpstr>Data Description</vt:lpstr>
      <vt:lpstr>Data exploration</vt:lpstr>
      <vt:lpstr>Analysis</vt:lpstr>
      <vt:lpstr>Analysis Results</vt:lpstr>
      <vt:lpstr>Analysis Results</vt:lpstr>
      <vt:lpstr>Analysis Results</vt:lpstr>
      <vt:lpstr>Future Recommendations</vt:lpstr>
      <vt:lpstr>Questions/Comments?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Delays and Cancellations</dc:title>
  <dc:creator>Jeremy Larsen</dc:creator>
  <cp:lastModifiedBy>Adam warrick</cp:lastModifiedBy>
  <cp:revision>2</cp:revision>
  <cp:lastPrinted>2023-02-10T21:11:35Z</cp:lastPrinted>
  <dcterms:created xsi:type="dcterms:W3CDTF">2023-02-10T21:06:58Z</dcterms:created>
  <dcterms:modified xsi:type="dcterms:W3CDTF">2023-02-17T01:55:53Z</dcterms:modified>
</cp:coreProperties>
</file>