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8" r:id="rId5"/>
    <p:sldId id="264" r:id="rId6"/>
    <p:sldId id="257" r:id="rId7"/>
    <p:sldId id="259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7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4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4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6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8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07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98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76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78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88400" y="6656388"/>
            <a:ext cx="381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CA681E7E-F4C7-4EA3-AEA9-4021C6ED25F1}" type="slidenum">
              <a:rPr lang="en-GB" altLang="zh-CN" sz="800" smtClean="0">
                <a:solidFill>
                  <a:srgbClr val="000000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1858963"/>
            <a:ext cx="6477000" cy="579437"/>
          </a:xfrm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5257800"/>
            <a:ext cx="3962400" cy="1066800"/>
          </a:xfrm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0964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28840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190179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5094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45056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8996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74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75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13538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916477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021592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89827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2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BC00-6D46-4504-97C4-B91DE87E0E17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FE1D-D1EF-4B6C-8E3D-0EE15A699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5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2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emis Slide Master Title Bar nov2004a_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/>
          <a:stretch>
            <a:fillRect/>
          </a:stretch>
        </p:blipFill>
        <p:spPr bwMode="auto">
          <a:xfrm>
            <a:off x="0" y="0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762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798763" y="6643688"/>
            <a:ext cx="35512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zh-CN" sz="800">
                <a:solidFill>
                  <a:srgbClr val="000000"/>
                </a:solidFill>
                <a:latin typeface="Verdana" pitchFamily="34" charset="0"/>
              </a:rPr>
              <a:t>Copyright © 2006 Artemis International Solutions Corporation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763000" y="6643688"/>
            <a:ext cx="381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F011D5-B14A-4AF3-A1A4-FC3386530A00}" type="slidenum">
              <a:rPr lang="en-GB" altLang="zh-CN" sz="800" smtClean="0">
                <a:solidFill>
                  <a:srgbClr val="000000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8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FFCC00"/>
          </a:solidFill>
          <a:latin typeface="Arial" charset="0"/>
        </a:defRPr>
      </a:lvl9pPr>
    </p:titleStyle>
    <p:bodyStyle>
      <a:lvl1pPr marL="292100" indent="-2921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FFCC66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778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6B86AD"/>
        </a:buClr>
        <a:buSzPct val="75000"/>
        <a:buFont typeface="Wingdings" pitchFamily="2" charset="2"/>
        <a:buChar char="l"/>
        <a:defRPr sz="2100">
          <a:solidFill>
            <a:srgbClr val="003D74"/>
          </a:solidFill>
          <a:latin typeface="+mn-lt"/>
        </a:defRPr>
      </a:lvl2pPr>
      <a:lvl3pPr marL="863600" indent="-290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F1900F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155700" indent="-290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</a:defRPr>
      </a:lvl4pPr>
      <a:lvl5pPr marL="3003550" indent="-366713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34607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39179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43751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4832350" indent="-366713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E86D3-A2E6-4989-8F7A-A27A2BDE5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61" y="1425844"/>
            <a:ext cx="8494576" cy="10457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01 Java</a:t>
            </a:r>
            <a:r>
              <a:rPr lang="zh-CN" altLang="en-US" dirty="0"/>
              <a:t>高级语法与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2D47E1-6DC3-4C92-8234-1D2414D4C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/>
              <a:t>吕嘉</a:t>
            </a:r>
          </a:p>
        </p:txBody>
      </p:sp>
    </p:spTree>
    <p:extLst>
      <p:ext uri="{BB962C8B-B14F-4D97-AF65-F5344CB8AC3E}">
        <p14:creationId xmlns:p14="http://schemas.microsoft.com/office/powerpoint/2010/main" val="6529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9841A-4BEE-4546-919B-0376A05A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03" y="247973"/>
            <a:ext cx="8423329" cy="74392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、利用泛型定义抽象算法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88E17-085E-4A47-931A-BAFB93EE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991893"/>
            <a:ext cx="8857281" cy="57188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altLang="zh-CN" sz="2400" dirty="0"/>
              <a:t>a)</a:t>
            </a:r>
            <a:r>
              <a:rPr lang="zh-CN" altLang="en-US" sz="2400" dirty="0"/>
              <a:t>定义抽象泛型类</a:t>
            </a:r>
            <a:r>
              <a:rPr lang="en-US" altLang="zh-CN" sz="2400" dirty="0" err="1"/>
              <a:t>AbstractSort</a:t>
            </a:r>
            <a:r>
              <a:rPr lang="zh-CN" altLang="en-US" sz="2400" dirty="0" smtClean="0"/>
              <a:t>如下，包括：一</a:t>
            </a:r>
            <a:r>
              <a:rPr lang="zh-CN" altLang="en-US" sz="2400" dirty="0"/>
              <a:t>个具体排序方法</a:t>
            </a:r>
            <a:r>
              <a:rPr lang="en-US" altLang="zh-CN" sz="2400" dirty="0"/>
              <a:t>sort</a:t>
            </a:r>
            <a:r>
              <a:rPr lang="zh-CN" altLang="en-US" sz="2400" dirty="0"/>
              <a:t>和一个抽象比较方法</a:t>
            </a:r>
            <a:r>
              <a:rPr lang="en-US" altLang="zh-CN" sz="2400" dirty="0"/>
              <a:t>compare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要求具体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方法调用抽象</a:t>
            </a:r>
            <a:r>
              <a:rPr lang="en-US" altLang="zh-CN" sz="2400" dirty="0" smtClean="0"/>
              <a:t>compare</a:t>
            </a:r>
            <a:r>
              <a:rPr lang="zh-CN" altLang="en-US" sz="2400" dirty="0"/>
              <a:t>比较</a:t>
            </a:r>
            <a:r>
              <a:rPr lang="zh-CN" altLang="en-US" sz="2400" dirty="0" smtClean="0"/>
              <a:t>对象比较；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CN" sz="2400" dirty="0"/>
              <a:t>public </a:t>
            </a:r>
            <a:r>
              <a:rPr lang="en-US" altLang="zh-CN" sz="2400" dirty="0">
                <a:solidFill>
                  <a:srgbClr val="FF0000"/>
                </a:solidFill>
              </a:rPr>
              <a:t>abstract</a:t>
            </a:r>
            <a:r>
              <a:rPr lang="en-US" altLang="zh-CN" sz="2400" dirty="0"/>
              <a:t> class </a:t>
            </a:r>
            <a:r>
              <a:rPr lang="en-US" altLang="zh-CN" sz="2400" dirty="0" err="1"/>
              <a:t>AbstractSort</a:t>
            </a:r>
            <a:r>
              <a:rPr lang="en-US" altLang="zh-CN" sz="2400" dirty="0"/>
              <a:t>&lt;T&gt; {</a:t>
            </a:r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000" dirty="0"/>
              <a:t>public  void sort(T[] </a:t>
            </a:r>
            <a:r>
              <a:rPr lang="en-US" altLang="zh-CN" sz="2000" dirty="0" err="1"/>
              <a:t>objs</a:t>
            </a:r>
            <a:r>
              <a:rPr lang="en-US" altLang="zh-CN" sz="2000" dirty="0"/>
              <a:t>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</a:rPr>
              <a:t>compare</a:t>
            </a:r>
            <a:r>
              <a:rPr lang="zh-CN" altLang="en-US" sz="2000" dirty="0">
                <a:solidFill>
                  <a:srgbClr val="FF0000"/>
                </a:solidFill>
              </a:rPr>
              <a:t>方法定义排序算法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/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FR" altLang="zh-CN" sz="2000" dirty="0"/>
              <a:t>protected </a:t>
            </a:r>
            <a:r>
              <a:rPr lang="fr-FR" altLang="zh-CN" sz="2000" dirty="0">
                <a:solidFill>
                  <a:srgbClr val="FF0000"/>
                </a:solidFill>
              </a:rPr>
              <a:t>abstract</a:t>
            </a:r>
            <a:r>
              <a:rPr lang="fr-FR" altLang="zh-CN" sz="2000" dirty="0"/>
              <a:t> int compare(T o1,T o2);</a:t>
            </a:r>
            <a:endParaRPr lang="en-US" altLang="zh-CN" sz="2000" dirty="0"/>
          </a:p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altLang="zh-CN" sz="2400" dirty="0"/>
              <a:t>b)</a:t>
            </a:r>
            <a:r>
              <a:rPr lang="zh-CN" altLang="en-US" sz="2400" dirty="0"/>
              <a:t>针对具体类型</a:t>
            </a:r>
            <a:r>
              <a:rPr lang="en-US" altLang="zh-CN" sz="2400" dirty="0"/>
              <a:t>Integer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UserInfo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两个类</a:t>
            </a:r>
            <a:r>
              <a:rPr lang="en-US" altLang="zh-CN" sz="2400" dirty="0" err="1"/>
              <a:t>IntegerSort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UserInfo</a:t>
            </a:r>
            <a:r>
              <a:rPr lang="en-US" altLang="zh-CN" sz="2400" dirty="0" err="1" smtClean="0"/>
              <a:t>Sort</a:t>
            </a:r>
            <a:r>
              <a:rPr lang="zh-CN" altLang="en-US" sz="2400" dirty="0"/>
              <a:t>继承</a:t>
            </a:r>
            <a:r>
              <a:rPr lang="en-US" altLang="zh-CN" sz="2400" dirty="0" err="1"/>
              <a:t>AbstractSort</a:t>
            </a:r>
            <a:r>
              <a:rPr lang="zh-CN" altLang="en-US" sz="2400" dirty="0"/>
              <a:t>类，</a:t>
            </a:r>
            <a:r>
              <a:rPr lang="zh-CN" altLang="en-US" sz="2400" dirty="0">
                <a:solidFill>
                  <a:srgbClr val="FF0000"/>
                </a:solidFill>
              </a:rPr>
              <a:t>具体化</a:t>
            </a:r>
            <a:r>
              <a:rPr lang="en-US" altLang="zh-CN" sz="2400" dirty="0">
                <a:solidFill>
                  <a:srgbClr val="FF0000"/>
                </a:solidFill>
              </a:rPr>
              <a:t>compare</a:t>
            </a:r>
            <a:r>
              <a:rPr lang="zh-CN" altLang="en-US" sz="2400" dirty="0">
                <a:solidFill>
                  <a:srgbClr val="FF0000"/>
                </a:solidFill>
              </a:rPr>
              <a:t>方法即可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altLang="zh-CN" sz="2400" dirty="0"/>
              <a:t>c)</a:t>
            </a:r>
            <a:r>
              <a:rPr lang="zh-CN" altLang="en-US" sz="2400" dirty="0"/>
              <a:t>写一个主方法，演示使用</a:t>
            </a:r>
            <a:r>
              <a:rPr lang="en-US" altLang="zh-CN" sz="2400" dirty="0"/>
              <a:t>Integer</a:t>
            </a:r>
            <a:r>
              <a:rPr lang="zh-CN" altLang="en-US" sz="2400" dirty="0"/>
              <a:t>数组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UserInfo</a:t>
            </a:r>
            <a:r>
              <a:rPr lang="zh-CN" altLang="en-US" sz="2400" dirty="0" smtClean="0"/>
              <a:t>数组</a:t>
            </a:r>
            <a:r>
              <a:rPr lang="zh-CN" altLang="en-US" sz="2400" dirty="0"/>
              <a:t>测试</a:t>
            </a:r>
            <a:r>
              <a:rPr lang="en-US" altLang="zh-CN" sz="2400" dirty="0" err="1"/>
              <a:t>IntegerSort</a:t>
            </a:r>
            <a:r>
              <a:rPr lang="zh-CN" altLang="en-US" sz="2400" dirty="0" smtClean="0"/>
              <a:t>和</a:t>
            </a:r>
            <a:r>
              <a:rPr lang="en-US" altLang="zh-CN" sz="2400" dirty="0" err="1"/>
              <a:t>UserInfoSort</a:t>
            </a:r>
            <a:r>
              <a:rPr lang="zh-CN" altLang="en-US" sz="2400" dirty="0" smtClean="0"/>
              <a:t>类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989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用户类</a:t>
            </a:r>
            <a:r>
              <a:rPr lang="en-US" altLang="zh-CN" dirty="0" err="1" smtClean="0"/>
              <a:t>UserInfo</a:t>
            </a:r>
            <a:r>
              <a:rPr lang="zh-CN" altLang="en-US" dirty="0" smtClean="0"/>
              <a:t>定义如下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UserInfo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private Integer </a:t>
            </a:r>
            <a:r>
              <a:rPr lang="en-US" altLang="zh-CN" dirty="0" err="1"/>
              <a:t>userId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userName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userSex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private Date birthday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(){}</a:t>
            </a:r>
          </a:p>
          <a:p>
            <a:pPr marL="457200" lvl="1" indent="0">
              <a:buNone/>
            </a:pPr>
            <a:r>
              <a:rPr lang="zh-CN" altLang="en-US" dirty="0" smtClean="0"/>
              <a:t>。。。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4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2.</a:t>
            </a:r>
            <a:r>
              <a:rPr lang="zh-CN" altLang="en-US" dirty="0"/>
              <a:t>反射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22148"/>
            <a:ext cx="8928992" cy="58912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600" dirty="0">
                <a:ea typeface="宋体" charset="-122"/>
              </a:rPr>
              <a:t>给定数据库</a:t>
            </a:r>
            <a:r>
              <a:rPr lang="en-US" altLang="zh-CN" sz="2600" dirty="0">
                <a:ea typeface="宋体" charset="-122"/>
              </a:rPr>
              <a:t>homework01(</a:t>
            </a:r>
            <a:r>
              <a:rPr lang="zh-CN" altLang="en-US" sz="2600" dirty="0">
                <a:ea typeface="宋体" charset="-122"/>
              </a:rPr>
              <a:t>文件放在作业目录内，版本</a:t>
            </a:r>
            <a:r>
              <a:rPr lang="en-US" altLang="zh-CN" sz="2600" dirty="0">
                <a:ea typeface="宋体" charset="-122"/>
              </a:rPr>
              <a:t>SQL Server 2008 R2)</a:t>
            </a:r>
            <a:r>
              <a:rPr lang="zh-CN" altLang="en-US" sz="2600" dirty="0">
                <a:ea typeface="宋体" charset="-122"/>
              </a:rPr>
              <a:t>，包含类信息表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dirty="0" err="1">
                <a:ea typeface="宋体" charset="-122"/>
              </a:rPr>
              <a:t>ClassInfo</a:t>
            </a:r>
            <a:r>
              <a:rPr lang="en-US" altLang="zh-CN" sz="2600" dirty="0">
                <a:ea typeface="宋体" charset="-122"/>
              </a:rPr>
              <a:t>)</a:t>
            </a:r>
            <a:r>
              <a:rPr lang="zh-CN" altLang="en-US" sz="2600" dirty="0">
                <a:ea typeface="宋体" charset="-122"/>
              </a:rPr>
              <a:t>、方法信息表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dirty="0" err="1">
                <a:ea typeface="宋体" charset="-122"/>
              </a:rPr>
              <a:t>MethodInfo</a:t>
            </a:r>
            <a:r>
              <a:rPr lang="en-US" altLang="zh-CN" sz="2600" dirty="0">
                <a:ea typeface="宋体" charset="-122"/>
              </a:rPr>
              <a:t>)</a:t>
            </a:r>
            <a:r>
              <a:rPr lang="zh-CN" altLang="en-US" sz="2600" dirty="0">
                <a:ea typeface="宋体" charset="-122"/>
              </a:rPr>
              <a:t>和方法参数表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dirty="0" err="1">
                <a:ea typeface="宋体" charset="-122"/>
              </a:rPr>
              <a:t>ParamInfo</a:t>
            </a:r>
            <a:r>
              <a:rPr lang="en-US" altLang="zh-CN" sz="2600" dirty="0">
                <a:ea typeface="宋体" charset="-122"/>
              </a:rPr>
              <a:t>)3</a:t>
            </a:r>
            <a:r>
              <a:rPr lang="zh-CN" altLang="en-US" sz="2600" dirty="0">
                <a:ea typeface="宋体" charset="-122"/>
              </a:rPr>
              <a:t>个表，基于这</a:t>
            </a:r>
            <a:r>
              <a:rPr lang="en-US" altLang="zh-CN" sz="2600" dirty="0">
                <a:ea typeface="宋体" charset="-122"/>
              </a:rPr>
              <a:t>3</a:t>
            </a:r>
            <a:r>
              <a:rPr lang="zh-CN" altLang="en-US" sz="2600" dirty="0">
                <a:ea typeface="宋体" charset="-122"/>
              </a:rPr>
              <a:t>张表写一</a:t>
            </a:r>
            <a:r>
              <a:rPr lang="zh-CN" altLang="en-US" sz="2600" dirty="0" smtClean="0">
                <a:ea typeface="宋体" charset="-122"/>
              </a:rPr>
              <a:t>个</a:t>
            </a:r>
            <a:r>
              <a:rPr lang="en-US" altLang="zh-CN" sz="2600" dirty="0" smtClean="0">
                <a:ea typeface="宋体" charset="-122"/>
              </a:rPr>
              <a:t>JDBC/</a:t>
            </a:r>
            <a:r>
              <a:rPr lang="en-US" altLang="zh-CN" sz="2600" dirty="0" err="1" smtClean="0">
                <a:ea typeface="宋体" charset="-122"/>
              </a:rPr>
              <a:t>MyBaits</a:t>
            </a:r>
            <a:r>
              <a:rPr lang="zh-CN" altLang="en-US" sz="2600" dirty="0" smtClean="0">
                <a:solidFill>
                  <a:srgbClr val="FF0000"/>
                </a:solidFill>
                <a:ea typeface="宋体" charset="-122"/>
              </a:rPr>
              <a:t>应用程序</a:t>
            </a:r>
            <a:r>
              <a:rPr lang="zh-CN" altLang="en-US" sz="2600" dirty="0">
                <a:ea typeface="宋体" charset="-122"/>
              </a:rPr>
              <a:t>，完成如下功能：</a:t>
            </a:r>
            <a:endParaRPr lang="en-US" altLang="zh-CN" sz="2600" dirty="0">
              <a:ea typeface="宋体" charset="-122"/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/>
              <a:t>接收用户从控制台输入任意字符串作为类的完整名称</a:t>
            </a:r>
            <a:endParaRPr lang="en-US" altLang="zh-CN" sz="2200" dirty="0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altLang="zh-CN" sz="2200" dirty="0"/>
              <a:t>(</a:t>
            </a:r>
            <a:r>
              <a:rPr lang="zh-CN" altLang="en-US" sz="2200" dirty="0"/>
              <a:t>例如：</a:t>
            </a:r>
            <a:r>
              <a:rPr lang="en-US" altLang="zh-CN" sz="2200" dirty="0" err="1"/>
              <a:t>java.lang.String</a:t>
            </a:r>
            <a:r>
              <a:rPr lang="en-US" altLang="zh-CN" sz="2200" dirty="0"/>
              <a:t>)</a:t>
            </a:r>
            <a:r>
              <a:rPr lang="zh-CN" altLang="en-US" sz="2200" dirty="0"/>
              <a:t>，利用</a:t>
            </a:r>
            <a:r>
              <a:rPr lang="en-US" altLang="zh-CN" sz="2200" dirty="0" err="1"/>
              <a:t>Class.forName</a:t>
            </a:r>
            <a:r>
              <a:rPr lang="zh-CN" altLang="en-US" sz="2200" dirty="0"/>
              <a:t>装载对应的类，如果装载成功打印方法信息到控制台。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/>
              <a:t>将查询到的类、方法和方法参数信息新增到</a:t>
            </a:r>
            <a:r>
              <a:rPr lang="en-US" altLang="zh-CN" sz="2200" dirty="0" err="1"/>
              <a:t>ClassInfo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MethodInfo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ParamInfo</a:t>
            </a:r>
            <a:r>
              <a:rPr lang="zh-CN" altLang="en-US" sz="2200" dirty="0"/>
              <a:t>表。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/>
              <a:t>将</a:t>
            </a:r>
            <a:r>
              <a:rPr lang="en-US" altLang="zh-CN" sz="2200" dirty="0"/>
              <a:t>3</a:t>
            </a:r>
            <a:r>
              <a:rPr lang="zh-CN" altLang="en-US" sz="2200" dirty="0"/>
              <a:t>个表数据导出到</a:t>
            </a:r>
            <a:r>
              <a:rPr lang="en-US" altLang="zh-CN" sz="2200" dirty="0"/>
              <a:t>XML</a:t>
            </a:r>
            <a:r>
              <a:rPr lang="zh-CN" altLang="en-US" sz="2200" dirty="0"/>
              <a:t>文件</a:t>
            </a:r>
            <a:r>
              <a:rPr lang="en-US" altLang="zh-CN" sz="2200" dirty="0"/>
              <a:t>(</a:t>
            </a:r>
            <a:r>
              <a:rPr lang="zh-CN" altLang="en-US" sz="2200" dirty="0"/>
              <a:t>最好仅用一个</a:t>
            </a:r>
            <a:r>
              <a:rPr lang="en-US" altLang="zh-CN" sz="2200" dirty="0"/>
              <a:t>XML</a:t>
            </a:r>
            <a:r>
              <a:rPr lang="zh-CN" altLang="en-US" sz="2200" dirty="0"/>
              <a:t>文件</a:t>
            </a:r>
            <a:r>
              <a:rPr lang="en-US" altLang="zh-CN" sz="2200" dirty="0"/>
              <a:t>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zh-CN" altLang="en-US" sz="2200" dirty="0"/>
              <a:t>将</a:t>
            </a:r>
            <a:r>
              <a:rPr lang="en-US" altLang="zh-CN" sz="2200" dirty="0"/>
              <a:t>3</a:t>
            </a:r>
            <a:r>
              <a:rPr lang="zh-CN" altLang="en-US" sz="2200" dirty="0"/>
              <a:t>个表数据导出到</a:t>
            </a:r>
            <a:r>
              <a:rPr lang="en-US" altLang="zh-CN" sz="2200" dirty="0" err="1"/>
              <a:t>json</a:t>
            </a:r>
            <a:r>
              <a:rPr lang="zh-CN" altLang="en-US" sz="2200" dirty="0"/>
              <a:t>文件</a:t>
            </a:r>
            <a:r>
              <a:rPr lang="en-US" altLang="zh-CN" sz="2200" dirty="0"/>
              <a:t>(</a:t>
            </a:r>
            <a:r>
              <a:rPr lang="zh-CN" altLang="en-US" sz="2200" dirty="0"/>
              <a:t>最好仅用一个</a:t>
            </a:r>
            <a:r>
              <a:rPr lang="en-US" altLang="zh-CN" sz="2200" dirty="0" err="1"/>
              <a:t>js</a:t>
            </a:r>
            <a:r>
              <a:rPr lang="zh-CN" altLang="en-US" sz="2200" dirty="0"/>
              <a:t>文件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；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566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charset="-122"/>
              </a:rPr>
              <a:t>给定数据表：类信息</a:t>
            </a:r>
            <a:r>
              <a:rPr lang="en-US" altLang="zh-CN">
                <a:ea typeface="宋体" charset="-122"/>
              </a:rPr>
              <a:t>(ClassInfo)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classId       </a:t>
            </a:r>
            <a:r>
              <a:rPr lang="zh-CN" altLang="en-US">
                <a:solidFill>
                  <a:srgbClr val="FF0000"/>
                </a:solidFill>
                <a:ea typeface="宋体" charset="-122"/>
              </a:rPr>
              <a:t>：用户组标识（主键，自增）</a:t>
            </a:r>
            <a:endParaRPr lang="en-US" altLang="zh-CN">
              <a:solidFill>
                <a:srgbClr val="FF0000"/>
              </a:solidFill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className</a:t>
            </a:r>
            <a:r>
              <a:rPr lang="zh-CN" altLang="en-US">
                <a:ea typeface="宋体" charset="-122"/>
              </a:rPr>
              <a:t>：用户组名称</a:t>
            </a:r>
            <a:endParaRPr lang="en-US" altLang="zh-CN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05428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9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 charset="-122"/>
              </a:rPr>
              <a:t>给定数据表：方法信息</a:t>
            </a:r>
            <a:r>
              <a:rPr lang="en-US" altLang="zh-CN">
                <a:ea typeface="宋体" charset="-122"/>
              </a:rPr>
              <a:t>(MethodInfo)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methodId</a:t>
            </a:r>
            <a:r>
              <a:rPr lang="zh-CN" altLang="en-US" sz="2800">
                <a:solidFill>
                  <a:srgbClr val="FF0000"/>
                </a:solidFill>
              </a:rPr>
              <a:t>：方法标识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主键，自增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>
                <a:solidFill>
                  <a:srgbClr val="FF0000"/>
                </a:solidFill>
              </a:rPr>
              <a:t>classId</a:t>
            </a:r>
            <a:r>
              <a:rPr lang="zh-CN" altLang="en-US" sz="2800">
                <a:solidFill>
                  <a:srgbClr val="FF0000"/>
                </a:solidFill>
              </a:rPr>
              <a:t>：所属类标识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外键，关联</a:t>
            </a:r>
            <a:r>
              <a:rPr lang="en-US" altLang="zh-CN" sz="2800">
                <a:solidFill>
                  <a:srgbClr val="FF0000"/>
                </a:solidFill>
              </a:rPr>
              <a:t>ClassInfo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methodName</a:t>
            </a:r>
            <a:r>
              <a:rPr lang="zh-CN" altLang="en-US" sz="2800"/>
              <a:t>：方法名称</a:t>
            </a:r>
            <a:endParaRPr lang="en-US" altLang="zh-CN" sz="2800"/>
          </a:p>
          <a:p>
            <a:r>
              <a:rPr lang="en-US" altLang="zh-CN" sz="2800"/>
              <a:t>returnType</a:t>
            </a:r>
            <a:r>
              <a:rPr lang="zh-CN" altLang="en-US" sz="2800"/>
              <a:t>：方法返回类型</a:t>
            </a:r>
            <a:endParaRPr lang="en-US" altLang="zh-CN" sz="28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2" y="4149080"/>
            <a:ext cx="816807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9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3200">
                <a:ea typeface="宋体" charset="-122"/>
              </a:rPr>
              <a:t> </a:t>
            </a:r>
            <a:r>
              <a:rPr lang="zh-CN" altLang="en-US" sz="3200">
                <a:ea typeface="宋体" charset="-122"/>
              </a:rPr>
              <a:t>给定数据表：方法参数信息</a:t>
            </a:r>
            <a:r>
              <a:rPr lang="en-US" altLang="zh-CN" sz="3200">
                <a:ea typeface="宋体" charset="-122"/>
              </a:rPr>
              <a:t>(ParamInfo)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233" y="1124744"/>
            <a:ext cx="8496943" cy="2304256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paramId</a:t>
            </a:r>
            <a:r>
              <a:rPr lang="zh-CN" altLang="en-US" sz="2800">
                <a:solidFill>
                  <a:srgbClr val="FF0000"/>
                </a:solidFill>
              </a:rPr>
              <a:t>：方法标识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主键，自增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>
                <a:solidFill>
                  <a:srgbClr val="FF0000"/>
                </a:solidFill>
              </a:rPr>
              <a:t>methodId</a:t>
            </a:r>
            <a:r>
              <a:rPr lang="zh-CN" altLang="en-US" sz="2800">
                <a:solidFill>
                  <a:srgbClr val="FF0000"/>
                </a:solidFill>
              </a:rPr>
              <a:t>：所属类标识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外键，关联</a:t>
            </a:r>
            <a:r>
              <a:rPr lang="en-US" altLang="zh-CN" sz="2800">
                <a:solidFill>
                  <a:srgbClr val="FF0000"/>
                </a:solidFill>
              </a:rPr>
              <a:t>MethodInfo)</a:t>
            </a:r>
          </a:p>
          <a:p>
            <a:r>
              <a:rPr lang="en-US" altLang="zh-CN" sz="2800"/>
              <a:t>paramIndex</a:t>
            </a:r>
            <a:r>
              <a:rPr lang="zh-CN" altLang="en-US" sz="2800"/>
              <a:t>：参数索引</a:t>
            </a:r>
            <a:r>
              <a:rPr lang="en-US" altLang="zh-CN" sz="2800"/>
              <a:t>(</a:t>
            </a:r>
            <a:r>
              <a:rPr lang="zh-CN" altLang="en-US" sz="2800"/>
              <a:t>第几个参数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paramType</a:t>
            </a:r>
            <a:r>
              <a:rPr lang="zh-CN" altLang="en-US" sz="2800"/>
              <a:t>：参数类型</a:t>
            </a:r>
            <a:endParaRPr lang="en-US" altLang="zh-CN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0EA438-632B-4821-9C46-88656163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56992"/>
            <a:ext cx="56091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4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提交要求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数据库不需要发送，我已经给定</a:t>
            </a:r>
            <a:r>
              <a:rPr lang="en-US" altLang="zh-CN">
                <a:ea typeface="宋体" charset="-122"/>
              </a:rPr>
              <a:t>)</a:t>
            </a:r>
            <a:endParaRPr lang="zh-CN" altLang="en-US">
              <a:ea typeface="宋体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8451" y="751472"/>
            <a:ext cx="9067800" cy="4184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dirty="0">
                <a:ea typeface="宋体" pitchFamily="2" charset="-122"/>
              </a:rPr>
              <a:t>设计文档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说明主要</a:t>
            </a:r>
            <a:r>
              <a:rPr lang="en-US" altLang="zh-CN" sz="2400" dirty="0">
                <a:ea typeface="宋体" pitchFamily="2" charset="-122"/>
              </a:rPr>
              <a:t>Java</a:t>
            </a:r>
            <a:r>
              <a:rPr lang="zh-CN" altLang="en-US" sz="2400" dirty="0">
                <a:ea typeface="宋体" pitchFamily="2" charset="-122"/>
              </a:rPr>
              <a:t>类设计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类功能和方法功能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参数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返回值说明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sz="2400" dirty="0">
                <a:ea typeface="宋体" pitchFamily="2" charset="-122"/>
              </a:rPr>
              <a:t>说明主要程序的输入和输出方式</a:t>
            </a:r>
            <a:endParaRPr lang="en-US" altLang="zh-CN" sz="2400" dirty="0">
              <a:ea typeface="宋体" pitchFamily="2" charset="-122"/>
            </a:endParaRPr>
          </a:p>
          <a:p>
            <a:pPr marL="292100" lvl="1" indent="-292100" eaLnBrk="1" hangingPunct="1">
              <a:lnSpc>
                <a:spcPct val="120000"/>
              </a:lnSpc>
              <a:spcBef>
                <a:spcPts val="500"/>
              </a:spcBef>
              <a:buClr>
                <a:srgbClr val="FFCC66"/>
              </a:buClr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  <a:cs typeface="+mn-cs"/>
              </a:rPr>
              <a:t>提交形式：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发送整个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eclipse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项目和设计文档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dirty="0">
                <a:ea typeface="宋体" pitchFamily="2" charset="-122"/>
              </a:rPr>
              <a:t>评分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zh-CN" altLang="en-US" dirty="0" smtClean="0">
                <a:ea typeface="宋体" pitchFamily="2" charset="-122"/>
              </a:rPr>
              <a:t>泛</a:t>
            </a:r>
            <a:r>
              <a:rPr lang="zh-CN" altLang="en-US" dirty="0">
                <a:ea typeface="宋体" pitchFamily="2" charset="-122"/>
              </a:rPr>
              <a:t>型</a:t>
            </a:r>
            <a:r>
              <a:rPr lang="en-US" altLang="zh-CN" dirty="0">
                <a:ea typeface="宋体" pitchFamily="2" charset="-122"/>
              </a:rPr>
              <a:t>(4)+</a:t>
            </a:r>
            <a:r>
              <a:rPr lang="zh-CN" altLang="en-US" dirty="0">
                <a:ea typeface="宋体" pitchFamily="2" charset="-122"/>
              </a:rPr>
              <a:t>反射</a:t>
            </a:r>
            <a:r>
              <a:rPr lang="en-US" altLang="zh-CN" dirty="0">
                <a:ea typeface="宋体" pitchFamily="2" charset="-122"/>
              </a:rPr>
              <a:t>(1)+</a:t>
            </a:r>
            <a:r>
              <a:rPr lang="en-US" altLang="zh-CN" dirty="0" err="1" smtClean="0">
                <a:ea typeface="宋体" pitchFamily="2" charset="-122"/>
              </a:rPr>
              <a:t>jdbc</a:t>
            </a:r>
            <a:r>
              <a:rPr lang="en-US" altLang="zh-CN" dirty="0" smtClean="0">
                <a:ea typeface="宋体" pitchFamily="2" charset="-122"/>
              </a:rPr>
              <a:t>(2)+</a:t>
            </a:r>
            <a:r>
              <a:rPr lang="en-US" altLang="zh-CN" dirty="0">
                <a:ea typeface="宋体" pitchFamily="2" charset="-122"/>
              </a:rPr>
              <a:t>xml(1)+</a:t>
            </a:r>
            <a:r>
              <a:rPr lang="en-US" altLang="zh-CN" dirty="0" err="1">
                <a:ea typeface="宋体" pitchFamily="2" charset="-122"/>
              </a:rPr>
              <a:t>json</a:t>
            </a:r>
            <a:r>
              <a:rPr lang="en-US" altLang="zh-CN" dirty="0">
                <a:ea typeface="宋体" pitchFamily="2" charset="-122"/>
              </a:rPr>
              <a:t>(1)+</a:t>
            </a:r>
            <a:r>
              <a:rPr lang="zh-CN" altLang="en-US" dirty="0">
                <a:ea typeface="宋体" pitchFamily="2" charset="-122"/>
              </a:rPr>
              <a:t>文档</a:t>
            </a:r>
            <a:r>
              <a:rPr lang="en-US" altLang="zh-CN" dirty="0">
                <a:ea typeface="宋体" pitchFamily="2" charset="-122"/>
              </a:rPr>
              <a:t>(1)=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分</a:t>
            </a:r>
            <a:endParaRPr lang="en-US" altLang="zh-CN" dirty="0" smtClean="0">
              <a:ea typeface="宋体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500"/>
              </a:spcBef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  泛</a:t>
            </a:r>
            <a:r>
              <a:rPr lang="zh-CN" altLang="en-US" dirty="0">
                <a:ea typeface="宋体" pitchFamily="2" charset="-122"/>
              </a:rPr>
              <a:t>型</a:t>
            </a:r>
            <a:r>
              <a:rPr lang="en-US" altLang="zh-CN" dirty="0">
                <a:ea typeface="宋体" pitchFamily="2" charset="-122"/>
              </a:rPr>
              <a:t>(4)+</a:t>
            </a:r>
            <a:r>
              <a:rPr lang="zh-CN" altLang="en-US" dirty="0">
                <a:ea typeface="宋体" pitchFamily="2" charset="-122"/>
              </a:rPr>
              <a:t>反射</a:t>
            </a:r>
            <a:r>
              <a:rPr lang="en-US" altLang="zh-CN" dirty="0">
                <a:ea typeface="宋体" pitchFamily="2" charset="-122"/>
              </a:rPr>
              <a:t>(1</a:t>
            </a:r>
            <a:r>
              <a:rPr lang="en-US" altLang="zh-CN" dirty="0" smtClean="0">
                <a:ea typeface="宋体" pitchFamily="2" charset="-122"/>
              </a:rPr>
              <a:t>)+</a:t>
            </a:r>
            <a:r>
              <a:rPr lang="en-US" altLang="zh-CN" dirty="0" err="1" smtClean="0">
                <a:ea typeface="宋体" pitchFamily="2" charset="-122"/>
              </a:rPr>
              <a:t>MyBatis</a:t>
            </a:r>
            <a:r>
              <a:rPr lang="en-US" altLang="zh-CN" dirty="0" smtClean="0">
                <a:ea typeface="宋体" pitchFamily="2" charset="-122"/>
              </a:rPr>
              <a:t>(3)+</a:t>
            </a:r>
            <a:r>
              <a:rPr lang="en-US" altLang="zh-CN" dirty="0">
                <a:ea typeface="宋体" pitchFamily="2" charset="-122"/>
              </a:rPr>
              <a:t>xml(1)+</a:t>
            </a:r>
            <a:r>
              <a:rPr lang="en-US" altLang="zh-CN" dirty="0" err="1">
                <a:ea typeface="宋体" pitchFamily="2" charset="-122"/>
              </a:rPr>
              <a:t>json</a:t>
            </a:r>
            <a:r>
              <a:rPr lang="en-US" altLang="zh-CN" dirty="0">
                <a:ea typeface="宋体" pitchFamily="2" charset="-122"/>
              </a:rPr>
              <a:t>(1)+</a:t>
            </a:r>
            <a:r>
              <a:rPr lang="zh-CN" altLang="en-US" dirty="0">
                <a:ea typeface="宋体" pitchFamily="2" charset="-122"/>
              </a:rPr>
              <a:t>文档</a:t>
            </a:r>
            <a:r>
              <a:rPr lang="en-US" altLang="zh-CN" dirty="0">
                <a:ea typeface="宋体" pitchFamily="2" charset="-122"/>
              </a:rPr>
              <a:t>(1)=</a:t>
            </a:r>
            <a:r>
              <a:rPr lang="en-US" altLang="zh-CN" dirty="0" smtClean="0">
                <a:ea typeface="宋体" pitchFamily="2" charset="-122"/>
              </a:rPr>
              <a:t>11</a:t>
            </a:r>
            <a:r>
              <a:rPr lang="zh-CN" altLang="en-US" dirty="0" smtClean="0">
                <a:ea typeface="宋体" pitchFamily="2" charset="-122"/>
              </a:rPr>
              <a:t>分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请养成正确的学术态度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如果参考了某人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某处的代码，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请说明出处，并说明自己的工作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最晚提交时间：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2019.11.4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4095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emis standard powerpoint template v8.0">
  <a:themeElements>
    <a:clrScheme name="Artemis standard powerpoint template v8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temis standard powerpoint template v8.0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Artemis standard powerpoint template v8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emis standard powerpoint template v8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emis standard powerpoint template v8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554</Words>
  <Application>Microsoft Office PowerPoint</Application>
  <PresentationFormat>全屏显示(4:3)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Calibri Light</vt:lpstr>
      <vt:lpstr>Tahoma</vt:lpstr>
      <vt:lpstr>Verdana</vt:lpstr>
      <vt:lpstr>Wingdings</vt:lpstr>
      <vt:lpstr>Office 主题​​</vt:lpstr>
      <vt:lpstr>Office 主题</vt:lpstr>
      <vt:lpstr>Artemis standard powerpoint template v8.0</vt:lpstr>
      <vt:lpstr>作业01 Java高级语法与JDBC</vt:lpstr>
      <vt:lpstr>1、利用泛型定义抽象算法</vt:lpstr>
      <vt:lpstr>用户类UserInfo定义如下</vt:lpstr>
      <vt:lpstr>2.反射与MyBatis</vt:lpstr>
      <vt:lpstr>给定数据表：类信息(ClassInfo)</vt:lpstr>
      <vt:lpstr>给定数据表：方法信息(MethodInfo)</vt:lpstr>
      <vt:lpstr> 给定数据表：方法参数信息(ParamInfo)</vt:lpstr>
      <vt:lpstr>提交要求(数据库不需要发送，我已经给定)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homework01</dc:title>
  <dc:creator>samlv</dc:creator>
  <cp:lastModifiedBy>吕 嘉</cp:lastModifiedBy>
  <cp:revision>84</cp:revision>
  <dcterms:created xsi:type="dcterms:W3CDTF">2018-04-15T01:58:39Z</dcterms:created>
  <dcterms:modified xsi:type="dcterms:W3CDTF">2019-10-24T01:37:02Z</dcterms:modified>
</cp:coreProperties>
</file>