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849" r:id="rId6"/>
    <p:sldId id="2851" r:id="rId7"/>
    <p:sldId id="258" r:id="rId8"/>
    <p:sldId id="277" r:id="rId9"/>
    <p:sldId id="259" r:id="rId10"/>
    <p:sldId id="16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CBF51-C298-4BDC-A12A-F3262032064C}" v="1" dt="2022-04-16T18:06:41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C42CBF51-C298-4BDC-A12A-F3262032064C}"/>
    <pc:docChg chg="addSld delSld modSld sldOrd">
      <pc:chgData name="Andrew Benson" userId="d38b912c-55d0-44ce-a085-5a039627a8b5" providerId="ADAL" clId="{C42CBF51-C298-4BDC-A12A-F3262032064C}" dt="2022-04-17T23:24:41.411" v="23"/>
      <pc:docMkLst>
        <pc:docMk/>
      </pc:docMkLst>
      <pc:sldChg chg="modSp mod">
        <pc:chgData name="Andrew Benson" userId="d38b912c-55d0-44ce-a085-5a039627a8b5" providerId="ADAL" clId="{C42CBF51-C298-4BDC-A12A-F3262032064C}" dt="2022-04-16T18:45:40.954" v="21" actId="108"/>
        <pc:sldMkLst>
          <pc:docMk/>
          <pc:sldMk cId="1277108045" sldId="257"/>
        </pc:sldMkLst>
        <pc:picChg chg="mod">
          <ac:chgData name="Andrew Benson" userId="d38b912c-55d0-44ce-a085-5a039627a8b5" providerId="ADAL" clId="{C42CBF51-C298-4BDC-A12A-F3262032064C}" dt="2022-04-16T18:45:40.954" v="21" actId="108"/>
          <ac:picMkLst>
            <pc:docMk/>
            <pc:sldMk cId="1277108045" sldId="257"/>
            <ac:picMk id="6" creationId="{8A45D821-E2E3-D88E-DCB7-23F7DC4DDF1E}"/>
          </ac:picMkLst>
        </pc:picChg>
      </pc:sldChg>
      <pc:sldChg chg="ord">
        <pc:chgData name="Andrew Benson" userId="d38b912c-55d0-44ce-a085-5a039627a8b5" providerId="ADAL" clId="{C42CBF51-C298-4BDC-A12A-F3262032064C}" dt="2022-04-17T23:24:41.411" v="23"/>
        <pc:sldMkLst>
          <pc:docMk/>
          <pc:sldMk cId="1816478558" sldId="259"/>
        </pc:sldMkLst>
      </pc:sldChg>
      <pc:sldChg chg="del">
        <pc:chgData name="Andrew Benson" userId="d38b912c-55d0-44ce-a085-5a039627a8b5" providerId="ADAL" clId="{C42CBF51-C298-4BDC-A12A-F3262032064C}" dt="2022-04-16T18:06:54.200" v="2" actId="47"/>
        <pc:sldMkLst>
          <pc:docMk/>
          <pc:sldMk cId="1323292556" sldId="260"/>
        </pc:sldMkLst>
      </pc:sldChg>
      <pc:sldChg chg="modSp add mod">
        <pc:chgData name="Andrew Benson" userId="d38b912c-55d0-44ce-a085-5a039627a8b5" providerId="ADAL" clId="{C42CBF51-C298-4BDC-A12A-F3262032064C}" dt="2022-04-16T18:07:25.395" v="20" actId="6549"/>
        <pc:sldMkLst>
          <pc:docMk/>
          <pc:sldMk cId="2967945684" sldId="277"/>
        </pc:sldMkLst>
        <pc:spChg chg="mod">
          <ac:chgData name="Andrew Benson" userId="d38b912c-55d0-44ce-a085-5a039627a8b5" providerId="ADAL" clId="{C42CBF51-C298-4BDC-A12A-F3262032064C}" dt="2022-04-16T18:07:25.395" v="20" actId="6549"/>
          <ac:spMkLst>
            <pc:docMk/>
            <pc:sldMk cId="2967945684" sldId="277"/>
            <ac:spMk id="4" creationId="{A04E16D6-6682-4068-BF11-BA8E4E8E1BBC}"/>
          </ac:spMkLst>
        </pc:spChg>
      </pc:sldChg>
      <pc:sldChg chg="add">
        <pc:chgData name="Andrew Benson" userId="d38b912c-55d0-44ce-a085-5a039627a8b5" providerId="ADAL" clId="{C42CBF51-C298-4BDC-A12A-F3262032064C}" dt="2022-04-16T18:06:41.314" v="1"/>
        <pc:sldMkLst>
          <pc:docMk/>
          <pc:sldMk cId="2773584698" sldId="1621"/>
        </pc:sldMkLst>
      </pc:sldChg>
      <pc:sldMasterChg chg="delSldLayout">
        <pc:chgData name="Andrew Benson" userId="d38b912c-55d0-44ce-a085-5a039627a8b5" providerId="ADAL" clId="{C42CBF51-C298-4BDC-A12A-F3262032064C}" dt="2022-04-16T18:06:54.200" v="2" actId="47"/>
        <pc:sldMasterMkLst>
          <pc:docMk/>
          <pc:sldMasterMk cId="2919368863" sldId="2147483648"/>
        </pc:sldMasterMkLst>
        <pc:sldLayoutChg chg="del">
          <pc:chgData name="Andrew Benson" userId="d38b912c-55d0-44ce-a085-5a039627a8b5" providerId="ADAL" clId="{C42CBF51-C298-4BDC-A12A-F3262032064C}" dt="2022-04-16T18:06:54.200" v="2" actId="47"/>
          <pc:sldLayoutMkLst>
            <pc:docMk/>
            <pc:sldMasterMk cId="2919368863" sldId="2147483648"/>
            <pc:sldLayoutMk cId="462648418" sldId="2147483663"/>
          </pc:sldLayoutMkLst>
        </pc:sldLayoutChg>
      </pc:sldMasterChg>
    </pc:docChg>
  </pc:docChgLst>
  <pc:docChgLst>
    <pc:chgData name="J.P. Roca" userId="8cb304e4-f2cb-4683-bb2a-b4e3f6a7e86b" providerId="ADAL" clId="{9E55C057-B3AA-47C2-B7A5-0BA60F428409}"/>
    <pc:docChg chg="undo custSel addSld delSld modSld sldOrd">
      <pc:chgData name="J.P. Roca" userId="8cb304e4-f2cb-4683-bb2a-b4e3f6a7e86b" providerId="ADAL" clId="{9E55C057-B3AA-47C2-B7A5-0BA60F428409}" dt="2022-04-14T15:56:08.637" v="139" actId="20577"/>
      <pc:docMkLst>
        <pc:docMk/>
      </pc:docMkLst>
      <pc:sldChg chg="modSp mod">
        <pc:chgData name="J.P. Roca" userId="8cb304e4-f2cb-4683-bb2a-b4e3f6a7e86b" providerId="ADAL" clId="{9E55C057-B3AA-47C2-B7A5-0BA60F428409}" dt="2022-04-14T15:56:02.160" v="126" actId="20577"/>
        <pc:sldMkLst>
          <pc:docMk/>
          <pc:sldMk cId="1277108045" sldId="257"/>
        </pc:sldMkLst>
        <pc:spChg chg="mod">
          <ac:chgData name="J.P. Roca" userId="8cb304e4-f2cb-4683-bb2a-b4e3f6a7e86b" providerId="ADAL" clId="{9E55C057-B3AA-47C2-B7A5-0BA60F428409}" dt="2022-04-14T15:56:02.160" v="126" actId="20577"/>
          <ac:spMkLst>
            <pc:docMk/>
            <pc:sldMk cId="1277108045" sldId="257"/>
            <ac:spMk id="9" creationId="{983B0D2A-F703-49C5-B899-DE879244B5A9}"/>
          </ac:spMkLst>
        </pc:spChg>
      </pc:sldChg>
      <pc:sldChg chg="modSp mod">
        <pc:chgData name="J.P. Roca" userId="8cb304e4-f2cb-4683-bb2a-b4e3f6a7e86b" providerId="ADAL" clId="{9E55C057-B3AA-47C2-B7A5-0BA60F428409}" dt="2022-04-12T01:41:43.175" v="53" actId="20577"/>
        <pc:sldMkLst>
          <pc:docMk/>
          <pc:sldMk cId="2747616208" sldId="2849"/>
        </pc:sldMkLst>
        <pc:spChg chg="mod">
          <ac:chgData name="J.P. Roca" userId="8cb304e4-f2cb-4683-bb2a-b4e3f6a7e86b" providerId="ADAL" clId="{9E55C057-B3AA-47C2-B7A5-0BA60F428409}" dt="2022-04-12T01:41:43.175" v="53" actId="20577"/>
          <ac:spMkLst>
            <pc:docMk/>
            <pc:sldMk cId="2747616208" sldId="2849"/>
            <ac:spMk id="24" creationId="{3862237F-1E14-4CA6-AF12-231AFD3BEC2E}"/>
          </ac:spMkLst>
        </pc:spChg>
      </pc:sldChg>
      <pc:sldChg chg="modSp del mod">
        <pc:chgData name="J.P. Roca" userId="8cb304e4-f2cb-4683-bb2a-b4e3f6a7e86b" providerId="ADAL" clId="{9E55C057-B3AA-47C2-B7A5-0BA60F428409}" dt="2022-04-14T15:54:45.420" v="95" actId="2696"/>
        <pc:sldMkLst>
          <pc:docMk/>
          <pc:sldMk cId="99523098" sldId="2850"/>
        </pc:sldMkLst>
        <pc:spChg chg="mod">
          <ac:chgData name="J.P. Roca" userId="8cb304e4-f2cb-4683-bb2a-b4e3f6a7e86b" providerId="ADAL" clId="{9E55C057-B3AA-47C2-B7A5-0BA60F428409}" dt="2022-04-12T01:41:52.249" v="56" actId="20577"/>
          <ac:spMkLst>
            <pc:docMk/>
            <pc:sldMk cId="99523098" sldId="2850"/>
            <ac:spMk id="4" creationId="{F4905477-F157-4E11-8199-9655E52DD958}"/>
          </ac:spMkLst>
        </pc:spChg>
        <pc:spChg chg="mod">
          <ac:chgData name="J.P. Roca" userId="8cb304e4-f2cb-4683-bb2a-b4e3f6a7e86b" providerId="ADAL" clId="{9E55C057-B3AA-47C2-B7A5-0BA60F428409}" dt="2022-04-12T01:41:50.664" v="55" actId="5793"/>
          <ac:spMkLst>
            <pc:docMk/>
            <pc:sldMk cId="99523098" sldId="2850"/>
            <ac:spMk id="8" creationId="{CB1EC183-2904-41B0-85A2-80170343886D}"/>
          </ac:spMkLst>
        </pc:spChg>
      </pc:sldChg>
      <pc:sldChg chg="modSp add mod ord">
        <pc:chgData name="J.P. Roca" userId="8cb304e4-f2cb-4683-bb2a-b4e3f6a7e86b" providerId="ADAL" clId="{9E55C057-B3AA-47C2-B7A5-0BA60F428409}" dt="2022-04-14T15:56:08.637" v="139" actId="20577"/>
        <pc:sldMkLst>
          <pc:docMk/>
          <pc:sldMk cId="4125988347" sldId="2851"/>
        </pc:sldMkLst>
        <pc:spChg chg="mod">
          <ac:chgData name="J.P. Roca" userId="8cb304e4-f2cb-4683-bb2a-b4e3f6a7e86b" providerId="ADAL" clId="{9E55C057-B3AA-47C2-B7A5-0BA60F428409}" dt="2022-04-14T15:56:08.637" v="139" actId="20577"/>
          <ac:spMkLst>
            <pc:docMk/>
            <pc:sldMk cId="4125988347" sldId="2851"/>
            <ac:spMk id="24" creationId="{3862237F-1E14-4CA6-AF12-231AFD3BEC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E4E9F-90AD-4EA4-A36F-1E285424E5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960CF-5672-45CA-A217-CF9BA94F3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7F525-00EC-4CE6-9381-C4BFFC3F0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wanted to give you all a recap on Viva Connections, and how the Adaptive Card framework plays a big role in the extensibility world  of Viva Connections, for both 1P and 3P components and how the </a:t>
            </a:r>
            <a:r>
              <a:rPr lang="en-US" err="1"/>
              <a:t>devs</a:t>
            </a:r>
            <a:r>
              <a:rPr lang="en-US"/>
              <a:t> can use that to extend VC experience in the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D40A7-C410-4ECE-93AF-49024F897F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wanted to give you all a recap on Viva Connections, and how the Adaptive Card framework plays a big role in the extensibility world  of Viva Connections, for both 1P and 3P components and how the </a:t>
            </a:r>
            <a:r>
              <a:rPr lang="en-US" err="1"/>
              <a:t>devs</a:t>
            </a:r>
            <a:r>
              <a:rPr lang="en-US"/>
              <a:t> can use that to extend VC experience in the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D40A7-C410-4ECE-93AF-49024F897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47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16456-3B92-48A4-8CB6-61EC86E74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4/17/2022 4:24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04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B332-AF84-88C0-2613-8237A4A5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87AB-5431-F613-6CBF-A63FF0D1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763C-2782-C354-8DC9-4E72F50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57D7-9014-71D3-6758-BEFF4BBA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DFCA-86A2-7914-06D5-5D9F3AE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4C14-59E2-A5B2-9CBB-9013F907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1626-90FF-CE6C-4A2E-086B2D63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C08F-1409-002E-9831-9C9B84B2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C7BF-B28A-932D-61D4-4E0FAE6C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DDC1-D29A-D3B8-1FAE-FA649A1E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1177E-0CBA-788D-C46B-748285104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D546-40AA-3212-FFB4-85B94A958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3380-78C4-9095-00BE-5E2E3516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0F25-D04B-5E87-FEE0-E7F7C4D8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E7FE-5304-551A-C80F-89CC804F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045DE9C-2718-428A-9D0C-1F9916BFB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61E81C-A50B-48AA-9FBC-CFA319DFC9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A90D88E-DA25-4C88-80E7-9A241CA8AF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3194" y="4622213"/>
            <a:ext cx="3221567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DA8AF32-673A-44AE-BD3E-882E55A389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69557" y="2350749"/>
            <a:ext cx="1868840" cy="2102445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0639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803181F5-AC8E-42B0-BB57-E21ABD99E0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7788" y="1178514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80AF99E1-74C9-41AC-B7E7-94CD3AF38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7120" y="1830229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07D67BEC-A207-4ED8-836F-5522C64AB3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77120" y="4332970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2E2B7AC-122F-4E00-9C3D-6AF2507F0F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4C2E82F-ADE2-40ED-8D17-8C4E13043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8A03EB15-8128-414E-AD79-9F4F8F9BBD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97788" y="3733760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90209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09155"/>
            <a:ext cx="11018520" cy="553998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06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>
              <a:defRPr sz="3921"/>
            </a:lvl1pPr>
            <a:lvl2pPr>
              <a:defRPr sz="1961"/>
            </a:lvl2pPr>
            <a:lvl3pPr>
              <a:defRPr sz="1765"/>
            </a:lvl3pPr>
            <a:lvl4pPr>
              <a:defRPr sz="1568"/>
            </a:lvl4pPr>
            <a:lvl5pPr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5029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>
              <a:defRPr sz="3921"/>
            </a:lvl1pPr>
            <a:lvl2pPr>
              <a:defRPr sz="1961"/>
            </a:lvl2pPr>
            <a:lvl3pPr>
              <a:defRPr sz="1765"/>
            </a:lvl3pPr>
            <a:lvl4pPr>
              <a:defRPr sz="1568"/>
            </a:lvl4pPr>
            <a:lvl5pPr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4214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6859-70FD-2A23-9285-F6B1DB46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0E30-E938-E4BD-3ADE-D315E99D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8262-367B-2DF5-EE10-D6AF730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54A0-6FC0-2AA3-6F21-BC253495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AF11-A4CB-4B00-3745-06C4351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818D-3150-4FC0-D29C-972AE18F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F9FE6-4227-1EC7-5C18-2E761107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2E85-C1F7-919A-6792-D86E53A6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2D56-A552-0350-0893-37746CD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EC96-54DE-3116-AC5E-79FD711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02C8-8116-BB9B-22B3-87EF1231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C6EA-E3A7-6F60-8422-2B00CA45A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7443-8F2C-18ED-3CAB-EDAFE9F7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F34B-0494-6645-17C4-3DEA11F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4559-64D4-B0F3-C7BC-982DC376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04AB-8674-D9F5-A25F-4BBD449D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EF3-A517-1E65-5DE2-BB9DC9B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D248-49EA-EC7E-29D6-78D09B09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3C83-B2D6-D592-152C-28BCB997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5DF41-B4F9-0FD8-FB1D-2755701EE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E097B-A474-FED6-7F8A-1A093DA83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A3CD5-A06A-0EB3-86A3-313ABBB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4EA0B-D5E7-0B7B-678B-F7423D74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6630F-E636-2C28-8E74-7FDFE22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012-EFB2-0414-FD84-8AB2AB69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258E-132F-153E-235D-0FEC1FC0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E6333-E998-0209-96EE-51BA3C7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D5FA0-9C2B-78BF-D5A5-DAF3C10B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546A4-1BB6-5B5F-9B65-2AC24461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7DE41-7EF0-3F33-C338-5AA461FC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5CA1-6EC1-56AE-A120-64ADC8A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4B3-C48E-4106-CBB1-F527C2C6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97EB-35C7-C45E-71B9-07B19B92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BDD1D-BDAA-1972-6903-F79ABA66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B98C-4116-9820-E463-8AB35318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1EDB5-232F-2047-181D-5BD0783F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198C-4240-9217-2445-769AE83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DEAD-AF8B-73A9-FFBD-797DC39F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E8BC7-074E-3DAE-CE9C-6D11D9C9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0F460-1CF3-256B-C376-E8260BCB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399C-97D8-A4B2-E7BB-268E69C7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F03D-DE25-BA6F-7802-3A94438A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5206-B538-CB6C-CF85-FC226E97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008D7-0478-9D4D-0A49-D34748A3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5C87-59FF-94BA-7C88-16E0D5C5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F65A-3474-974B-DB08-3A876637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DB9B-72C2-4DE3-8D8F-48683CCB2AB3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94D2-0DB3-B44B-54D5-11245E859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4BAB-3447-18D9-8287-958160D8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PnP-vide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Roadm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aka.ms/ACRepo" TargetMode="External"/><Relationship Id="rId4" Type="http://schemas.openxmlformats.org/officeDocument/2006/relationships/hyperlink" Target="https://aka.ms/ACTemplati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spdev-sig-call" TargetMode="External"/><Relationship Id="rId3" Type="http://schemas.openxmlformats.org/officeDocument/2006/relationships/hyperlink" Target="https://aka.ms/m365-dev-call" TargetMode="External"/><Relationship Id="rId7" Type="http://schemas.openxmlformats.org/officeDocument/2006/relationships/hyperlink" Target="https://aka.ms/PowerAppsMonthlyC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aka.ms/officeaddinscommunitycall" TargetMode="External"/><Relationship Id="rId5" Type="http://schemas.openxmlformats.org/officeDocument/2006/relationships/hyperlink" Target="https://aka.ms/IDDevCommunityCalendar" TargetMode="External"/><Relationship Id="rId10" Type="http://schemas.openxmlformats.org/officeDocument/2006/relationships/hyperlink" Target="https://aka.ms/m365pnp" TargetMode="External"/><Relationship Id="rId4" Type="http://schemas.openxmlformats.org/officeDocument/2006/relationships/hyperlink" Target="https://aka.ms/adaptivecardscommunitycall" TargetMode="External"/><Relationship Id="rId9" Type="http://schemas.openxmlformats.org/officeDocument/2006/relationships/hyperlink" Target="https://aka.ms/spdev-spfx-c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F0ADED-7468-4989-BF30-9596AA8DE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Adaptive Cards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66C25-C918-4358-A61C-1618EBB99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April 14, 2022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5522E5-8651-4A09-A321-9FCD26547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Community call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B0D2A-F703-49C5-B899-DE879244B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158" y="2966227"/>
            <a:ext cx="7133922" cy="2043113"/>
          </a:xfrm>
        </p:spPr>
        <p:txBody>
          <a:bodyPr lIns="0" tIns="0" rIns="0" bIns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Universal Actions + Messaging Extensions 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Accessibility Updates 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Q&amp;A ❔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0B91C9A-E871-4006-8CF9-8914D098A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7135" y="5796627"/>
            <a:ext cx="2431483" cy="533400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400"/>
              <a:t>J.P. Roca</a:t>
            </a:r>
            <a:br>
              <a:rPr lang="en-US" sz="2400"/>
            </a:br>
            <a:r>
              <a:rPr lang="en-US" sz="1800">
                <a:latin typeface="Segoe UI"/>
                <a:cs typeface="Segoe UI"/>
              </a:rPr>
              <a:t>Microsoft</a:t>
            </a:r>
            <a:endParaRPr lang="en-US" sz="2400">
              <a:latin typeface="Segoe UI"/>
              <a:cs typeface="Segoe UI"/>
            </a:endParaRPr>
          </a:p>
        </p:txBody>
      </p:sp>
      <p:pic>
        <p:nvPicPr>
          <p:cNvPr id="3" name="Picture 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9B99A0EF-F308-4951-A4EE-669319D4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5514687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10DBA1F-170C-4850-80F2-4189EEA5D616}"/>
              </a:ext>
            </a:extLst>
          </p:cNvPr>
          <p:cNvSpPr txBox="1">
            <a:spLocks/>
          </p:cNvSpPr>
          <p:nvPr/>
        </p:nvSpPr>
        <p:spPr>
          <a:xfrm>
            <a:off x="9577135" y="4424904"/>
            <a:ext cx="2614863" cy="533400"/>
          </a:xfrm>
          <a:prstGeom prst="rect">
            <a:avLst/>
          </a:prstGeom>
        </p:spPr>
        <p:txBody>
          <a:bodyPr anchor="t"/>
          <a:lstStyle>
            <a:lvl1pPr marL="0" indent="0" algn="ctr" defTabSz="8128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489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06410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812820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1777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19230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25641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3525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166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807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4487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Karan Thapar</a:t>
            </a:r>
            <a:br>
              <a:rPr lang="en-US" sz="2400" dirty="0"/>
            </a:br>
            <a:r>
              <a:rPr lang="en-US" sz="1800" dirty="0">
                <a:solidFill>
                  <a:prstClr val="white"/>
                </a:solidFill>
                <a:latin typeface="Segoe UI"/>
                <a:cs typeface="Segoe UI"/>
              </a:rPr>
              <a:t>Microsoft</a:t>
            </a:r>
            <a:br>
              <a:rPr lang="en-US" sz="2400" dirty="0"/>
            </a:br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8A45D821-E2E3-D88E-DCB7-23F7DC4DD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4142964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710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944" y="2449468"/>
            <a:ext cx="5254965" cy="156518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 Semibold"/>
                <a:cs typeface="Segoe UI Semibold"/>
              </a:rPr>
              <a:t>Universal Action Model</a:t>
            </a:r>
          </a:p>
        </p:txBody>
      </p:sp>
    </p:spTree>
    <p:extLst>
      <p:ext uri="{BB962C8B-B14F-4D97-AF65-F5344CB8AC3E}">
        <p14:creationId xmlns:p14="http://schemas.microsoft.com/office/powerpoint/2010/main" val="27476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944" y="2449468"/>
            <a:ext cx="5254965" cy="1565184"/>
          </a:xfrm>
        </p:spPr>
        <p:txBody>
          <a:bodyPr>
            <a:normAutofit/>
          </a:bodyPr>
          <a:lstStyle/>
          <a:p>
            <a:r>
              <a:rPr lang="en-US" sz="4400">
                <a:latin typeface="Segoe UI Semibold"/>
                <a:cs typeface="Segoe UI Semibold"/>
              </a:rPr>
              <a:t>Accessibility </a:t>
            </a:r>
            <a:r>
              <a:rPr lang="en-US" sz="4400" dirty="0">
                <a:latin typeface="Segoe UI Semibold"/>
                <a:cs typeface="Segoe UI Semibold"/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412598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624" y="1654461"/>
            <a:ext cx="6142567" cy="1816100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24D22-4BA0-4A97-BA01-8AA73ECB616F}"/>
              </a:ext>
            </a:extLst>
          </p:cNvPr>
          <p:cNvSpPr/>
          <p:nvPr/>
        </p:nvSpPr>
        <p:spPr bwMode="auto">
          <a:xfrm>
            <a:off x="483241" y="4232337"/>
            <a:ext cx="2035342" cy="2035342"/>
          </a:xfrm>
          <a:prstGeom prst="ellipse">
            <a:avLst/>
          </a:prstGeom>
          <a:noFill/>
          <a:ln w="76200" cap="flat" cmpd="sng" algn="ctr">
            <a:solidFill>
              <a:srgbClr val="ECECE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2906978-717A-4CF5-B603-A4E9A5841957}"/>
              </a:ext>
            </a:extLst>
          </p:cNvPr>
          <p:cNvSpPr>
            <a:spLocks noEditPoints="1"/>
          </p:cNvSpPr>
          <p:nvPr/>
        </p:nvSpPr>
        <p:spPr bwMode="auto">
          <a:xfrm>
            <a:off x="1104113" y="4604238"/>
            <a:ext cx="793597" cy="1291540"/>
          </a:xfrm>
          <a:custGeom>
            <a:avLst/>
            <a:gdLst>
              <a:gd name="T0" fmla="*/ 106 w 213"/>
              <a:gd name="T1" fmla="*/ 224 h 348"/>
              <a:gd name="T2" fmla="*/ 159 w 213"/>
              <a:gd name="T3" fmla="*/ 171 h 348"/>
              <a:gd name="T4" fmla="*/ 159 w 213"/>
              <a:gd name="T5" fmla="*/ 53 h 348"/>
              <a:gd name="T6" fmla="*/ 106 w 213"/>
              <a:gd name="T7" fmla="*/ 0 h 348"/>
              <a:gd name="T8" fmla="*/ 54 w 213"/>
              <a:gd name="T9" fmla="*/ 53 h 348"/>
              <a:gd name="T10" fmla="*/ 54 w 213"/>
              <a:gd name="T11" fmla="*/ 171 h 348"/>
              <a:gd name="T12" fmla="*/ 106 w 213"/>
              <a:gd name="T13" fmla="*/ 224 h 348"/>
              <a:gd name="T14" fmla="*/ 78 w 213"/>
              <a:gd name="T15" fmla="*/ 53 h 348"/>
              <a:gd name="T16" fmla="*/ 106 w 213"/>
              <a:gd name="T17" fmla="*/ 24 h 348"/>
              <a:gd name="T18" fmla="*/ 135 w 213"/>
              <a:gd name="T19" fmla="*/ 53 h 348"/>
              <a:gd name="T20" fmla="*/ 135 w 213"/>
              <a:gd name="T21" fmla="*/ 171 h 348"/>
              <a:gd name="T22" fmla="*/ 106 w 213"/>
              <a:gd name="T23" fmla="*/ 200 h 348"/>
              <a:gd name="T24" fmla="*/ 78 w 213"/>
              <a:gd name="T25" fmla="*/ 171 h 348"/>
              <a:gd name="T26" fmla="*/ 78 w 213"/>
              <a:gd name="T27" fmla="*/ 53 h 348"/>
              <a:gd name="T28" fmla="*/ 213 w 213"/>
              <a:gd name="T29" fmla="*/ 137 h 348"/>
              <a:gd name="T30" fmla="*/ 213 w 213"/>
              <a:gd name="T31" fmla="*/ 182 h 348"/>
              <a:gd name="T32" fmla="*/ 124 w 213"/>
              <a:gd name="T33" fmla="*/ 277 h 348"/>
              <a:gd name="T34" fmla="*/ 124 w 213"/>
              <a:gd name="T35" fmla="*/ 313 h 348"/>
              <a:gd name="T36" fmla="*/ 177 w 213"/>
              <a:gd name="T37" fmla="*/ 313 h 348"/>
              <a:gd name="T38" fmla="*/ 177 w 213"/>
              <a:gd name="T39" fmla="*/ 348 h 348"/>
              <a:gd name="T40" fmla="*/ 35 w 213"/>
              <a:gd name="T41" fmla="*/ 348 h 348"/>
              <a:gd name="T42" fmla="*/ 35 w 213"/>
              <a:gd name="T43" fmla="*/ 313 h 348"/>
              <a:gd name="T44" fmla="*/ 89 w 213"/>
              <a:gd name="T45" fmla="*/ 313 h 348"/>
              <a:gd name="T46" fmla="*/ 89 w 213"/>
              <a:gd name="T47" fmla="*/ 277 h 348"/>
              <a:gd name="T48" fmla="*/ 0 w 213"/>
              <a:gd name="T49" fmla="*/ 182 h 348"/>
              <a:gd name="T50" fmla="*/ 0 w 213"/>
              <a:gd name="T51" fmla="*/ 137 h 348"/>
              <a:gd name="T52" fmla="*/ 34 w 213"/>
              <a:gd name="T53" fmla="*/ 137 h 348"/>
              <a:gd name="T54" fmla="*/ 34 w 213"/>
              <a:gd name="T55" fmla="*/ 182 h 348"/>
              <a:gd name="T56" fmla="*/ 94 w 213"/>
              <a:gd name="T57" fmla="*/ 242 h 348"/>
              <a:gd name="T58" fmla="*/ 118 w 213"/>
              <a:gd name="T59" fmla="*/ 242 h 348"/>
              <a:gd name="T60" fmla="*/ 178 w 213"/>
              <a:gd name="T61" fmla="*/ 182 h 348"/>
              <a:gd name="T62" fmla="*/ 178 w 213"/>
              <a:gd name="T63" fmla="*/ 137 h 348"/>
              <a:gd name="T64" fmla="*/ 213 w 213"/>
              <a:gd name="T65" fmla="*/ 137 h 348"/>
              <a:gd name="T66" fmla="*/ 103 w 213"/>
              <a:gd name="T67" fmla="*/ 67 h 348"/>
              <a:gd name="T68" fmla="*/ 95 w 213"/>
              <a:gd name="T69" fmla="*/ 75 h 348"/>
              <a:gd name="T70" fmla="*/ 87 w 213"/>
              <a:gd name="T71" fmla="*/ 67 h 348"/>
              <a:gd name="T72" fmla="*/ 95 w 213"/>
              <a:gd name="T73" fmla="*/ 59 h 348"/>
              <a:gd name="T74" fmla="*/ 103 w 213"/>
              <a:gd name="T75" fmla="*/ 67 h 348"/>
              <a:gd name="T76" fmla="*/ 103 w 213"/>
              <a:gd name="T77" fmla="*/ 90 h 348"/>
              <a:gd name="T78" fmla="*/ 95 w 213"/>
              <a:gd name="T79" fmla="*/ 98 h 348"/>
              <a:gd name="T80" fmla="*/ 87 w 213"/>
              <a:gd name="T81" fmla="*/ 90 h 348"/>
              <a:gd name="T82" fmla="*/ 95 w 213"/>
              <a:gd name="T83" fmla="*/ 82 h 348"/>
              <a:gd name="T84" fmla="*/ 103 w 213"/>
              <a:gd name="T85" fmla="*/ 90 h 348"/>
              <a:gd name="T86" fmla="*/ 126 w 213"/>
              <a:gd name="T87" fmla="*/ 67 h 348"/>
              <a:gd name="T88" fmla="*/ 118 w 213"/>
              <a:gd name="T89" fmla="*/ 75 h 348"/>
              <a:gd name="T90" fmla="*/ 110 w 213"/>
              <a:gd name="T91" fmla="*/ 67 h 348"/>
              <a:gd name="T92" fmla="*/ 118 w 213"/>
              <a:gd name="T93" fmla="*/ 59 h 348"/>
              <a:gd name="T94" fmla="*/ 126 w 213"/>
              <a:gd name="T95" fmla="*/ 67 h 348"/>
              <a:gd name="T96" fmla="*/ 126 w 213"/>
              <a:gd name="T97" fmla="*/ 90 h 348"/>
              <a:gd name="T98" fmla="*/ 118 w 213"/>
              <a:gd name="T99" fmla="*/ 98 h 348"/>
              <a:gd name="T100" fmla="*/ 110 w 213"/>
              <a:gd name="T101" fmla="*/ 90 h 348"/>
              <a:gd name="T102" fmla="*/ 118 w 213"/>
              <a:gd name="T103" fmla="*/ 82 h 348"/>
              <a:gd name="T104" fmla="*/ 126 w 213"/>
              <a:gd name="T105" fmla="*/ 90 h 348"/>
              <a:gd name="T106" fmla="*/ 103 w 213"/>
              <a:gd name="T107" fmla="*/ 112 h 348"/>
              <a:gd name="T108" fmla="*/ 95 w 213"/>
              <a:gd name="T109" fmla="*/ 120 h 348"/>
              <a:gd name="T110" fmla="*/ 87 w 213"/>
              <a:gd name="T111" fmla="*/ 112 h 348"/>
              <a:gd name="T112" fmla="*/ 95 w 213"/>
              <a:gd name="T113" fmla="*/ 104 h 348"/>
              <a:gd name="T114" fmla="*/ 103 w 213"/>
              <a:gd name="T115" fmla="*/ 11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3" h="348">
                <a:moveTo>
                  <a:pt x="106" y="224"/>
                </a:moveTo>
                <a:cubicBezTo>
                  <a:pt x="135" y="224"/>
                  <a:pt x="159" y="200"/>
                  <a:pt x="159" y="171"/>
                </a:cubicBezTo>
                <a:cubicBezTo>
                  <a:pt x="159" y="152"/>
                  <a:pt x="159" y="75"/>
                  <a:pt x="159" y="53"/>
                </a:cubicBezTo>
                <a:cubicBezTo>
                  <a:pt x="159" y="23"/>
                  <a:pt x="135" y="0"/>
                  <a:pt x="106" y="0"/>
                </a:cubicBezTo>
                <a:cubicBezTo>
                  <a:pt x="77" y="0"/>
                  <a:pt x="54" y="23"/>
                  <a:pt x="54" y="53"/>
                </a:cubicBezTo>
                <a:cubicBezTo>
                  <a:pt x="54" y="69"/>
                  <a:pt x="54" y="154"/>
                  <a:pt x="54" y="171"/>
                </a:cubicBezTo>
                <a:cubicBezTo>
                  <a:pt x="54" y="200"/>
                  <a:pt x="77" y="224"/>
                  <a:pt x="106" y="224"/>
                </a:cubicBezTo>
                <a:close/>
                <a:moveTo>
                  <a:pt x="78" y="53"/>
                </a:moveTo>
                <a:cubicBezTo>
                  <a:pt x="78" y="37"/>
                  <a:pt x="90" y="24"/>
                  <a:pt x="106" y="24"/>
                </a:cubicBezTo>
                <a:cubicBezTo>
                  <a:pt x="122" y="24"/>
                  <a:pt x="135" y="37"/>
                  <a:pt x="135" y="53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7"/>
                  <a:pt x="122" y="200"/>
                  <a:pt x="106" y="200"/>
                </a:cubicBezTo>
                <a:cubicBezTo>
                  <a:pt x="90" y="200"/>
                  <a:pt x="78" y="187"/>
                  <a:pt x="78" y="171"/>
                </a:cubicBezTo>
                <a:lnTo>
                  <a:pt x="78" y="53"/>
                </a:lnTo>
                <a:close/>
                <a:moveTo>
                  <a:pt x="213" y="137"/>
                </a:moveTo>
                <a:cubicBezTo>
                  <a:pt x="213" y="137"/>
                  <a:pt x="213" y="137"/>
                  <a:pt x="213" y="182"/>
                </a:cubicBezTo>
                <a:cubicBezTo>
                  <a:pt x="213" y="232"/>
                  <a:pt x="173" y="273"/>
                  <a:pt x="124" y="277"/>
                </a:cubicBezTo>
                <a:cubicBezTo>
                  <a:pt x="124" y="277"/>
                  <a:pt x="124" y="277"/>
                  <a:pt x="124" y="313"/>
                </a:cubicBezTo>
                <a:cubicBezTo>
                  <a:pt x="124" y="313"/>
                  <a:pt x="124" y="313"/>
                  <a:pt x="177" y="313"/>
                </a:cubicBezTo>
                <a:cubicBezTo>
                  <a:pt x="177" y="313"/>
                  <a:pt x="177" y="313"/>
                  <a:pt x="177" y="348"/>
                </a:cubicBezTo>
                <a:cubicBezTo>
                  <a:pt x="177" y="348"/>
                  <a:pt x="177" y="348"/>
                  <a:pt x="35" y="348"/>
                </a:cubicBezTo>
                <a:cubicBezTo>
                  <a:pt x="35" y="348"/>
                  <a:pt x="35" y="348"/>
                  <a:pt x="35" y="313"/>
                </a:cubicBezTo>
                <a:cubicBezTo>
                  <a:pt x="35" y="313"/>
                  <a:pt x="35" y="313"/>
                  <a:pt x="89" y="313"/>
                </a:cubicBezTo>
                <a:cubicBezTo>
                  <a:pt x="89" y="313"/>
                  <a:pt x="89" y="313"/>
                  <a:pt x="89" y="277"/>
                </a:cubicBezTo>
                <a:cubicBezTo>
                  <a:pt x="39" y="273"/>
                  <a:pt x="0" y="232"/>
                  <a:pt x="0" y="182"/>
                </a:cubicBezTo>
                <a:cubicBezTo>
                  <a:pt x="0" y="182"/>
                  <a:pt x="0" y="182"/>
                  <a:pt x="0" y="137"/>
                </a:cubicBezTo>
                <a:cubicBezTo>
                  <a:pt x="0" y="137"/>
                  <a:pt x="0" y="137"/>
                  <a:pt x="34" y="137"/>
                </a:cubicBezTo>
                <a:cubicBezTo>
                  <a:pt x="34" y="137"/>
                  <a:pt x="34" y="137"/>
                  <a:pt x="34" y="182"/>
                </a:cubicBezTo>
                <a:cubicBezTo>
                  <a:pt x="34" y="215"/>
                  <a:pt x="62" y="242"/>
                  <a:pt x="94" y="242"/>
                </a:cubicBezTo>
                <a:cubicBezTo>
                  <a:pt x="94" y="242"/>
                  <a:pt x="94" y="242"/>
                  <a:pt x="118" y="242"/>
                </a:cubicBezTo>
                <a:cubicBezTo>
                  <a:pt x="151" y="242"/>
                  <a:pt x="178" y="215"/>
                  <a:pt x="178" y="182"/>
                </a:cubicBezTo>
                <a:cubicBezTo>
                  <a:pt x="178" y="182"/>
                  <a:pt x="178" y="182"/>
                  <a:pt x="178" y="137"/>
                </a:cubicBezTo>
                <a:lnTo>
                  <a:pt x="213" y="137"/>
                </a:lnTo>
                <a:close/>
                <a:moveTo>
                  <a:pt x="103" y="67"/>
                </a:moveTo>
                <a:cubicBezTo>
                  <a:pt x="103" y="71"/>
                  <a:pt x="99" y="75"/>
                  <a:pt x="95" y="75"/>
                </a:cubicBezTo>
                <a:cubicBezTo>
                  <a:pt x="90" y="75"/>
                  <a:pt x="87" y="71"/>
                  <a:pt x="87" y="67"/>
                </a:cubicBezTo>
                <a:cubicBezTo>
                  <a:pt x="87" y="62"/>
                  <a:pt x="90" y="59"/>
                  <a:pt x="95" y="59"/>
                </a:cubicBezTo>
                <a:cubicBezTo>
                  <a:pt x="99" y="59"/>
                  <a:pt x="103" y="62"/>
                  <a:pt x="103" y="67"/>
                </a:cubicBezTo>
                <a:close/>
                <a:moveTo>
                  <a:pt x="103" y="90"/>
                </a:moveTo>
                <a:cubicBezTo>
                  <a:pt x="103" y="94"/>
                  <a:pt x="99" y="98"/>
                  <a:pt x="95" y="98"/>
                </a:cubicBezTo>
                <a:cubicBezTo>
                  <a:pt x="90" y="98"/>
                  <a:pt x="87" y="94"/>
                  <a:pt x="87" y="90"/>
                </a:cubicBezTo>
                <a:cubicBezTo>
                  <a:pt x="87" y="85"/>
                  <a:pt x="90" y="82"/>
                  <a:pt x="95" y="82"/>
                </a:cubicBezTo>
                <a:cubicBezTo>
                  <a:pt x="99" y="82"/>
                  <a:pt x="103" y="85"/>
                  <a:pt x="103" y="90"/>
                </a:cubicBezTo>
                <a:close/>
                <a:moveTo>
                  <a:pt x="126" y="67"/>
                </a:moveTo>
                <a:cubicBezTo>
                  <a:pt x="126" y="71"/>
                  <a:pt x="122" y="75"/>
                  <a:pt x="118" y="75"/>
                </a:cubicBezTo>
                <a:cubicBezTo>
                  <a:pt x="113" y="75"/>
                  <a:pt x="110" y="71"/>
                  <a:pt x="110" y="67"/>
                </a:cubicBezTo>
                <a:cubicBezTo>
                  <a:pt x="110" y="62"/>
                  <a:pt x="113" y="59"/>
                  <a:pt x="118" y="59"/>
                </a:cubicBezTo>
                <a:cubicBezTo>
                  <a:pt x="122" y="59"/>
                  <a:pt x="126" y="62"/>
                  <a:pt x="126" y="67"/>
                </a:cubicBezTo>
                <a:close/>
                <a:moveTo>
                  <a:pt x="126" y="90"/>
                </a:moveTo>
                <a:cubicBezTo>
                  <a:pt x="126" y="94"/>
                  <a:pt x="122" y="98"/>
                  <a:pt x="118" y="98"/>
                </a:cubicBezTo>
                <a:cubicBezTo>
                  <a:pt x="113" y="98"/>
                  <a:pt x="110" y="94"/>
                  <a:pt x="110" y="90"/>
                </a:cubicBezTo>
                <a:cubicBezTo>
                  <a:pt x="110" y="85"/>
                  <a:pt x="113" y="82"/>
                  <a:pt x="118" y="82"/>
                </a:cubicBezTo>
                <a:cubicBezTo>
                  <a:pt x="122" y="82"/>
                  <a:pt x="126" y="85"/>
                  <a:pt x="126" y="90"/>
                </a:cubicBezTo>
                <a:close/>
                <a:moveTo>
                  <a:pt x="103" y="112"/>
                </a:moveTo>
                <a:cubicBezTo>
                  <a:pt x="103" y="116"/>
                  <a:pt x="99" y="120"/>
                  <a:pt x="95" y="120"/>
                </a:cubicBezTo>
                <a:cubicBezTo>
                  <a:pt x="90" y="120"/>
                  <a:pt x="87" y="116"/>
                  <a:pt x="87" y="112"/>
                </a:cubicBezTo>
                <a:cubicBezTo>
                  <a:pt x="87" y="107"/>
                  <a:pt x="90" y="104"/>
                  <a:pt x="95" y="104"/>
                </a:cubicBezTo>
                <a:cubicBezTo>
                  <a:pt x="99" y="104"/>
                  <a:pt x="103" y="107"/>
                  <a:pt x="103" y="112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896214">
              <a:defRPr/>
            </a:pPr>
            <a:endParaRPr lang="en-US" sz="1765" kern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984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379" y="1524327"/>
            <a:ext cx="10925242" cy="4965692"/>
          </a:xfrm>
        </p:spPr>
        <p:txBody>
          <a:bodyPr vert="horz" wrap="square" lIns="146284" tIns="91427" rIns="146284" bIns="91427" rtlCol="0" anchor="t">
            <a:spAutoFit/>
          </a:bodyPr>
          <a:lstStyle/>
          <a:p>
            <a:pPr marL="0" indent="0" algn="ctr">
              <a:buNone/>
            </a:pPr>
            <a:r>
              <a:rPr lang="en-US" sz="2794" dirty="0">
                <a:latin typeface="Segoe UI"/>
                <a:cs typeface="Segoe UI Semibold"/>
              </a:rPr>
              <a:t>Recording will be available on</a:t>
            </a:r>
          </a:p>
          <a:p>
            <a:pPr marL="0" indent="0" algn="ctr">
              <a:buNone/>
            </a:pPr>
            <a:r>
              <a:rPr lang="en-US" sz="2794" dirty="0">
                <a:solidFill>
                  <a:schemeClr val="accent1"/>
                </a:solidFill>
                <a:latin typeface="Segoe UI"/>
                <a:cs typeface="Segoe UI Semibold"/>
              </a:rPr>
              <a:t>Microsoft 365</a:t>
            </a:r>
            <a:r>
              <a:rPr lang="en-US" sz="2794" dirty="0">
                <a:latin typeface="Segoe UI"/>
                <a:cs typeface="Segoe UI Semibold"/>
              </a:rPr>
              <a:t> Community (PnP) YouTube channel</a:t>
            </a:r>
          </a:p>
          <a:p>
            <a:pPr marL="0" indent="0" algn="ctr">
              <a:buNone/>
            </a:pPr>
            <a:r>
              <a:rPr lang="en-US" sz="2794" dirty="0">
                <a:solidFill>
                  <a:schemeClr val="accent1"/>
                </a:solidFill>
                <a:latin typeface="Segoe UI"/>
                <a:cs typeface="Segoe UI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https://aka.ms/M365PnP/videos</a:t>
            </a:r>
            <a:endParaRPr lang="en-US" sz="2794" dirty="0">
              <a:solidFill>
                <a:schemeClr val="accent1"/>
              </a:solidFill>
              <a:latin typeface="Segoe UI"/>
              <a:cs typeface="Segoe UI Semibold"/>
            </a:endParaRPr>
          </a:p>
          <a:p>
            <a:pPr marL="0" indent="0" algn="ctr">
              <a:buNone/>
            </a:pPr>
            <a:r>
              <a:rPr lang="en-US" sz="1961" i="1" dirty="0">
                <a:solidFill>
                  <a:srgbClr val="0070C0"/>
                </a:solidFill>
                <a:latin typeface="Segoe UI"/>
                <a:cs typeface="Segoe UI Semibold"/>
              </a:rPr>
              <a:t>(subscribe today)</a:t>
            </a:r>
          </a:p>
          <a:p>
            <a:pPr marL="0" indent="0" algn="ctr">
              <a:buNone/>
            </a:pPr>
            <a:endParaRPr lang="en-US" sz="2800" dirty="0">
              <a:latin typeface="Segoe UI"/>
              <a:cs typeface="Segoe UI Semibold"/>
            </a:endParaRPr>
          </a:p>
          <a:p>
            <a:pPr marL="0" indent="0" algn="ctr">
              <a:buNone/>
            </a:pPr>
            <a:r>
              <a:rPr lang="en-US" sz="2794" dirty="0">
                <a:latin typeface="Segoe UI"/>
                <a:cs typeface="Segoe UI Semibold"/>
              </a:rPr>
              <a:t>Follow us on Twitter </a:t>
            </a:r>
          </a:p>
          <a:p>
            <a:pPr marL="0" indent="0" algn="ctr">
              <a:buNone/>
            </a:pPr>
            <a:r>
              <a:rPr lang="en-US" sz="2794" dirty="0">
                <a:solidFill>
                  <a:srgbClr val="0070C0"/>
                </a:solidFill>
                <a:latin typeface="Segoe UI"/>
                <a:cs typeface="Segoe UI Semibold"/>
              </a:rPr>
              <a:t>@Microsoft365Dev</a:t>
            </a:r>
            <a:r>
              <a:rPr lang="en-US" sz="2794" dirty="0">
                <a:solidFill>
                  <a:schemeClr val="tx1"/>
                </a:solidFill>
                <a:latin typeface="Segoe UI"/>
                <a:cs typeface="Segoe UI Semibold"/>
              </a:rPr>
              <a:t> | </a:t>
            </a:r>
            <a:r>
              <a:rPr lang="en-US" sz="2794" dirty="0">
                <a:solidFill>
                  <a:srgbClr val="0070C0"/>
                </a:solidFill>
                <a:latin typeface="Segoe UI"/>
                <a:cs typeface="Segoe UI Semibold"/>
              </a:rPr>
              <a:t>@M365PnP</a:t>
            </a:r>
          </a:p>
          <a:p>
            <a:pPr marL="0" indent="0" algn="ctr">
              <a:buNone/>
            </a:pPr>
            <a:endParaRPr lang="en-US" sz="2800" dirty="0">
              <a:latin typeface="Segoe UI"/>
              <a:cs typeface="Segoe UI Semibold"/>
            </a:endParaRPr>
          </a:p>
          <a:p>
            <a:pPr marL="0" indent="0" algn="ctr">
              <a:buNone/>
            </a:pPr>
            <a:r>
              <a:rPr lang="en-US" sz="2696" dirty="0">
                <a:latin typeface="Segoe UI"/>
                <a:cs typeface="Segoe UI Semibold"/>
              </a:rPr>
              <a:t>Next Adaptive Cards community call</a:t>
            </a:r>
            <a:r>
              <a:rPr lang="en-US" sz="2696">
                <a:latin typeface="Segoe UI"/>
                <a:cs typeface="Segoe UI Semibold"/>
              </a:rPr>
              <a:t>: </a:t>
            </a:r>
            <a:r>
              <a:rPr lang="en-US" sz="2696" b="1">
                <a:latin typeface="Segoe UI"/>
                <a:cs typeface="Segoe UI Semibold"/>
              </a:rPr>
              <a:t>May </a:t>
            </a:r>
            <a:r>
              <a:rPr lang="en-US" sz="2696" b="1" dirty="0">
                <a:latin typeface="Segoe UI"/>
                <a:cs typeface="Segoe UI Semibold"/>
              </a:rPr>
              <a:t>12</a:t>
            </a:r>
            <a:r>
              <a:rPr lang="en-US" sz="2696" b="1" baseline="30000" dirty="0">
                <a:latin typeface="Segoe UI"/>
                <a:cs typeface="Segoe UI Semibold"/>
              </a:rPr>
              <a:t>th</a:t>
            </a:r>
            <a:r>
              <a:rPr lang="en-US" sz="2696" b="1" dirty="0">
                <a:latin typeface="Segoe UI"/>
                <a:cs typeface="Segoe UI Semibold"/>
              </a:rPr>
              <a:t> at 09:00am PT</a:t>
            </a:r>
          </a:p>
          <a:p>
            <a:pPr marL="0" indent="0" algn="ctr">
              <a:buNone/>
            </a:pPr>
            <a:r>
              <a:rPr lang="en-US" sz="1961" dirty="0">
                <a:latin typeface="Segoe UI"/>
                <a:cs typeface="Segoe UI Semibold"/>
              </a:rPr>
              <a:t>All available community calls from </a:t>
            </a:r>
            <a:r>
              <a:rPr lang="en-US" sz="1961" u="sng" dirty="0">
                <a:solidFill>
                  <a:schemeClr val="accent1"/>
                </a:solidFill>
                <a:latin typeface="Segoe UI"/>
                <a:cs typeface="Segoe UI Semibold"/>
              </a:rPr>
              <a:t>https://aka.ms/m365pnp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68" y="383287"/>
            <a:ext cx="11654187" cy="899537"/>
          </a:xfrm>
        </p:spPr>
        <p:txBody>
          <a:bodyPr/>
          <a:lstStyle/>
          <a:p>
            <a:r>
              <a:rPr lang="en-US">
                <a:cs typeface="Segoe UI Semibold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56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Segoe UI"/>
                <a:cs typeface="Segoe UI Semibold"/>
              </a:rPr>
              <a:t>Resources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664" y="1426070"/>
            <a:ext cx="11018520" cy="418473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endParaRPr lang="en-US" sz="2800">
              <a:solidFill>
                <a:schemeClr val="tx1"/>
              </a:solidFill>
              <a:latin typeface="+mn-lt"/>
              <a:cs typeface="Segoe UI Semibold"/>
            </a:endParaRPr>
          </a:p>
          <a:p>
            <a:pPr marL="0" indent="0">
              <a:buNone/>
            </a:pPr>
            <a:r>
              <a:rPr lang="en-US" sz="2800">
                <a:latin typeface="Segoe UI"/>
                <a:cs typeface="Segoe UI"/>
              </a:rPr>
              <a:t>Let us know the features you need    </a:t>
            </a:r>
            <a:r>
              <a:rPr lang="en-US" sz="2800">
                <a:latin typeface="Segoe UI"/>
                <a:cs typeface="Segoe UI"/>
                <a:hlinkClick r:id="rId3"/>
              </a:rPr>
              <a:t>https://aka.ms/ACRoadmap</a:t>
            </a:r>
            <a:endParaRPr lang="en-US">
              <a:cs typeface="Segoe UI"/>
            </a:endParaRPr>
          </a:p>
          <a:p>
            <a:pPr marL="0" indent="0">
              <a:buNone/>
            </a:pPr>
            <a:r>
              <a:rPr lang="en-US" sz="2800">
                <a:solidFill>
                  <a:srgbClr val="2F2F2F"/>
                </a:solidFill>
                <a:latin typeface="Segoe UI"/>
                <a:cs typeface="Segoe UI"/>
              </a:rPr>
              <a:t>Get started with Templating               </a:t>
            </a:r>
            <a:r>
              <a:rPr lang="en-US" sz="2800">
                <a:solidFill>
                  <a:srgbClr val="D83B01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https://aka.ms/ACTemplating</a:t>
            </a:r>
            <a:endParaRPr lang="en-US" sz="2800">
              <a:solidFill>
                <a:srgbClr val="D83B01"/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Segoe UI"/>
                <a:cs typeface="Segoe UI"/>
              </a:rPr>
              <a:t>Browse the Adaptive Cards Code</a:t>
            </a:r>
            <a:r>
              <a:rPr lang="en-US" sz="2800">
                <a:solidFill>
                  <a:srgbClr val="D83B01"/>
                </a:solidFill>
                <a:latin typeface="Segoe UI"/>
                <a:cs typeface="Segoe UI"/>
              </a:rPr>
              <a:t>       </a:t>
            </a:r>
            <a:r>
              <a:rPr lang="en-US" sz="2800">
                <a:solidFill>
                  <a:srgbClr val="D83B01"/>
                </a:solidFill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https://aka.ms/ACRepo</a:t>
            </a:r>
            <a:endParaRPr lang="en-US" sz="2800">
              <a:solidFill>
                <a:srgbClr val="D83B0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800">
                <a:latin typeface="Segoe UI"/>
                <a:cs typeface="Segoe UI"/>
              </a:rPr>
              <a:t>Find tools, sample cards and more    </a:t>
            </a:r>
            <a:r>
              <a:rPr lang="en-US" sz="2800">
                <a:latin typeface="Segoe UI"/>
                <a:cs typeface="Segoe UI"/>
                <a:hlinkClick r:id="rId6"/>
              </a:rPr>
              <a:t>https://www.madewithcards.io</a:t>
            </a:r>
            <a:endParaRPr lang="en-US" sz="2800">
              <a:cs typeface="Segoe UI" panose="020B0502040204020203" pitchFamily="34" charset="0"/>
            </a:endParaRPr>
          </a:p>
          <a:p>
            <a:endParaRPr lang="en-US" sz="2800">
              <a:cs typeface="Segoe UI" panose="020B0502040204020203" pitchFamily="34" charset="0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endParaRPr lang="en-US" sz="2800">
              <a:cs typeface="Segoe UI" panose="020B0502040204020203" pitchFamily="34" charset="0"/>
            </a:endParaRPr>
          </a:p>
          <a:p>
            <a:endParaRPr lang="en-US" sz="2800">
              <a:cs typeface="Segoe UI" panose="020B0502040204020203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816478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478125" y="460496"/>
            <a:ext cx="8975950" cy="116342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</a:rPr>
              <a:t>Microsoft 365 </a:t>
            </a:r>
            <a:r>
              <a:rPr lang="en-US" sz="3200" b="1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developer community calls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F939F32-4E37-4CA3-B710-00610E5E59D3}"/>
              </a:ext>
            </a:extLst>
          </p:cNvPr>
          <p:cNvSpPr txBox="1"/>
          <p:nvPr/>
        </p:nvSpPr>
        <p:spPr>
          <a:xfrm>
            <a:off x="478124" y="1317266"/>
            <a:ext cx="11628884" cy="392770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Microsoft 365 platform </a:t>
            </a:r>
            <a:r>
              <a:rPr kumimoji="0" lang="en-US" sz="107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(weekly)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  <a:hlinkClick r:id="rId3"/>
              </a:rPr>
              <a:t>https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  <a:hlinkClick r:id="rId3"/>
              </a:rPr>
              <a:t>://aka.ms/m365-dev-call</a:t>
            </a:r>
            <a:r>
              <a:rPr lang="en-US" sz="3137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Adaptive Cards </a:t>
            </a:r>
            <a:r>
              <a:rPr kumimoji="0" lang="en-US" sz="107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(monthly) 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			</a:t>
            </a:r>
            <a:r>
              <a:rPr lang="en-US" sz="2353" dirty="0">
                <a:solidFill>
                  <a:srgbClr val="0070C0"/>
                </a:solidFill>
                <a:latin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https://aka.ms/adaptivecardscommunitycall</a:t>
            </a:r>
            <a:endParaRPr lang="en-US" sz="2400" dirty="0">
              <a:solidFill>
                <a:srgbClr val="0070C0"/>
              </a:soli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Microsoft identity platform	</a:t>
            </a:r>
            <a:r>
              <a:rPr kumimoji="0" lang="en-US" sz="107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(monthly) 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https://aka.ms/IDDevCommunityCalendar</a:t>
            </a:r>
            <a:r>
              <a:rPr lang="en-US" sz="2400" dirty="0">
                <a:solidFill>
                  <a:srgbClr val="0070C0"/>
                </a:solidFill>
                <a:latin typeface="Segoe UI"/>
              </a:rPr>
              <a:t> 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Office Add-ins </a:t>
            </a:r>
            <a:r>
              <a:rPr kumimoji="0" lang="en-US" sz="107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(monthly) 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			</a:t>
            </a:r>
            <a:r>
              <a:rPr lang="en-US" sz="2400" dirty="0">
                <a:solidFill>
                  <a:srgbClr val="0070C0"/>
                </a:solidFill>
                <a:latin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https://aka.ms/officeaddinscommunitycall</a:t>
            </a:r>
            <a:r>
              <a:rPr lang="en-US" sz="2400" dirty="0">
                <a:solidFill>
                  <a:srgbClr val="0070C0"/>
                </a:soli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PowerApps </a:t>
            </a:r>
            <a:r>
              <a:rPr kumimoji="0" lang="en-US" sz="107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(monthly)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				</a:t>
            </a:r>
            <a:r>
              <a:rPr lang="en-US" sz="2400" dirty="0">
                <a:solidFill>
                  <a:srgbClr val="0070C0"/>
                </a:solidFill>
                <a:latin typeface="Segoe U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https://aka.ms/PowerAppsMonthlyCall</a:t>
            </a:r>
            <a:r>
              <a:rPr lang="en-US" sz="2400" dirty="0">
                <a:solidFill>
                  <a:srgbClr val="0070C0"/>
                </a:solidFill>
                <a:latin typeface="Segoe UI"/>
              </a:rPr>
              <a:t> </a:t>
            </a:r>
            <a:br>
              <a:rPr lang="en-US" sz="2400" dirty="0">
                <a:solidFill>
                  <a:srgbClr val="0070C0"/>
                </a:solidFill>
                <a:latin typeface="Segoe UI"/>
              </a:rPr>
            </a:br>
            <a:endParaRPr lang="en-US" sz="2400" dirty="0">
              <a:solidFill>
                <a:srgbClr val="0070C0"/>
              </a:soli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Microsoft 365 Dev Community </a:t>
            </a:r>
            <a:r>
              <a:rPr lang="en-US" sz="1078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(bi-weekly)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	</a:t>
            </a:r>
            <a:r>
              <a:rPr lang="en-US" sz="2400" dirty="0">
                <a:solidFill>
                  <a:srgbClr val="0070C0"/>
                </a:solidFill>
                <a:latin typeface="Segoe U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https://aka.ms/m365-dev-sig</a:t>
            </a:r>
            <a:r>
              <a:rPr lang="en-US" sz="2400" dirty="0">
                <a:solidFill>
                  <a:srgbClr val="0070C0"/>
                </a:soli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Viva Connections and SPFx </a:t>
            </a:r>
            <a:r>
              <a:rPr lang="en-US" sz="1176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(bi-weekly)</a:t>
            </a:r>
            <a:r>
              <a:rPr lang="en-US" sz="2400" dirty="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https://aka.ms/spdev-spfx-call</a:t>
            </a:r>
            <a:r>
              <a:rPr lang="en-US" sz="2400" dirty="0">
                <a:solidFill>
                  <a:srgbClr val="0070C0"/>
                </a:solidFill>
                <a:latin typeface="Segoe UI"/>
              </a:rPr>
              <a:t> 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744361F-8DC6-418C-B984-687A156037B4}"/>
              </a:ext>
            </a:extLst>
          </p:cNvPr>
          <p:cNvSpPr txBox="1"/>
          <p:nvPr/>
        </p:nvSpPr>
        <p:spPr>
          <a:xfrm>
            <a:off x="478124" y="6088795"/>
            <a:ext cx="10246728" cy="63444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0070C0"/>
                </a:solidFill>
                <a:latin typeface="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https://aka.ms/m365pnp</a:t>
            </a:r>
            <a:r>
              <a:rPr lang="en-US" sz="2400" b="1">
                <a:solidFill>
                  <a:srgbClr val="0070C0"/>
                </a:solidFill>
                <a:latin typeface="Segoe UI"/>
              </a:rPr>
              <a:t> </a:t>
            </a:r>
            <a:endParaRPr lang="en-US" sz="2400">
              <a:solidFill>
                <a:srgbClr val="0070C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735846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28ACE844E0A438A50F3ABE5C4B3A9" ma:contentTypeVersion="19" ma:contentTypeDescription="Create a new document." ma:contentTypeScope="" ma:versionID="1c58ec82a4bbd3437623b4204f878c4e">
  <xsd:schema xmlns:xsd="http://www.w3.org/2001/XMLSchema" xmlns:xs="http://www.w3.org/2001/XMLSchema" xmlns:p="http://schemas.microsoft.com/office/2006/metadata/properties" xmlns:ns1="http://schemas.microsoft.com/sharepoint/v3" xmlns:ns2="b857997f-8fcb-4142-a29a-cfacc78bfb91" xmlns:ns3="5d2b20c5-5258-4792-ab2d-2f43007644fe" targetNamespace="http://schemas.microsoft.com/office/2006/metadata/properties" ma:root="true" ma:fieldsID="e0799cd8af1b34fc5d6b72d88d84693d" ns1:_="" ns2:_="" ns3:_="">
    <xsd:import namespace="http://schemas.microsoft.com/sharepoint/v3"/>
    <xsd:import namespace="b857997f-8fcb-4142-a29a-cfacc78bfb91"/>
    <xsd:import namespace="5d2b20c5-5258-4792-ab2d-2f43007644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Author0" minOccurs="0"/>
                <xsd:element ref="ns3:Date_x0020_Submitted" minOccurs="0"/>
                <xsd:element ref="ns3:Forma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7997f-8fcb-4142-a29a-cfacc78b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b20c5-5258-4792-ab2d-2f43007644fe" elementFormDefault="qualified">
    <xsd:import namespace="http://schemas.microsoft.com/office/2006/documentManagement/types"/>
    <xsd:import namespace="http://schemas.microsoft.com/office/infopath/2007/PartnerControls"/>
    <xsd:element name="Author0" ma:index="12" nillable="true" ma:displayName="Author" ma:internalName="Author0">
      <xsd:simpleType>
        <xsd:restriction base="dms:Text"/>
      </xsd:simpleType>
    </xsd:element>
    <xsd:element name="Date_x0020_Submitted" ma:index="13" nillable="true" ma:displayName="Date Created" ma:format="DateOnly" ma:internalName="Date_x0020_Submitted">
      <xsd:simpleType>
        <xsd:restriction base="dms:DateTime"/>
      </xsd:simpleType>
    </xsd:element>
    <xsd:element name="Format" ma:index="14" nillable="true" ma:displayName="Format" ma:default="Video" ma:format="Dropdown" ma:internalName="Format">
      <xsd:simpleType>
        <xsd:restriction base="dms:Choice">
          <xsd:enumeration value="Video"/>
          <xsd:enumeration value="Instructions &amp; Script"/>
        </xsd:restriction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OCR xmlns="5d2b20c5-5258-4792-ab2d-2f43007644fe" xsi:nil="true"/>
    <MediaServiceGenerationTime xmlns="5d2b20c5-5258-4792-ab2d-2f43007644fe" xsi:nil="true"/>
    <MediaServiceAutoTags xmlns="5d2b20c5-5258-4792-ab2d-2f43007644fe" xsi:nil="true"/>
    <MediaServiceEventHashCode xmlns="5d2b20c5-5258-4792-ab2d-2f43007644fe" xsi:nil="true"/>
    <MediaServiceDateTaken xmlns="5d2b20c5-5258-4792-ab2d-2f43007644fe" xsi:nil="true"/>
    <_ip_UnifiedCompliancePolicyUIAction xmlns="http://schemas.microsoft.com/sharepoint/v3" xsi:nil="true"/>
    <MediaServiceKeyPoints xmlns="5d2b20c5-5258-4792-ab2d-2f43007644fe" xsi:nil="true"/>
    <Date_x0020_Submitted xmlns="5d2b20c5-5258-4792-ab2d-2f43007644fe" xsi:nil="true"/>
    <_ip_UnifiedCompliancePolicyProperties xmlns="http://schemas.microsoft.com/sharepoint/v3" xsi:nil="true"/>
    <Format xmlns="5d2b20c5-5258-4792-ab2d-2f43007644fe">Video</Format>
    <Author0 xmlns="5d2b20c5-5258-4792-ab2d-2f43007644fe" xsi:nil="true"/>
  </documentManagement>
</p:properties>
</file>

<file path=customXml/itemProps1.xml><?xml version="1.0" encoding="utf-8"?>
<ds:datastoreItem xmlns:ds="http://schemas.openxmlformats.org/officeDocument/2006/customXml" ds:itemID="{FDDEBC16-7CFD-4A24-BD79-843508362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57997f-8fcb-4142-a29a-cfacc78bfb91"/>
    <ds:schemaRef ds:uri="5d2b20c5-5258-4792-ab2d-2f43007644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F070A0-E09E-4E71-81C9-E292F02F06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F5335-8003-4074-8E16-431227E7D51F}">
  <ds:schemaRefs>
    <ds:schemaRef ds:uri="http://schemas.openxmlformats.org/package/2006/metadata/core-properties"/>
    <ds:schemaRef ds:uri="485474fb-3ccb-4183-9cb3-dea267eb2d7c"/>
    <ds:schemaRef ds:uri="http://purl.org/dc/elements/1.1/"/>
    <ds:schemaRef ds:uri="http://purl.org/dc/terms/"/>
    <ds:schemaRef ds:uri="http://purl.org/dc/dcmitype/"/>
    <ds:schemaRef ds:uri="d6d58264-0f60-414a-9886-14144d044289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5d2b20c5-5258-4792-ab2d-2f43007644f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414</Words>
  <Application>Microsoft Office PowerPoint</Application>
  <PresentationFormat>Widescreen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J.P. Roca</dc:creator>
  <cp:lastModifiedBy>Andrew Benson</cp:lastModifiedBy>
  <cp:revision>1</cp:revision>
  <dcterms:created xsi:type="dcterms:W3CDTF">2022-04-12T01:35:59Z</dcterms:created>
  <dcterms:modified xsi:type="dcterms:W3CDTF">2022-04-17T23:24:47Z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0x0101005EF28ACE844E0A438A50F3ABE5C4B3A9</vt:lpwstr>
  </property>
</Properties>
</file>