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9da3734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9da3734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ec7ddeee0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ec7ddeee0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139319a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139319a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25dfaf9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a25dfaf9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9de7ddb0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9de7ddb0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Venturing over towards the corporate world we are going to take a look at three different companies Collin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9de7ddb0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9de7ddb0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Collin 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9de7ddb0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9de7ddb0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Collin 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9de7ddb0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9de7ddb0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Collin 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a2b62a3b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a2b62a3b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Collin 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a25dfaf9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a25dfaf9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Collin 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25dfaf9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25dfaf9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ec7ddeee0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ec7ddeee0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a29bc6b15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a29bc6b15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c7ddeee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c7ddeee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25dfaf9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25dfaf9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29bc6b1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a29bc6b1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Hafiz Sheikh Adnan Ahmed - cofounder and cio of AZAAN Business Intelligence &amp; Infosys Services, company that helps businesses and governments with their cybersecurity.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29bc6b15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29bc6b15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longer anonymous</a:t>
            </a:r>
            <a:endParaRPr/>
          </a:p>
          <a:p>
            <a:pPr indent="0" lvl="0" marL="0" rtl="0" algn="l">
              <a:spcBef>
                <a:spcPts val="0"/>
              </a:spcBef>
              <a:spcAft>
                <a:spcPts val="0"/>
              </a:spcAft>
              <a:buNone/>
            </a:pPr>
            <a:r>
              <a:rPr lang="en"/>
              <a:t>-if </a:t>
            </a:r>
            <a:r>
              <a:rPr lang="en"/>
              <a:t>tracked</a:t>
            </a:r>
            <a:r>
              <a:rPr lang="en"/>
              <a:t> can lead to other </a:t>
            </a:r>
            <a:r>
              <a:rPr lang="en"/>
              <a:t>exploits home, work, public spaces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29bc6b15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a29bc6b15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25dfaf9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25dfaf9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9da37344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9da37344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4.jpg"/><Relationship Id="rId5"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www.ibm.com/impact/ai-ethics" TargetMode="External"/><Relationship Id="rId4" Type="http://schemas.openxmlformats.org/officeDocument/2006/relationships/hyperlink" Target="https://aws.amazon.com/machine-learning/responsible-ai/" TargetMode="External"/><Relationship Id="rId11" Type="http://schemas.openxmlformats.org/officeDocument/2006/relationships/hyperlink" Target="https://www.cnn.com/2023/09/05/opinions/artificial-intelligence-jobs-labor-market/index.html" TargetMode="External"/><Relationship Id="rId10" Type="http://schemas.openxmlformats.org/officeDocument/2006/relationships/hyperlink" Target="https://hbr.org/2020/08/how-to-fight-discrimination-in-ai" TargetMode="External"/><Relationship Id="rId9" Type="http://schemas.openxmlformats.org/officeDocument/2006/relationships/hyperlink" Target="https://www.wgu.edu/blog/how-ai-affecting-information-privacy-data2109.html" TargetMode="External"/><Relationship Id="rId5" Type="http://schemas.openxmlformats.org/officeDocument/2006/relationships/hyperlink" Target="https://ai.meta.com/responsible-ai/" TargetMode="External"/><Relationship Id="rId6" Type="http://schemas.openxmlformats.org/officeDocument/2006/relationships/hyperlink" Target="https://www.newscientist.com/article/2166207-discriminating-algorithms-5-times-ai-showed-prejudice/" TargetMode="External"/><Relationship Id="rId7" Type="http://schemas.openxmlformats.org/officeDocument/2006/relationships/hyperlink" Target="https://www.trendmicro.com/vinfo/us/security/news/cybercrime-and-digital-threats/exploiting-ai-how-cybercriminals-misuse-abuse-ai-and-ml" TargetMode="External"/><Relationship Id="rId8" Type="http://schemas.openxmlformats.org/officeDocument/2006/relationships/hyperlink" Target="https://www.isaca.org/resources/news-and-trends/newsletters/atisaca/2021/volume-32/challenges-of-ai-and-data-privacy-and-how-to-solve-th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cnn.com/2023/07/04/tech/ai-tech-layoffs/index.html#:~:text=Some%20212%2C294%20workers%20in%20the,in%20AI%20talent%20and%20tech." TargetMode="External"/><Relationship Id="rId4" Type="http://schemas.openxmlformats.org/officeDocument/2006/relationships/hyperlink" Target="https://www.cnn.com/2023/07/12/business/dukaan-ceo-layoffs-ai-chatbot/index.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299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AI policies</a:t>
            </a:r>
            <a:endParaRPr sz="72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Team 7</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nvSpPr>
        <p:spPr>
          <a:xfrm>
            <a:off x="264875" y="1002200"/>
            <a:ext cx="6742500" cy="13485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i="1" lang="en">
                <a:solidFill>
                  <a:schemeClr val="lt1"/>
                </a:solidFill>
                <a:latin typeface="Nunito"/>
                <a:ea typeface="Nunito"/>
                <a:cs typeface="Nunito"/>
                <a:sym typeface="Nunito"/>
              </a:rPr>
              <a:t>“About a fifth of all workers have high-exposure jobs; women, Asian, college-educated and higher-paid workers are more exposed. But those in the most exposed industries are more likely to say AI will help more than hurt them personally”</a:t>
            </a:r>
            <a:endParaRPr i="1">
              <a:solidFill>
                <a:schemeClr val="lt1"/>
              </a:solidFill>
              <a:latin typeface="Nunito"/>
              <a:ea typeface="Nunito"/>
              <a:cs typeface="Nunito"/>
              <a:sym typeface="Nunito"/>
            </a:endParaRPr>
          </a:p>
          <a:p>
            <a:pPr indent="0" lvl="0" marL="0" rtl="0" algn="l">
              <a:lnSpc>
                <a:spcPct val="132352"/>
              </a:lnSpc>
              <a:spcBef>
                <a:spcPts val="0"/>
              </a:spcBef>
              <a:spcAft>
                <a:spcPts val="0"/>
              </a:spcAft>
              <a:buClr>
                <a:schemeClr val="dk1"/>
              </a:buClr>
              <a:buSzPts val="1100"/>
              <a:buFont typeface="Arial"/>
              <a:buNone/>
            </a:pPr>
            <a:r>
              <a:rPr i="1" lang="en">
                <a:solidFill>
                  <a:schemeClr val="lt1"/>
                </a:solidFill>
                <a:latin typeface="Nunito"/>
                <a:ea typeface="Nunito"/>
                <a:cs typeface="Nunito"/>
                <a:sym typeface="Nunito"/>
              </a:rPr>
              <a:t>				</a:t>
            </a:r>
            <a:r>
              <a:rPr lang="en">
                <a:solidFill>
                  <a:schemeClr val="lt1"/>
                </a:solidFill>
                <a:latin typeface="Nunito"/>
                <a:ea typeface="Nunito"/>
                <a:cs typeface="Nunito"/>
                <a:sym typeface="Nunito"/>
              </a:rPr>
              <a:t>-Rakesh Kochhar (Pew Research Center)</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chemeClr val="dk2"/>
              </a:solidFill>
            </a:endParaRPr>
          </a:p>
        </p:txBody>
      </p:sp>
      <p:sp>
        <p:nvSpPr>
          <p:cNvPr id="337" name="Google Shape;337;p22"/>
          <p:cNvSpPr txBox="1"/>
          <p:nvPr/>
        </p:nvSpPr>
        <p:spPr>
          <a:xfrm>
            <a:off x="172775" y="2549675"/>
            <a:ext cx="4631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-AI is used more commonly among workers in higher-paying fields</a:t>
            </a:r>
            <a:endParaRPr sz="1800">
              <a:solidFill>
                <a:schemeClr val="lt1"/>
              </a:solidFill>
            </a:endParaRPr>
          </a:p>
          <a:p>
            <a:pPr indent="0" lvl="0" marL="0" rtl="0" algn="l">
              <a:spcBef>
                <a:spcPts val="0"/>
              </a:spcBef>
              <a:spcAft>
                <a:spcPts val="0"/>
              </a:spcAft>
              <a:buNone/>
            </a:pPr>
            <a:r>
              <a:rPr lang="en" sz="1800">
                <a:solidFill>
                  <a:schemeClr val="lt1"/>
                </a:solidFill>
              </a:rPr>
              <a:t>-Often times these jobs are related to research and analytics</a:t>
            </a:r>
            <a:endParaRPr sz="1800">
              <a:solidFill>
                <a:schemeClr val="lt1"/>
              </a:solidFill>
            </a:endParaRPr>
          </a:p>
          <a:p>
            <a:pPr indent="0" lvl="0" marL="0" rtl="0" algn="l">
              <a:spcBef>
                <a:spcPts val="0"/>
              </a:spcBef>
              <a:spcAft>
                <a:spcPts val="0"/>
              </a:spcAft>
              <a:buNone/>
            </a:pPr>
            <a:r>
              <a:rPr lang="en" sz="1800">
                <a:solidFill>
                  <a:schemeClr val="lt1"/>
                </a:solidFill>
              </a:rPr>
              <a:t>-AI is being used as an assistant, being used in </a:t>
            </a:r>
            <a:r>
              <a:rPr lang="en" sz="1800">
                <a:solidFill>
                  <a:schemeClr val="lt1"/>
                </a:solidFill>
              </a:rPr>
              <a:t>derivative</a:t>
            </a:r>
            <a:r>
              <a:rPr lang="en" sz="1800">
                <a:solidFill>
                  <a:schemeClr val="lt1"/>
                </a:solidFill>
              </a:rPr>
              <a:t> and </a:t>
            </a:r>
            <a:r>
              <a:rPr lang="en" sz="1800">
                <a:solidFill>
                  <a:schemeClr val="lt1"/>
                </a:solidFill>
              </a:rPr>
              <a:t>repetitive</a:t>
            </a:r>
            <a:r>
              <a:rPr lang="en" sz="1800">
                <a:solidFill>
                  <a:schemeClr val="lt1"/>
                </a:solidFill>
              </a:rPr>
              <a:t> tasks</a:t>
            </a:r>
            <a:endParaRPr sz="1800">
              <a:solidFill>
                <a:schemeClr val="lt1"/>
              </a:solidFill>
            </a:endParaRPr>
          </a:p>
          <a:p>
            <a:pPr indent="0" lvl="0" marL="0" rtl="0" algn="l">
              <a:spcBef>
                <a:spcPts val="0"/>
              </a:spcBef>
              <a:spcAft>
                <a:spcPts val="0"/>
              </a:spcAft>
              <a:buNone/>
            </a:pPr>
            <a:r>
              <a:rPr lang="en" sz="1800">
                <a:solidFill>
                  <a:schemeClr val="lt1"/>
                </a:solidFill>
              </a:rPr>
              <a:t>-</a:t>
            </a:r>
            <a:r>
              <a:rPr lang="en" sz="1800">
                <a:solidFill>
                  <a:schemeClr val="lt1"/>
                </a:solidFill>
              </a:rPr>
              <a:t>Survey</a:t>
            </a:r>
            <a:r>
              <a:rPr lang="en" sz="1800">
                <a:solidFill>
                  <a:schemeClr val="lt1"/>
                </a:solidFill>
              </a:rPr>
              <a:t> shows workers have a positive outlook on AI in the workplace</a:t>
            </a:r>
            <a:endParaRPr sz="1800">
              <a:solidFill>
                <a:schemeClr val="lt1"/>
              </a:solidFill>
            </a:endParaRPr>
          </a:p>
        </p:txBody>
      </p:sp>
      <p:pic>
        <p:nvPicPr>
          <p:cNvPr id="338" name="Google Shape;338;p22"/>
          <p:cNvPicPr preferRelativeResize="0"/>
          <p:nvPr/>
        </p:nvPicPr>
        <p:blipFill>
          <a:blip r:embed="rId3">
            <a:alphaModFix/>
          </a:blip>
          <a:stretch>
            <a:fillRect/>
          </a:stretch>
        </p:blipFill>
        <p:spPr>
          <a:xfrm>
            <a:off x="6565700" y="1894300"/>
            <a:ext cx="2309900" cy="3056575"/>
          </a:xfrm>
          <a:prstGeom prst="rect">
            <a:avLst/>
          </a:prstGeom>
          <a:noFill/>
          <a:ln>
            <a:noFill/>
          </a:ln>
        </p:spPr>
      </p:pic>
      <p:sp>
        <p:nvSpPr>
          <p:cNvPr id="339" name="Google Shape;339;p22"/>
          <p:cNvSpPr txBox="1"/>
          <p:nvPr>
            <p:ph type="ctrTitle"/>
          </p:nvPr>
        </p:nvSpPr>
        <p:spPr>
          <a:xfrm>
            <a:off x="2444250" y="159143"/>
            <a:ext cx="4255500" cy="791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Jobs </a:t>
            </a:r>
            <a:r>
              <a:rPr lang="en"/>
              <a:t>Affected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ctrTitle"/>
          </p:nvPr>
        </p:nvSpPr>
        <p:spPr>
          <a:xfrm>
            <a:off x="491725" y="337925"/>
            <a:ext cx="79611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Commonly Used AI Tools</a:t>
            </a:r>
            <a:endParaRPr/>
          </a:p>
        </p:txBody>
      </p:sp>
      <p:sp>
        <p:nvSpPr>
          <p:cNvPr id="345" name="Google Shape;345;p23"/>
          <p:cNvSpPr txBox="1"/>
          <p:nvPr>
            <p:ph idx="1" type="subTitle"/>
          </p:nvPr>
        </p:nvSpPr>
        <p:spPr>
          <a:xfrm>
            <a:off x="491725" y="1971000"/>
            <a:ext cx="6206700" cy="12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Scite - Research tool (Smart Citation)</a:t>
            </a:r>
            <a:endParaRPr sz="2600"/>
          </a:p>
          <a:p>
            <a:pPr indent="0" lvl="0" marL="0" rtl="0" algn="l">
              <a:spcBef>
                <a:spcPts val="0"/>
              </a:spcBef>
              <a:spcAft>
                <a:spcPts val="0"/>
              </a:spcAft>
              <a:buNone/>
            </a:pPr>
            <a:r>
              <a:rPr lang="en" sz="2600"/>
              <a:t>ChatGPT - Generative </a:t>
            </a:r>
            <a:r>
              <a:rPr lang="en" sz="2600"/>
              <a:t>chatbot</a:t>
            </a:r>
            <a:endParaRPr sz="2600"/>
          </a:p>
          <a:p>
            <a:pPr indent="0" lvl="0" marL="0" rtl="0" algn="l">
              <a:spcBef>
                <a:spcPts val="0"/>
              </a:spcBef>
              <a:spcAft>
                <a:spcPts val="0"/>
              </a:spcAft>
              <a:buNone/>
            </a:pPr>
            <a:r>
              <a:rPr lang="en" sz="2600"/>
              <a:t>Codeium -  AI code completion</a:t>
            </a:r>
            <a:endParaRPr sz="2600"/>
          </a:p>
        </p:txBody>
      </p:sp>
      <p:pic>
        <p:nvPicPr>
          <p:cNvPr id="346" name="Google Shape;346;p23"/>
          <p:cNvPicPr preferRelativeResize="0"/>
          <p:nvPr/>
        </p:nvPicPr>
        <p:blipFill>
          <a:blip r:embed="rId3">
            <a:alphaModFix/>
          </a:blip>
          <a:stretch>
            <a:fillRect/>
          </a:stretch>
        </p:blipFill>
        <p:spPr>
          <a:xfrm>
            <a:off x="6162625" y="279125"/>
            <a:ext cx="2256850" cy="1659050"/>
          </a:xfrm>
          <a:prstGeom prst="rect">
            <a:avLst/>
          </a:prstGeom>
          <a:noFill/>
          <a:ln>
            <a:noFill/>
          </a:ln>
        </p:spPr>
      </p:pic>
      <p:pic>
        <p:nvPicPr>
          <p:cNvPr id="347" name="Google Shape;347;p23"/>
          <p:cNvPicPr preferRelativeResize="0"/>
          <p:nvPr/>
        </p:nvPicPr>
        <p:blipFill>
          <a:blip r:embed="rId4">
            <a:alphaModFix/>
          </a:blip>
          <a:stretch>
            <a:fillRect/>
          </a:stretch>
        </p:blipFill>
        <p:spPr>
          <a:xfrm>
            <a:off x="7374696" y="2019200"/>
            <a:ext cx="1720980" cy="1659050"/>
          </a:xfrm>
          <a:prstGeom prst="rect">
            <a:avLst/>
          </a:prstGeom>
          <a:noFill/>
          <a:ln>
            <a:noFill/>
          </a:ln>
        </p:spPr>
      </p:pic>
      <p:pic>
        <p:nvPicPr>
          <p:cNvPr id="348" name="Google Shape;348;p23"/>
          <p:cNvPicPr preferRelativeResize="0"/>
          <p:nvPr/>
        </p:nvPicPr>
        <p:blipFill>
          <a:blip r:embed="rId5">
            <a:alphaModFix/>
          </a:blip>
          <a:stretch>
            <a:fillRect/>
          </a:stretch>
        </p:blipFill>
        <p:spPr>
          <a:xfrm>
            <a:off x="5617500" y="3329913"/>
            <a:ext cx="1657827" cy="166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idx="1" type="subTitle"/>
          </p:nvPr>
        </p:nvSpPr>
        <p:spPr>
          <a:xfrm>
            <a:off x="348550" y="1262900"/>
            <a:ext cx="8659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900"/>
              <a:t>“Consider a grocery retailer or restaurant chain on the day that the NBA releases its playoff schedule. For cities that are hosting games, AI tools will one day be able to immediately realize that this news will adjust the demand forecast for foods like chicken wings and potato chips, which are associated with basketball viewing parties. AI tools will then quickly re-optimize decisions associated with inventory shipments, staffing and promotions.</a:t>
            </a:r>
            <a:r>
              <a:rPr lang="en" sz="1900"/>
              <a:t>”</a:t>
            </a:r>
            <a:endParaRPr sz="1900"/>
          </a:p>
          <a:p>
            <a:pPr indent="457200" lvl="0" marL="2286000" rtl="0" algn="l">
              <a:lnSpc>
                <a:spcPct val="115000"/>
              </a:lnSpc>
              <a:spcBef>
                <a:spcPts val="0"/>
              </a:spcBef>
              <a:spcAft>
                <a:spcPts val="0"/>
              </a:spcAft>
              <a:buClr>
                <a:schemeClr val="dk1"/>
              </a:buClr>
              <a:buSzPts val="1100"/>
              <a:buFont typeface="Arial"/>
              <a:buNone/>
            </a:pPr>
            <a:r>
              <a:rPr lang="en" sz="1700"/>
              <a:t>-Adam Elmachtoub(CNN)</a:t>
            </a:r>
            <a:endParaRPr sz="1700"/>
          </a:p>
          <a:p>
            <a:pPr indent="0" lvl="0" marL="0" rtl="0" algn="l">
              <a:spcBef>
                <a:spcPts val="0"/>
              </a:spcBef>
              <a:spcAft>
                <a:spcPts val="0"/>
              </a:spcAft>
              <a:buNone/>
            </a:pPr>
            <a:r>
              <a:t/>
            </a:r>
            <a:endParaRPr sz="1200"/>
          </a:p>
        </p:txBody>
      </p:sp>
      <p:sp>
        <p:nvSpPr>
          <p:cNvPr id="354" name="Google Shape;354;p24"/>
          <p:cNvSpPr txBox="1"/>
          <p:nvPr/>
        </p:nvSpPr>
        <p:spPr>
          <a:xfrm>
            <a:off x="729525" y="3131775"/>
            <a:ext cx="7737300" cy="14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Nunito"/>
              <a:ea typeface="Nunito"/>
              <a:cs typeface="Nunito"/>
              <a:sym typeface="Nunito"/>
            </a:endParaRPr>
          </a:p>
          <a:p>
            <a:pPr indent="0" lvl="0" marL="0" rtl="0" algn="l">
              <a:spcBef>
                <a:spcPts val="0"/>
              </a:spcBef>
              <a:spcAft>
                <a:spcPts val="0"/>
              </a:spcAft>
              <a:buNone/>
            </a:pPr>
            <a:r>
              <a:rPr lang="en" sz="1800">
                <a:solidFill>
                  <a:schemeClr val="lt1"/>
                </a:solidFill>
                <a:latin typeface="Nunito"/>
                <a:ea typeface="Nunito"/>
                <a:cs typeface="Nunito"/>
                <a:sym typeface="Nunito"/>
              </a:rPr>
              <a:t>-AI can do more than replace but also create new business strategies</a:t>
            </a:r>
            <a:endParaRPr sz="1800">
              <a:solidFill>
                <a:schemeClr val="lt1"/>
              </a:solidFill>
              <a:latin typeface="Nunito"/>
              <a:ea typeface="Nunito"/>
              <a:cs typeface="Nunito"/>
              <a:sym typeface="Nunito"/>
            </a:endParaRPr>
          </a:p>
          <a:p>
            <a:pPr indent="0" lvl="0" marL="0" rtl="0" algn="l">
              <a:spcBef>
                <a:spcPts val="0"/>
              </a:spcBef>
              <a:spcAft>
                <a:spcPts val="0"/>
              </a:spcAft>
              <a:buNone/>
            </a:pPr>
            <a:r>
              <a:rPr lang="en" sz="1800">
                <a:solidFill>
                  <a:schemeClr val="lt1"/>
                </a:solidFill>
                <a:latin typeface="Nunito"/>
                <a:ea typeface="Nunito"/>
                <a:cs typeface="Nunito"/>
                <a:sym typeface="Nunito"/>
              </a:rPr>
              <a:t>-AI can go beyond human thinking bring new ways of thinking and utility</a:t>
            </a:r>
            <a:endParaRPr sz="1800">
              <a:solidFill>
                <a:schemeClr val="lt1"/>
              </a:solidFill>
              <a:latin typeface="Nunito"/>
              <a:ea typeface="Nunito"/>
              <a:cs typeface="Nunito"/>
              <a:sym typeface="Nunito"/>
            </a:endParaRPr>
          </a:p>
          <a:p>
            <a:pPr indent="0" lvl="0" marL="0" rtl="0" algn="l">
              <a:spcBef>
                <a:spcPts val="0"/>
              </a:spcBef>
              <a:spcAft>
                <a:spcPts val="0"/>
              </a:spcAft>
              <a:buNone/>
            </a:pPr>
            <a:r>
              <a:rPr lang="en" sz="1800">
                <a:solidFill>
                  <a:schemeClr val="lt1"/>
                </a:solidFill>
                <a:latin typeface="Nunito"/>
                <a:ea typeface="Nunito"/>
                <a:cs typeface="Nunito"/>
                <a:sym typeface="Nunito"/>
              </a:rPr>
              <a:t>-AI is seen to create jobs as well as assist in them </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b="1" sz="1000">
              <a:solidFill>
                <a:schemeClr val="lt1"/>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800">
              <a:solidFill>
                <a:schemeClr val="lt1"/>
              </a:solidFill>
              <a:latin typeface="Nunito"/>
              <a:ea typeface="Nunito"/>
              <a:cs typeface="Nunito"/>
              <a:sym typeface="Nunito"/>
            </a:endParaRPr>
          </a:p>
        </p:txBody>
      </p:sp>
      <p:sp>
        <p:nvSpPr>
          <p:cNvPr id="355" name="Google Shape;355;p24"/>
          <p:cNvSpPr txBox="1"/>
          <p:nvPr>
            <p:ph type="ctrTitle"/>
          </p:nvPr>
        </p:nvSpPr>
        <p:spPr>
          <a:xfrm>
            <a:off x="2444250" y="181268"/>
            <a:ext cx="4255500" cy="791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Jobs Created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ctrTitle"/>
          </p:nvPr>
        </p:nvSpPr>
        <p:spPr>
          <a:xfrm>
            <a:off x="849450" y="37075"/>
            <a:ext cx="6482100" cy="823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AI and the Impact on Industry</a:t>
            </a:r>
            <a:endParaRPr/>
          </a:p>
        </p:txBody>
      </p:sp>
      <p:sp>
        <p:nvSpPr>
          <p:cNvPr id="361" name="Google Shape;361;p25"/>
          <p:cNvSpPr txBox="1"/>
          <p:nvPr>
            <p:ph idx="1" type="subTitle"/>
          </p:nvPr>
        </p:nvSpPr>
        <p:spPr>
          <a:xfrm>
            <a:off x="919375" y="945725"/>
            <a:ext cx="4255500" cy="407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Implementation and Integration</a:t>
            </a:r>
            <a:endParaRPr sz="1800"/>
          </a:p>
          <a:p>
            <a:pPr indent="-342900" lvl="0" marL="457200" rtl="0" algn="l">
              <a:spcBef>
                <a:spcPts val="0"/>
              </a:spcBef>
              <a:spcAft>
                <a:spcPts val="0"/>
              </a:spcAft>
              <a:buSzPts val="1800"/>
              <a:buChar char="●"/>
            </a:pPr>
            <a:r>
              <a:rPr lang="en" sz="1800"/>
              <a:t>Automation</a:t>
            </a:r>
            <a:endParaRPr sz="1800"/>
          </a:p>
          <a:p>
            <a:pPr indent="-342900" lvl="0" marL="457200" rtl="0" algn="l">
              <a:spcBef>
                <a:spcPts val="0"/>
              </a:spcBef>
              <a:spcAft>
                <a:spcPts val="0"/>
              </a:spcAft>
              <a:buSzPts val="1800"/>
              <a:buChar char="●"/>
            </a:pPr>
            <a:r>
              <a:rPr lang="en" sz="1800"/>
              <a:t>Data-driven Decisions</a:t>
            </a:r>
            <a:endParaRPr sz="1800"/>
          </a:p>
          <a:p>
            <a:pPr indent="-342900" lvl="0" marL="457200" rtl="0" algn="l">
              <a:spcBef>
                <a:spcPts val="0"/>
              </a:spcBef>
              <a:spcAft>
                <a:spcPts val="0"/>
              </a:spcAft>
              <a:buSzPts val="1800"/>
              <a:buChar char="●"/>
            </a:pPr>
            <a:r>
              <a:rPr lang="en" sz="1800"/>
              <a:t>Enhanced</a:t>
            </a:r>
            <a:r>
              <a:rPr lang="en" sz="1800"/>
              <a:t> Customer Experience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ctrTitle"/>
          </p:nvPr>
        </p:nvSpPr>
        <p:spPr>
          <a:xfrm>
            <a:off x="1987475" y="-12"/>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Companies with AI Policies	</a:t>
            </a:r>
            <a:endParaRPr/>
          </a:p>
        </p:txBody>
      </p:sp>
      <p:sp>
        <p:nvSpPr>
          <p:cNvPr id="367" name="Google Shape;367;p26"/>
          <p:cNvSpPr txBox="1"/>
          <p:nvPr>
            <p:ph idx="1" type="subTitle"/>
          </p:nvPr>
        </p:nvSpPr>
        <p:spPr>
          <a:xfrm>
            <a:off x="765775" y="1816075"/>
            <a:ext cx="4255500" cy="1872900"/>
          </a:xfrm>
          <a:prstGeom prst="rect">
            <a:avLst/>
          </a:prstGeom>
        </p:spPr>
        <p:txBody>
          <a:bodyPr anchorCtr="0" anchor="t" bIns="91425" lIns="91425" spcFirstLastPara="1" rIns="91425" wrap="square" tIns="91425">
            <a:noAutofit/>
          </a:bodyPr>
          <a:lstStyle/>
          <a:p>
            <a:pPr indent="-359410" lvl="0" marL="457200" rtl="0" algn="l">
              <a:lnSpc>
                <a:spcPct val="200000"/>
              </a:lnSpc>
              <a:spcBef>
                <a:spcPts val="0"/>
              </a:spcBef>
              <a:spcAft>
                <a:spcPts val="0"/>
              </a:spcAft>
              <a:buSzPts val="2060"/>
              <a:buChar char="●"/>
            </a:pPr>
            <a:r>
              <a:rPr lang="en" sz="2060"/>
              <a:t>IBM</a:t>
            </a:r>
            <a:endParaRPr sz="2060"/>
          </a:p>
          <a:p>
            <a:pPr indent="-359410" lvl="0" marL="457200" rtl="0" algn="l">
              <a:lnSpc>
                <a:spcPct val="200000"/>
              </a:lnSpc>
              <a:spcBef>
                <a:spcPts val="0"/>
              </a:spcBef>
              <a:spcAft>
                <a:spcPts val="0"/>
              </a:spcAft>
              <a:buSzPts val="2060"/>
              <a:buChar char="●"/>
            </a:pPr>
            <a:r>
              <a:rPr lang="en" sz="2060"/>
              <a:t>AWS(Amazon)</a:t>
            </a:r>
            <a:endParaRPr sz="2060"/>
          </a:p>
          <a:p>
            <a:pPr indent="-359410" lvl="0" marL="457200" rtl="0" algn="l">
              <a:lnSpc>
                <a:spcPct val="200000"/>
              </a:lnSpc>
              <a:spcBef>
                <a:spcPts val="0"/>
              </a:spcBef>
              <a:spcAft>
                <a:spcPts val="0"/>
              </a:spcAft>
              <a:buSzPts val="2060"/>
              <a:buChar char="●"/>
            </a:pPr>
            <a:r>
              <a:rPr lang="en" sz="2060"/>
              <a:t>Meta</a:t>
            </a:r>
            <a:endParaRPr sz="2060"/>
          </a:p>
        </p:txBody>
      </p:sp>
      <p:pic>
        <p:nvPicPr>
          <p:cNvPr id="368" name="Google Shape;368;p26"/>
          <p:cNvPicPr preferRelativeResize="0"/>
          <p:nvPr/>
        </p:nvPicPr>
        <p:blipFill>
          <a:blip r:embed="rId3">
            <a:alphaModFix/>
          </a:blip>
          <a:stretch>
            <a:fillRect/>
          </a:stretch>
        </p:blipFill>
        <p:spPr>
          <a:xfrm>
            <a:off x="7182377" y="1643475"/>
            <a:ext cx="1961624" cy="1961593"/>
          </a:xfrm>
          <a:prstGeom prst="rect">
            <a:avLst/>
          </a:prstGeom>
          <a:noFill/>
          <a:ln>
            <a:noFill/>
          </a:ln>
        </p:spPr>
      </p:pic>
      <p:pic>
        <p:nvPicPr>
          <p:cNvPr id="369" name="Google Shape;369;p26"/>
          <p:cNvPicPr preferRelativeResize="0"/>
          <p:nvPr/>
        </p:nvPicPr>
        <p:blipFill>
          <a:blip r:embed="rId4">
            <a:alphaModFix/>
          </a:blip>
          <a:stretch>
            <a:fillRect/>
          </a:stretch>
        </p:blipFill>
        <p:spPr>
          <a:xfrm>
            <a:off x="7182375" y="-136050"/>
            <a:ext cx="1961625" cy="1888102"/>
          </a:xfrm>
          <a:prstGeom prst="rect">
            <a:avLst/>
          </a:prstGeom>
          <a:noFill/>
          <a:ln>
            <a:noFill/>
          </a:ln>
        </p:spPr>
      </p:pic>
      <p:pic>
        <p:nvPicPr>
          <p:cNvPr id="370" name="Google Shape;370;p26"/>
          <p:cNvPicPr preferRelativeResize="0"/>
          <p:nvPr/>
        </p:nvPicPr>
        <p:blipFill>
          <a:blip r:embed="rId5">
            <a:alphaModFix/>
          </a:blip>
          <a:stretch>
            <a:fillRect/>
          </a:stretch>
        </p:blipFill>
        <p:spPr>
          <a:xfrm>
            <a:off x="7182374" y="3605075"/>
            <a:ext cx="1961625" cy="1596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ctrTitle"/>
          </p:nvPr>
        </p:nvSpPr>
        <p:spPr>
          <a:xfrm>
            <a:off x="2444250" y="62538"/>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IBM AI Policy</a:t>
            </a:r>
            <a:endParaRPr/>
          </a:p>
        </p:txBody>
      </p:sp>
      <p:sp>
        <p:nvSpPr>
          <p:cNvPr id="376" name="Google Shape;376;p27"/>
          <p:cNvSpPr txBox="1"/>
          <p:nvPr>
            <p:ph idx="1" type="subTitle"/>
          </p:nvPr>
        </p:nvSpPr>
        <p:spPr>
          <a:xfrm>
            <a:off x="169150" y="1609500"/>
            <a:ext cx="5306100" cy="19245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 sz="1800"/>
              <a:t>Augment Human Intelligence</a:t>
            </a:r>
            <a:endParaRPr sz="1800"/>
          </a:p>
          <a:p>
            <a:pPr indent="-342900" lvl="0" marL="457200" rtl="0" algn="l">
              <a:lnSpc>
                <a:spcPct val="90000"/>
              </a:lnSpc>
              <a:spcBef>
                <a:spcPts val="0"/>
              </a:spcBef>
              <a:spcAft>
                <a:spcPts val="0"/>
              </a:spcAft>
              <a:buSzPts val="1800"/>
              <a:buChar char="●"/>
            </a:pPr>
            <a:r>
              <a:rPr lang="en" sz="1800"/>
              <a:t>Data and information belongs to the creator</a:t>
            </a:r>
            <a:endParaRPr sz="1800"/>
          </a:p>
          <a:p>
            <a:pPr indent="-342900" lvl="0" marL="457200" rtl="0" algn="l">
              <a:lnSpc>
                <a:spcPct val="90000"/>
              </a:lnSpc>
              <a:spcBef>
                <a:spcPts val="0"/>
              </a:spcBef>
              <a:spcAft>
                <a:spcPts val="0"/>
              </a:spcAft>
              <a:buSzPts val="1800"/>
              <a:buChar char="●"/>
            </a:pPr>
            <a:r>
              <a:rPr lang="en" sz="1800"/>
              <a:t>Technology needs to be </a:t>
            </a:r>
            <a:r>
              <a:rPr lang="en" sz="1800"/>
              <a:t>transparent</a:t>
            </a:r>
            <a:r>
              <a:rPr lang="en" sz="1800"/>
              <a:t> and understandable</a:t>
            </a:r>
            <a:endParaRPr sz="1800"/>
          </a:p>
          <a:p>
            <a:pPr indent="0" lvl="0" marL="0" rtl="0" algn="l">
              <a:lnSpc>
                <a:spcPct val="90000"/>
              </a:lnSpc>
              <a:spcBef>
                <a:spcPts val="0"/>
              </a:spcBef>
              <a:spcAft>
                <a:spcPts val="0"/>
              </a:spcAft>
              <a:buSzPts val="275"/>
              <a:buNone/>
            </a:pPr>
            <a:r>
              <a:t/>
            </a:r>
            <a:endParaRPr sz="1800"/>
          </a:p>
          <a:p>
            <a:pPr indent="0" lvl="0" marL="0" rtl="0" algn="l">
              <a:lnSpc>
                <a:spcPct val="90000"/>
              </a:lnSpc>
              <a:spcBef>
                <a:spcPts val="0"/>
              </a:spcBef>
              <a:spcAft>
                <a:spcPts val="0"/>
              </a:spcAft>
              <a:buSzPts val="275"/>
              <a:buNone/>
            </a:pPr>
            <a:r>
              <a:t/>
            </a:r>
            <a:endParaRPr sz="1800"/>
          </a:p>
          <a:p>
            <a:pPr indent="0" lvl="0" marL="0" rtl="0" algn="l">
              <a:lnSpc>
                <a:spcPct val="90000"/>
              </a:lnSpc>
              <a:spcBef>
                <a:spcPts val="0"/>
              </a:spcBef>
              <a:spcAft>
                <a:spcPts val="0"/>
              </a:spcAft>
              <a:buSzPts val="275"/>
              <a:buNone/>
            </a:pPr>
            <a:r>
              <a:t/>
            </a:r>
            <a:endParaRPr sz="1800"/>
          </a:p>
          <a:p>
            <a:pPr indent="0" lvl="0" marL="0" rtl="0" algn="l">
              <a:lnSpc>
                <a:spcPct val="90000"/>
              </a:lnSpc>
              <a:spcBef>
                <a:spcPts val="0"/>
              </a:spcBef>
              <a:spcAft>
                <a:spcPts val="0"/>
              </a:spcAft>
              <a:buSzPts val="275"/>
              <a:buNone/>
            </a:pPr>
            <a:r>
              <a:t/>
            </a:r>
            <a:endParaRPr sz="1800"/>
          </a:p>
          <a:p>
            <a:pPr indent="0" lvl="0" marL="0" rtl="0" algn="l">
              <a:lnSpc>
                <a:spcPct val="90000"/>
              </a:lnSpc>
              <a:spcBef>
                <a:spcPts val="0"/>
              </a:spcBef>
              <a:spcAft>
                <a:spcPts val="0"/>
              </a:spcAft>
              <a:buSzPts val="275"/>
              <a:buNone/>
            </a:pPr>
            <a:r>
              <a:t/>
            </a:r>
            <a:endParaRPr sz="1800"/>
          </a:p>
          <a:p>
            <a:pPr indent="0" lvl="0" marL="0" rtl="0" algn="l">
              <a:lnSpc>
                <a:spcPct val="90000"/>
              </a:lnSpc>
              <a:spcBef>
                <a:spcPts val="0"/>
              </a:spcBef>
              <a:spcAft>
                <a:spcPts val="0"/>
              </a:spcAft>
              <a:buSzPts val="275"/>
              <a:buNone/>
            </a:pPr>
            <a:r>
              <a:t/>
            </a:r>
            <a:endParaRPr sz="1800"/>
          </a:p>
        </p:txBody>
      </p:sp>
      <p:sp>
        <p:nvSpPr>
          <p:cNvPr id="377" name="Google Shape;377;p27"/>
          <p:cNvSpPr txBox="1"/>
          <p:nvPr>
            <p:ph idx="1" type="subTitle"/>
          </p:nvPr>
        </p:nvSpPr>
        <p:spPr>
          <a:xfrm>
            <a:off x="5424275" y="1526850"/>
            <a:ext cx="3649800" cy="2715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t>Mission Statement: AI is embedded in everyday life, business, government, medicine and more. At IBM®, we are helping people and organizations adopt AI responsibly. Only by embedding ethical principles into AI applications and processes can we build systems based on trust.</a:t>
            </a:r>
            <a:endParaRPr sz="1800"/>
          </a:p>
          <a:p>
            <a:pPr indent="0" lvl="0" marL="0" rtl="0" algn="l">
              <a:lnSpc>
                <a:spcPct val="90000"/>
              </a:lnSpc>
              <a:spcBef>
                <a:spcPts val="0"/>
              </a:spcBef>
              <a:spcAft>
                <a:spcPts val="0"/>
              </a:spcAft>
              <a:buSzPts val="275"/>
              <a:buNone/>
            </a:pPr>
            <a:r>
              <a:t/>
            </a:r>
            <a:endParaRPr sz="1800"/>
          </a:p>
          <a:p>
            <a:pPr indent="0" lvl="0" marL="0" rtl="0" algn="l">
              <a:lnSpc>
                <a:spcPct val="90000"/>
              </a:lnSpc>
              <a:spcBef>
                <a:spcPts val="0"/>
              </a:spcBef>
              <a:spcAft>
                <a:spcPts val="0"/>
              </a:spcAft>
              <a:buSzPts val="275"/>
              <a:buNone/>
            </a:pPr>
            <a:r>
              <a:t/>
            </a:r>
            <a:endParaRPr sz="1800"/>
          </a:p>
          <a:p>
            <a:pPr indent="0" lvl="0" marL="0" rtl="0" algn="l">
              <a:lnSpc>
                <a:spcPct val="90000"/>
              </a:lnSpc>
              <a:spcBef>
                <a:spcPts val="0"/>
              </a:spcBef>
              <a:spcAft>
                <a:spcPts val="0"/>
              </a:spcAft>
              <a:buSzPts val="275"/>
              <a:buNone/>
            </a:pPr>
            <a:r>
              <a:t/>
            </a:r>
            <a:endParaRPr sz="1800"/>
          </a:p>
          <a:p>
            <a:pPr indent="0" lvl="0" marL="0" rtl="0" algn="l">
              <a:lnSpc>
                <a:spcPct val="90000"/>
              </a:lnSpc>
              <a:spcBef>
                <a:spcPts val="0"/>
              </a:spcBef>
              <a:spcAft>
                <a:spcPts val="0"/>
              </a:spcAft>
              <a:buSzPts val="275"/>
              <a:buNone/>
            </a:pPr>
            <a:r>
              <a:t/>
            </a:r>
            <a:endParaRPr sz="1800"/>
          </a:p>
          <a:p>
            <a:pPr indent="0" lvl="0" marL="0" rtl="0" algn="l">
              <a:lnSpc>
                <a:spcPct val="90000"/>
              </a:lnSpc>
              <a:spcBef>
                <a:spcPts val="0"/>
              </a:spcBef>
              <a:spcAft>
                <a:spcPts val="0"/>
              </a:spcAft>
              <a:buSzPts val="275"/>
              <a:buNone/>
            </a:pPr>
            <a:r>
              <a:t/>
            </a:r>
            <a:endParaRPr sz="1800"/>
          </a:p>
          <a:p>
            <a:pPr indent="0" lvl="0" marL="0" rtl="0" algn="l">
              <a:lnSpc>
                <a:spcPct val="90000"/>
              </a:lnSpc>
              <a:spcBef>
                <a:spcPts val="0"/>
              </a:spcBef>
              <a:spcAft>
                <a:spcPts val="0"/>
              </a:spcAft>
              <a:buSzPts val="275"/>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type="ctrTitle"/>
          </p:nvPr>
        </p:nvSpPr>
        <p:spPr>
          <a:xfrm>
            <a:off x="385300" y="68875"/>
            <a:ext cx="4333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Amazon</a:t>
            </a:r>
            <a:r>
              <a:rPr lang="en"/>
              <a:t> (AWS) AI Policy</a:t>
            </a:r>
            <a:endParaRPr/>
          </a:p>
        </p:txBody>
      </p:sp>
      <p:sp>
        <p:nvSpPr>
          <p:cNvPr id="383" name="Google Shape;383;p28"/>
          <p:cNvSpPr txBox="1"/>
          <p:nvPr>
            <p:ph idx="1" type="subTitle"/>
          </p:nvPr>
        </p:nvSpPr>
        <p:spPr>
          <a:xfrm>
            <a:off x="4861250" y="657625"/>
            <a:ext cx="4255500" cy="695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440"/>
              <a:buFont typeface="Arial"/>
              <a:buNone/>
            </a:pPr>
            <a:r>
              <a:rPr b="1" lang="en" sz="1800"/>
              <a:t>Fairness: </a:t>
            </a:r>
            <a:r>
              <a:rPr lang="en" sz="1800"/>
              <a:t>How a system impacts different subpopulations of users (e.g. by gender, ethnicity)</a:t>
            </a:r>
            <a:endParaRPr sz="1800"/>
          </a:p>
          <a:p>
            <a:pPr indent="0" lvl="0" marL="0" rtl="0" algn="l">
              <a:lnSpc>
                <a:spcPct val="100000"/>
              </a:lnSpc>
              <a:spcBef>
                <a:spcPts val="1200"/>
              </a:spcBef>
              <a:spcAft>
                <a:spcPts val="0"/>
              </a:spcAft>
              <a:buClr>
                <a:schemeClr val="dk1"/>
              </a:buClr>
              <a:buSzPts val="440"/>
              <a:buFont typeface="Arial"/>
              <a:buNone/>
            </a:pPr>
            <a:r>
              <a:rPr b="1" lang="en" sz="1800"/>
              <a:t>Explainability: </a:t>
            </a:r>
            <a:r>
              <a:rPr lang="en" sz="1800"/>
              <a:t>Mechanisms to understand and evaluate the outputs of an AI system</a:t>
            </a:r>
            <a:endParaRPr sz="1800"/>
          </a:p>
          <a:p>
            <a:pPr indent="0" lvl="0" marL="0" rtl="0" algn="l">
              <a:lnSpc>
                <a:spcPct val="100000"/>
              </a:lnSpc>
              <a:spcBef>
                <a:spcPts val="1200"/>
              </a:spcBef>
              <a:spcAft>
                <a:spcPts val="0"/>
              </a:spcAft>
              <a:buClr>
                <a:schemeClr val="dk1"/>
              </a:buClr>
              <a:buSzPts val="440"/>
              <a:buFont typeface="Arial"/>
              <a:buNone/>
            </a:pPr>
            <a:r>
              <a:rPr b="1" lang="en" sz="1800"/>
              <a:t>Privacy and security: </a:t>
            </a:r>
            <a:r>
              <a:rPr lang="en" sz="1800"/>
              <a:t>Data protected from theft and exposure</a:t>
            </a:r>
            <a:endParaRPr sz="1800"/>
          </a:p>
          <a:p>
            <a:pPr indent="0" lvl="0" marL="0" rtl="0" algn="l">
              <a:lnSpc>
                <a:spcPct val="100000"/>
              </a:lnSpc>
              <a:spcBef>
                <a:spcPts val="1200"/>
              </a:spcBef>
              <a:spcAft>
                <a:spcPts val="0"/>
              </a:spcAft>
              <a:buClr>
                <a:schemeClr val="dk1"/>
              </a:buClr>
              <a:buSzPts val="440"/>
              <a:buFont typeface="Arial"/>
              <a:buNone/>
            </a:pPr>
            <a:r>
              <a:rPr b="1" lang="en" sz="1800"/>
              <a:t>Robustness: </a:t>
            </a:r>
            <a:r>
              <a:rPr lang="en" sz="1800"/>
              <a:t>Mechanisms to ensure an AI system operates reliably</a:t>
            </a:r>
            <a:endParaRPr sz="1800"/>
          </a:p>
          <a:p>
            <a:pPr indent="0" lvl="0" marL="0" rtl="0" algn="l">
              <a:lnSpc>
                <a:spcPct val="100000"/>
              </a:lnSpc>
              <a:spcBef>
                <a:spcPts val="1200"/>
              </a:spcBef>
              <a:spcAft>
                <a:spcPts val="0"/>
              </a:spcAft>
              <a:buClr>
                <a:schemeClr val="dk1"/>
              </a:buClr>
              <a:buSzPts val="440"/>
              <a:buFont typeface="Arial"/>
              <a:buNone/>
            </a:pPr>
            <a:r>
              <a:rPr b="1" lang="en" sz="1800"/>
              <a:t>Governance: </a:t>
            </a:r>
            <a:r>
              <a:rPr lang="en" sz="1800"/>
              <a:t>Processes to define, implement and enforce responsible AI practices within an organization</a:t>
            </a:r>
            <a:endParaRPr sz="1800"/>
          </a:p>
          <a:p>
            <a:pPr indent="0" lvl="0" marL="0" rtl="0" algn="l">
              <a:lnSpc>
                <a:spcPct val="100000"/>
              </a:lnSpc>
              <a:spcBef>
                <a:spcPts val="1200"/>
              </a:spcBef>
              <a:spcAft>
                <a:spcPts val="0"/>
              </a:spcAft>
              <a:buClr>
                <a:schemeClr val="dk1"/>
              </a:buClr>
              <a:buSzPts val="440"/>
              <a:buFont typeface="Arial"/>
              <a:buNone/>
            </a:pPr>
            <a:r>
              <a:rPr b="1" lang="en" sz="1800"/>
              <a:t>Transparency: </a:t>
            </a:r>
            <a:r>
              <a:rPr lang="en" sz="1800"/>
              <a:t>Communicating information about an AI system so stakeholders can make informed choices about their use of the system</a:t>
            </a:r>
            <a:endParaRPr sz="1800"/>
          </a:p>
          <a:p>
            <a:pPr indent="0" lvl="0" marL="0" rtl="0" algn="l">
              <a:lnSpc>
                <a:spcPct val="100000"/>
              </a:lnSpc>
              <a:spcBef>
                <a:spcPts val="400"/>
              </a:spcBef>
              <a:spcAft>
                <a:spcPts val="0"/>
              </a:spcAft>
              <a:buSzPts val="440"/>
              <a:buNone/>
            </a:pPr>
            <a:r>
              <a:t/>
            </a:r>
            <a:endParaRPr sz="1120"/>
          </a:p>
        </p:txBody>
      </p:sp>
      <p:sp>
        <p:nvSpPr>
          <p:cNvPr id="384" name="Google Shape;384;p28"/>
          <p:cNvSpPr txBox="1"/>
          <p:nvPr>
            <p:ph idx="1" type="subTitle"/>
          </p:nvPr>
        </p:nvSpPr>
        <p:spPr>
          <a:xfrm>
            <a:off x="505925" y="1757350"/>
            <a:ext cx="4255500" cy="69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
              <a:buNone/>
            </a:pPr>
            <a:r>
              <a:rPr b="1" lang="en" sz="1800"/>
              <a:t>Mission Statement: The rapid growth of generative AI brings promising new innovation, and at the same time raises new challenges. At AWS we are committed to developing AI responsibly, taking a people-centric approach that prioritizes education, science, and our customers, to integrate responsible AI across the end-to-end AI lifecycle.</a:t>
            </a:r>
            <a:endParaRPr sz="11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9"/>
          <p:cNvSpPr txBox="1"/>
          <p:nvPr>
            <p:ph type="ctrTitle"/>
          </p:nvPr>
        </p:nvSpPr>
        <p:spPr>
          <a:xfrm>
            <a:off x="2444250" y="151518"/>
            <a:ext cx="4255500" cy="791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Meta</a:t>
            </a:r>
            <a:r>
              <a:rPr lang="en"/>
              <a:t> AI Policy</a:t>
            </a:r>
            <a:endParaRPr/>
          </a:p>
        </p:txBody>
      </p:sp>
      <p:sp>
        <p:nvSpPr>
          <p:cNvPr id="390" name="Google Shape;390;p29"/>
          <p:cNvSpPr txBox="1"/>
          <p:nvPr>
            <p:ph idx="1" type="subTitle"/>
          </p:nvPr>
        </p:nvSpPr>
        <p:spPr>
          <a:xfrm>
            <a:off x="391650" y="1065875"/>
            <a:ext cx="4255500" cy="69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Privacy and Security</a:t>
            </a:r>
            <a:endParaRPr sz="1800"/>
          </a:p>
          <a:p>
            <a:pPr indent="-342900" lvl="0" marL="457200" rtl="0" algn="l">
              <a:spcBef>
                <a:spcPts val="0"/>
              </a:spcBef>
              <a:spcAft>
                <a:spcPts val="0"/>
              </a:spcAft>
              <a:buSzPts val="1800"/>
              <a:buChar char="●"/>
            </a:pPr>
            <a:r>
              <a:rPr lang="en" sz="1800"/>
              <a:t>Fairness and inclusion</a:t>
            </a:r>
            <a:endParaRPr sz="1800"/>
          </a:p>
          <a:p>
            <a:pPr indent="-342900" lvl="0" marL="457200" rtl="0" algn="l">
              <a:spcBef>
                <a:spcPts val="0"/>
              </a:spcBef>
              <a:spcAft>
                <a:spcPts val="0"/>
              </a:spcAft>
              <a:buSzPts val="1800"/>
              <a:buChar char="●"/>
            </a:pPr>
            <a:r>
              <a:rPr lang="en" sz="1800"/>
              <a:t>Robustness and safety</a:t>
            </a:r>
            <a:endParaRPr sz="1800"/>
          </a:p>
          <a:p>
            <a:pPr indent="-342900" lvl="0" marL="457200" rtl="0" algn="l">
              <a:spcBef>
                <a:spcPts val="0"/>
              </a:spcBef>
              <a:spcAft>
                <a:spcPts val="0"/>
              </a:spcAft>
              <a:buSzPts val="1800"/>
              <a:buChar char="●"/>
            </a:pPr>
            <a:r>
              <a:rPr lang="en" sz="1800"/>
              <a:t>Transparency and control</a:t>
            </a:r>
            <a:endParaRPr sz="1800"/>
          </a:p>
          <a:p>
            <a:pPr indent="-342900" lvl="0" marL="457200" rtl="0" algn="l">
              <a:spcBef>
                <a:spcPts val="0"/>
              </a:spcBef>
              <a:spcAft>
                <a:spcPts val="0"/>
              </a:spcAft>
              <a:buSzPts val="1800"/>
              <a:buChar char="●"/>
            </a:pPr>
            <a:r>
              <a:rPr lang="en" sz="1800"/>
              <a:t>Accountability and governance</a:t>
            </a:r>
            <a:endParaRPr sz="1800"/>
          </a:p>
        </p:txBody>
      </p:sp>
      <p:sp>
        <p:nvSpPr>
          <p:cNvPr id="391" name="Google Shape;391;p29"/>
          <p:cNvSpPr txBox="1"/>
          <p:nvPr>
            <p:ph idx="1" type="subTitle"/>
          </p:nvPr>
        </p:nvSpPr>
        <p:spPr>
          <a:xfrm>
            <a:off x="4888500" y="10658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Mission Statement: Our Responsible AI efforts are propelled by our mission to help ensure that AI at Meta benefits people and society. Through regular collaboration with subject matter experts, policy stakeholders and people with lived experiences, we’re continuously building and testing approaches to help ensure our machine learning (ML) systems are designed and used responsibly.</a:t>
            </a:r>
            <a:endParaRPr sz="1800"/>
          </a:p>
        </p:txBody>
      </p:sp>
      <p:pic>
        <p:nvPicPr>
          <p:cNvPr id="392" name="Google Shape;392;p29"/>
          <p:cNvPicPr preferRelativeResize="0"/>
          <p:nvPr/>
        </p:nvPicPr>
        <p:blipFill>
          <a:blip r:embed="rId3">
            <a:alphaModFix/>
          </a:blip>
          <a:stretch>
            <a:fillRect/>
          </a:stretch>
        </p:blipFill>
        <p:spPr>
          <a:xfrm>
            <a:off x="152400" y="1913675"/>
            <a:ext cx="9525" cy="9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0"/>
          <p:cNvSpPr txBox="1"/>
          <p:nvPr>
            <p:ph type="ctrTitle"/>
          </p:nvPr>
        </p:nvSpPr>
        <p:spPr>
          <a:xfrm>
            <a:off x="849450" y="37075"/>
            <a:ext cx="6482100" cy="82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98" name="Google Shape;398;p30"/>
          <p:cNvSpPr txBox="1"/>
          <p:nvPr>
            <p:ph idx="1" type="subTitle"/>
          </p:nvPr>
        </p:nvSpPr>
        <p:spPr>
          <a:xfrm>
            <a:off x="919375" y="860275"/>
            <a:ext cx="4275600" cy="672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100"/>
              <a:t>What Policies can be made to better control AI?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1"/>
          <p:cNvSpPr txBox="1"/>
          <p:nvPr>
            <p:ph type="ctrTitle"/>
          </p:nvPr>
        </p:nvSpPr>
        <p:spPr>
          <a:xfrm>
            <a:off x="645900" y="62525"/>
            <a:ext cx="7852200" cy="95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Possible Policies moving forward</a:t>
            </a:r>
            <a:endParaRPr/>
          </a:p>
        </p:txBody>
      </p:sp>
      <p:sp>
        <p:nvSpPr>
          <p:cNvPr id="404" name="Google Shape;404;p31"/>
          <p:cNvSpPr txBox="1"/>
          <p:nvPr>
            <p:ph idx="1" type="subTitle"/>
          </p:nvPr>
        </p:nvSpPr>
        <p:spPr>
          <a:xfrm>
            <a:off x="804925" y="1148525"/>
            <a:ext cx="3767100" cy="3364200"/>
          </a:xfrm>
          <a:prstGeom prst="rect">
            <a:avLst/>
          </a:prstGeom>
        </p:spPr>
        <p:txBody>
          <a:bodyPr anchorCtr="0" anchor="t" bIns="91425" lIns="91425" spcFirstLastPara="1" rIns="91425" wrap="square" tIns="91425">
            <a:normAutofit fontScale="25000" lnSpcReduction="10000"/>
          </a:bodyPr>
          <a:lstStyle/>
          <a:p>
            <a:pPr indent="-342900" lvl="0" marL="457200" rtl="0" algn="l">
              <a:spcBef>
                <a:spcPts val="0"/>
              </a:spcBef>
              <a:spcAft>
                <a:spcPts val="0"/>
              </a:spcAft>
              <a:buSzPct val="100000"/>
              <a:buChar char="●"/>
            </a:pPr>
            <a:r>
              <a:rPr lang="en" sz="7200"/>
              <a:t>Contain and control AI as a tool, not a replacement for workers</a:t>
            </a:r>
            <a:endParaRPr sz="7200"/>
          </a:p>
          <a:p>
            <a:pPr indent="-342900" lvl="0" marL="457200" rtl="0" algn="l">
              <a:spcBef>
                <a:spcPts val="0"/>
              </a:spcBef>
              <a:spcAft>
                <a:spcPts val="0"/>
              </a:spcAft>
              <a:buSzPct val="100000"/>
              <a:buChar char="●"/>
            </a:pPr>
            <a:r>
              <a:rPr lang="en" sz="7200"/>
              <a:t>Where training data comes from and how it is used.</a:t>
            </a:r>
            <a:endParaRPr sz="7200"/>
          </a:p>
          <a:p>
            <a:pPr indent="-342900" lvl="0" marL="457200" rtl="0" algn="l">
              <a:spcBef>
                <a:spcPts val="0"/>
              </a:spcBef>
              <a:spcAft>
                <a:spcPts val="0"/>
              </a:spcAft>
              <a:buSzPct val="100000"/>
              <a:buChar char="●"/>
            </a:pPr>
            <a:r>
              <a:rPr lang="en" sz="7200"/>
              <a:t>Understanding the impact of the technology being used.</a:t>
            </a:r>
            <a:endParaRPr sz="7200"/>
          </a:p>
          <a:p>
            <a:pPr indent="-342900" lvl="0" marL="457200" rtl="0" algn="l">
              <a:spcBef>
                <a:spcPts val="0"/>
              </a:spcBef>
              <a:spcAft>
                <a:spcPts val="0"/>
              </a:spcAft>
              <a:buSzPct val="100000"/>
              <a:buChar char="●"/>
            </a:pPr>
            <a:r>
              <a:rPr lang="en" sz="7200"/>
              <a:t>Transparency on bias and ways to </a:t>
            </a:r>
            <a:r>
              <a:rPr lang="en" sz="7200"/>
              <a:t>mitigate</a:t>
            </a:r>
            <a:r>
              <a:rPr lang="en" sz="7200"/>
              <a:t> it.</a:t>
            </a:r>
            <a:endParaRPr sz="7200"/>
          </a:p>
          <a:p>
            <a:pPr indent="-342900" lvl="0" marL="457200" rtl="0" algn="l">
              <a:spcBef>
                <a:spcPts val="0"/>
              </a:spcBef>
              <a:spcAft>
                <a:spcPts val="0"/>
              </a:spcAft>
              <a:buSzPct val="100000"/>
              <a:buChar char="●"/>
            </a:pPr>
            <a:r>
              <a:rPr lang="en" sz="7200"/>
              <a:t>Robust security for AI systems to prevent tampering and loss of data.</a:t>
            </a:r>
            <a:endParaRPr sz="7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5" name="Google Shape;405;p31"/>
          <p:cNvSpPr txBox="1"/>
          <p:nvPr>
            <p:ph idx="1" type="subTitle"/>
          </p:nvPr>
        </p:nvSpPr>
        <p:spPr>
          <a:xfrm>
            <a:off x="4731000" y="1148525"/>
            <a:ext cx="3767100" cy="3364200"/>
          </a:xfrm>
          <a:prstGeom prst="rect">
            <a:avLst/>
          </a:prstGeom>
        </p:spPr>
        <p:txBody>
          <a:bodyPr anchorCtr="0" anchor="t" bIns="91425" lIns="91425" spcFirstLastPara="1" rIns="91425" wrap="square" tIns="91425">
            <a:normAutofit fontScale="25000"/>
          </a:bodyPr>
          <a:lstStyle/>
          <a:p>
            <a:pPr indent="-342900" lvl="0" marL="457200" rtl="0" algn="l">
              <a:spcBef>
                <a:spcPts val="0"/>
              </a:spcBef>
              <a:spcAft>
                <a:spcPts val="0"/>
              </a:spcAft>
              <a:buSzPct val="100000"/>
              <a:buChar char="●"/>
            </a:pPr>
            <a:r>
              <a:rPr lang="en" sz="7200"/>
              <a:t>Conduct </a:t>
            </a:r>
            <a:r>
              <a:rPr lang="en" sz="7200"/>
              <a:t>risk assessment </a:t>
            </a:r>
            <a:endParaRPr sz="7200"/>
          </a:p>
          <a:p>
            <a:pPr indent="-342900" lvl="0" marL="457200" rtl="0" algn="l">
              <a:spcBef>
                <a:spcPts val="0"/>
              </a:spcBef>
              <a:spcAft>
                <a:spcPts val="0"/>
              </a:spcAft>
              <a:buSzPct val="100000"/>
              <a:buChar char="●"/>
            </a:pPr>
            <a:r>
              <a:rPr lang="en" sz="7200"/>
              <a:t>Create privacy requirements by design</a:t>
            </a:r>
            <a:endParaRPr sz="7200"/>
          </a:p>
          <a:p>
            <a:pPr indent="-342900" lvl="0" marL="457200" rtl="0" algn="l">
              <a:spcBef>
                <a:spcPts val="0"/>
              </a:spcBef>
              <a:spcAft>
                <a:spcPts val="0"/>
              </a:spcAft>
              <a:buSzPct val="100000"/>
              <a:buChar char="●"/>
            </a:pPr>
            <a:r>
              <a:rPr lang="en" sz="7200"/>
              <a:t>Regularly</a:t>
            </a:r>
            <a:r>
              <a:rPr lang="en" sz="7200"/>
              <a:t> conduct tests to ensure that such requirements are being upheld</a:t>
            </a:r>
            <a:endParaRPr sz="7200"/>
          </a:p>
          <a:p>
            <a:pPr indent="-342900" lvl="0" marL="457200" rtl="0" algn="l">
              <a:spcBef>
                <a:spcPts val="0"/>
              </a:spcBef>
              <a:spcAft>
                <a:spcPts val="0"/>
              </a:spcAft>
              <a:buSzPct val="100000"/>
              <a:buChar char="●"/>
            </a:pPr>
            <a:r>
              <a:rPr lang="en" sz="7200"/>
              <a:t>Document all ways in which they attempt to minimize bias within any models/algorithms</a:t>
            </a:r>
            <a:endParaRPr sz="7200"/>
          </a:p>
          <a:p>
            <a:pPr indent="-342900" lvl="0" marL="457200" rtl="0" algn="l">
              <a:spcBef>
                <a:spcPts val="0"/>
              </a:spcBef>
              <a:spcAft>
                <a:spcPts val="0"/>
              </a:spcAft>
              <a:buSzPct val="100000"/>
              <a:buChar char="●"/>
            </a:pPr>
            <a:r>
              <a:rPr lang="en" sz="7200"/>
              <a:t>Generate clear </a:t>
            </a:r>
            <a:r>
              <a:rPr lang="en" sz="7200"/>
              <a:t>justification</a:t>
            </a:r>
            <a:r>
              <a:rPr lang="en" sz="7200"/>
              <a:t> for using a model/algorithm</a:t>
            </a:r>
            <a:endParaRPr sz="7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351100" y="189225"/>
            <a:ext cx="8520600" cy="104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284" name="Google Shape;284;p14"/>
          <p:cNvSpPr txBox="1"/>
          <p:nvPr>
            <p:ph idx="1" type="subTitle"/>
          </p:nvPr>
        </p:nvSpPr>
        <p:spPr>
          <a:xfrm>
            <a:off x="311700" y="1124550"/>
            <a:ext cx="8520600" cy="30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I.What is AI?</a:t>
            </a:r>
            <a:endParaRPr sz="2100"/>
          </a:p>
          <a:p>
            <a:pPr indent="0" lvl="0" marL="0" rtl="0" algn="l">
              <a:spcBef>
                <a:spcPts val="0"/>
              </a:spcBef>
              <a:spcAft>
                <a:spcPts val="0"/>
              </a:spcAft>
              <a:buNone/>
            </a:pPr>
            <a:r>
              <a:rPr lang="en" sz="2100"/>
              <a:t>II.</a:t>
            </a:r>
            <a:r>
              <a:rPr lang="en" sz="2100"/>
              <a:t>How does AI affect</a:t>
            </a:r>
            <a:endParaRPr sz="2100"/>
          </a:p>
          <a:p>
            <a:pPr indent="0" lvl="0" marL="0" rtl="0" algn="l">
              <a:spcBef>
                <a:spcPts val="0"/>
              </a:spcBef>
              <a:spcAft>
                <a:spcPts val="0"/>
              </a:spcAft>
              <a:buNone/>
            </a:pPr>
            <a:r>
              <a:rPr lang="en" sz="2100"/>
              <a:t>	-Personal Data</a:t>
            </a:r>
            <a:endParaRPr sz="2100"/>
          </a:p>
          <a:p>
            <a:pPr indent="0" lvl="0" marL="0" rtl="0" algn="l">
              <a:spcBef>
                <a:spcPts val="0"/>
              </a:spcBef>
              <a:spcAft>
                <a:spcPts val="0"/>
              </a:spcAft>
              <a:buNone/>
            </a:pPr>
            <a:r>
              <a:rPr lang="en" sz="2100"/>
              <a:t>	-Jobs</a:t>
            </a:r>
            <a:endParaRPr sz="2100"/>
          </a:p>
          <a:p>
            <a:pPr indent="0" lvl="0" marL="0" rtl="0" algn="l">
              <a:spcBef>
                <a:spcPts val="0"/>
              </a:spcBef>
              <a:spcAft>
                <a:spcPts val="0"/>
              </a:spcAft>
              <a:buNone/>
            </a:pPr>
            <a:r>
              <a:rPr lang="en" sz="2100"/>
              <a:t>	-Industry</a:t>
            </a:r>
            <a:endParaRPr sz="2100"/>
          </a:p>
          <a:p>
            <a:pPr indent="0" lvl="0" marL="0" rtl="0" algn="l">
              <a:spcBef>
                <a:spcPts val="0"/>
              </a:spcBef>
              <a:spcAft>
                <a:spcPts val="0"/>
              </a:spcAft>
              <a:buNone/>
            </a:pPr>
            <a:r>
              <a:rPr lang="en" sz="2100"/>
              <a:t>III.What Policies can be made to better control AI?</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2"/>
          <p:cNvSpPr txBox="1"/>
          <p:nvPr>
            <p:ph type="ctrTitle"/>
          </p:nvPr>
        </p:nvSpPr>
        <p:spPr>
          <a:xfrm>
            <a:off x="1966175" y="1212156"/>
            <a:ext cx="4975200" cy="271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9600"/>
              <a:t>Q/A</a:t>
            </a:r>
            <a:endParaRPr sz="9600"/>
          </a:p>
        </p:txBody>
      </p:sp>
      <p:sp>
        <p:nvSpPr>
          <p:cNvPr id="411" name="Google Shape;411;p32"/>
          <p:cNvSpPr txBox="1"/>
          <p:nvPr/>
        </p:nvSpPr>
        <p:spPr>
          <a:xfrm>
            <a:off x="1966175" y="3286525"/>
            <a:ext cx="32349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Any final questions?</a:t>
            </a:r>
            <a:endParaRPr sz="2000">
              <a:solidFill>
                <a:schemeClr val="lt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3"/>
          <p:cNvSpPr txBox="1"/>
          <p:nvPr>
            <p:ph type="ctrTitle"/>
          </p:nvPr>
        </p:nvSpPr>
        <p:spPr>
          <a:xfrm>
            <a:off x="766800" y="1387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17" name="Google Shape;417;p33"/>
          <p:cNvSpPr txBox="1"/>
          <p:nvPr>
            <p:ph idx="1" type="subTitle"/>
          </p:nvPr>
        </p:nvSpPr>
        <p:spPr>
          <a:xfrm>
            <a:off x="804925" y="1441000"/>
            <a:ext cx="7716300" cy="3444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48"/>
              <a:buNone/>
            </a:pPr>
            <a:r>
              <a:rPr lang="en" sz="1307" u="sng">
                <a:solidFill>
                  <a:schemeClr val="hlink"/>
                </a:solidFill>
                <a:hlinkClick r:id="rId3"/>
              </a:rPr>
              <a:t>https://www.ibm.com/impact/ai-ethics</a:t>
            </a:r>
            <a:endParaRPr sz="1307"/>
          </a:p>
          <a:p>
            <a:pPr indent="0" lvl="0" marL="0" rtl="0" algn="l">
              <a:lnSpc>
                <a:spcPct val="80000"/>
              </a:lnSpc>
              <a:spcBef>
                <a:spcPts val="0"/>
              </a:spcBef>
              <a:spcAft>
                <a:spcPts val="0"/>
              </a:spcAft>
              <a:buSzPts val="248"/>
              <a:buNone/>
            </a:pPr>
            <a:r>
              <a:rPr lang="en" sz="1307" u="sng">
                <a:solidFill>
                  <a:schemeClr val="hlink"/>
                </a:solidFill>
                <a:hlinkClick r:id="rId4"/>
              </a:rPr>
              <a:t>https://aws.amazon.com/machine-learning/responsible-ai/</a:t>
            </a:r>
            <a:endParaRPr sz="1307"/>
          </a:p>
          <a:p>
            <a:pPr indent="0" lvl="0" marL="0" rtl="0" algn="l">
              <a:lnSpc>
                <a:spcPct val="80000"/>
              </a:lnSpc>
              <a:spcBef>
                <a:spcPts val="0"/>
              </a:spcBef>
              <a:spcAft>
                <a:spcPts val="0"/>
              </a:spcAft>
              <a:buSzPts val="248"/>
              <a:buNone/>
            </a:pPr>
            <a:r>
              <a:rPr lang="en" sz="1307" u="sng">
                <a:solidFill>
                  <a:schemeClr val="accent5"/>
                </a:solidFill>
                <a:hlinkClick r:id="rId5">
                  <a:extLst>
                    <a:ext uri="{A12FA001-AC4F-418D-AE19-62706E023703}">
                      <ahyp:hlinkClr val="tx"/>
                    </a:ext>
                  </a:extLst>
                </a:hlinkClick>
              </a:rPr>
              <a:t>https://ai.meta.com/responsible-ai/</a:t>
            </a:r>
            <a:endParaRPr sz="1060"/>
          </a:p>
          <a:p>
            <a:pPr indent="0" lvl="0" marL="0" rtl="0" algn="l">
              <a:lnSpc>
                <a:spcPct val="80000"/>
              </a:lnSpc>
              <a:spcBef>
                <a:spcPts val="1200"/>
              </a:spcBef>
              <a:spcAft>
                <a:spcPts val="0"/>
              </a:spcAft>
              <a:buSzPts val="248"/>
              <a:buNone/>
            </a:pPr>
            <a:r>
              <a:rPr lang="en" sz="1307" u="sng">
                <a:solidFill>
                  <a:schemeClr val="hlink"/>
                </a:solidFill>
                <a:hlinkClick r:id="rId6"/>
              </a:rPr>
              <a:t>https://www.newscientist.com/article/2166207-discriminating-algorithms-5-times-ai-showed-prejudice/</a:t>
            </a:r>
            <a:endParaRPr sz="1307"/>
          </a:p>
          <a:p>
            <a:pPr indent="0" lvl="0" marL="0" rtl="0" algn="l">
              <a:lnSpc>
                <a:spcPct val="80000"/>
              </a:lnSpc>
              <a:spcBef>
                <a:spcPts val="1200"/>
              </a:spcBef>
              <a:spcAft>
                <a:spcPts val="0"/>
              </a:spcAft>
              <a:buSzPts val="248"/>
              <a:buNone/>
            </a:pPr>
            <a:r>
              <a:rPr lang="en" sz="1307" u="sng">
                <a:solidFill>
                  <a:schemeClr val="hlink"/>
                </a:solidFill>
                <a:hlinkClick r:id="rId7"/>
              </a:rPr>
              <a:t>https://www.trendmicro.com/vinfo/us/security/news/cybercrime-and-digital-threats/exploiting-ai-how-cybercriminals-misuse-abuse-ai-and-ml</a:t>
            </a:r>
            <a:endParaRPr sz="1307"/>
          </a:p>
          <a:p>
            <a:pPr indent="0" lvl="0" marL="0" rtl="0" algn="l">
              <a:lnSpc>
                <a:spcPct val="80000"/>
              </a:lnSpc>
              <a:spcBef>
                <a:spcPts val="1200"/>
              </a:spcBef>
              <a:spcAft>
                <a:spcPts val="0"/>
              </a:spcAft>
              <a:buSzPts val="248"/>
              <a:buNone/>
            </a:pPr>
            <a:r>
              <a:rPr lang="en" sz="1307" u="sng">
                <a:solidFill>
                  <a:schemeClr val="hlink"/>
                </a:solidFill>
                <a:hlinkClick r:id="rId8"/>
              </a:rPr>
              <a:t>https://www.isaca.org/resources/news-and-trends/newsletters/atisaca/2021/volume-32/challenges-of-ai-and-data-privacy-and-how-to-solve-them</a:t>
            </a:r>
            <a:endParaRPr sz="1307"/>
          </a:p>
          <a:p>
            <a:pPr indent="0" lvl="0" marL="0" rtl="0" algn="l">
              <a:lnSpc>
                <a:spcPct val="80000"/>
              </a:lnSpc>
              <a:spcBef>
                <a:spcPts val="1200"/>
              </a:spcBef>
              <a:spcAft>
                <a:spcPts val="0"/>
              </a:spcAft>
              <a:buSzPts val="248"/>
              <a:buNone/>
            </a:pPr>
            <a:r>
              <a:rPr lang="en" sz="1307" u="sng">
                <a:solidFill>
                  <a:schemeClr val="hlink"/>
                </a:solidFill>
                <a:hlinkClick r:id="rId9"/>
              </a:rPr>
              <a:t>https://www.wgu.edu/blog/how-ai-affecting-information-privacy-data2109.html</a:t>
            </a:r>
            <a:endParaRPr sz="1307"/>
          </a:p>
          <a:p>
            <a:pPr indent="0" lvl="0" marL="0" rtl="0" algn="l">
              <a:lnSpc>
                <a:spcPct val="80000"/>
              </a:lnSpc>
              <a:spcBef>
                <a:spcPts val="1200"/>
              </a:spcBef>
              <a:spcAft>
                <a:spcPts val="0"/>
              </a:spcAft>
              <a:buSzPts val="248"/>
              <a:buNone/>
            </a:pPr>
            <a:r>
              <a:rPr lang="en" sz="1307" u="sng">
                <a:solidFill>
                  <a:schemeClr val="hlink"/>
                </a:solidFill>
                <a:hlinkClick r:id="rId10"/>
              </a:rPr>
              <a:t>https://hbr.org/2020/08/how-to-fight-discrimination-in-ai</a:t>
            </a:r>
            <a:endParaRPr sz="1307"/>
          </a:p>
          <a:p>
            <a:pPr indent="0" lvl="0" marL="0" rtl="0" algn="l">
              <a:lnSpc>
                <a:spcPct val="80000"/>
              </a:lnSpc>
              <a:spcBef>
                <a:spcPts val="1200"/>
              </a:spcBef>
              <a:spcAft>
                <a:spcPts val="0"/>
              </a:spcAft>
              <a:buSzPts val="248"/>
              <a:buNone/>
            </a:pPr>
            <a:r>
              <a:rPr lang="en" sz="1307" u="sng">
                <a:solidFill>
                  <a:schemeClr val="hlink"/>
                </a:solidFill>
                <a:hlinkClick r:id="rId11"/>
              </a:rPr>
              <a:t>https://www.cnn.com/2023/09/05/opinions/artificial-intelligence-jobs-labor-market/index.html</a:t>
            </a:r>
            <a:endParaRPr sz="1307"/>
          </a:p>
          <a:p>
            <a:pPr indent="0" lvl="0" marL="0" rtl="0" algn="l">
              <a:lnSpc>
                <a:spcPct val="80000"/>
              </a:lnSpc>
              <a:spcBef>
                <a:spcPts val="1200"/>
              </a:spcBef>
              <a:spcAft>
                <a:spcPts val="0"/>
              </a:spcAft>
              <a:buSzPts val="248"/>
              <a:buNone/>
            </a:pPr>
            <a:r>
              <a:t/>
            </a:r>
            <a:endParaRPr sz="1307"/>
          </a:p>
          <a:p>
            <a:pPr indent="0" lvl="0" marL="0" rtl="0" algn="l">
              <a:lnSpc>
                <a:spcPct val="80000"/>
              </a:lnSpc>
              <a:spcBef>
                <a:spcPts val="1200"/>
              </a:spcBef>
              <a:spcAft>
                <a:spcPts val="0"/>
              </a:spcAft>
              <a:buSzPts val="248"/>
              <a:buNone/>
            </a:pPr>
            <a:r>
              <a:t/>
            </a:r>
            <a:endParaRPr sz="1307"/>
          </a:p>
          <a:p>
            <a:pPr indent="0" lvl="0" marL="0" rtl="0" algn="l">
              <a:lnSpc>
                <a:spcPct val="80000"/>
              </a:lnSpc>
              <a:spcBef>
                <a:spcPts val="1200"/>
              </a:spcBef>
              <a:spcAft>
                <a:spcPts val="0"/>
              </a:spcAft>
              <a:buSzPts val="248"/>
              <a:buNone/>
            </a:pPr>
            <a:r>
              <a:t/>
            </a:r>
            <a:endParaRPr sz="1307"/>
          </a:p>
          <a:p>
            <a:pPr indent="0" lvl="0" marL="0" rtl="0" algn="l">
              <a:lnSpc>
                <a:spcPct val="80000"/>
              </a:lnSpc>
              <a:spcBef>
                <a:spcPts val="1200"/>
              </a:spcBef>
              <a:spcAft>
                <a:spcPts val="0"/>
              </a:spcAft>
              <a:buSzPts val="248"/>
              <a:buNone/>
            </a:pPr>
            <a:r>
              <a:t/>
            </a:r>
            <a:endParaRPr sz="1307"/>
          </a:p>
          <a:p>
            <a:pPr indent="0" lvl="0" marL="0" rtl="0" algn="l">
              <a:lnSpc>
                <a:spcPct val="95000"/>
              </a:lnSpc>
              <a:spcBef>
                <a:spcPts val="1200"/>
              </a:spcBef>
              <a:spcAft>
                <a:spcPts val="0"/>
              </a:spcAft>
              <a:buSzPts val="248"/>
              <a:buNone/>
            </a:pPr>
            <a:r>
              <a:t/>
            </a:r>
            <a:endParaRPr sz="1307"/>
          </a:p>
          <a:p>
            <a:pPr indent="0" lvl="0" marL="0" rtl="0" algn="l">
              <a:lnSpc>
                <a:spcPct val="95000"/>
              </a:lnSpc>
              <a:spcBef>
                <a:spcPts val="1200"/>
              </a:spcBef>
              <a:spcAft>
                <a:spcPts val="0"/>
              </a:spcAft>
              <a:buSzPts val="248"/>
              <a:buNone/>
            </a:pPr>
            <a:r>
              <a:t/>
            </a:r>
            <a:endParaRPr sz="1307"/>
          </a:p>
          <a:p>
            <a:pPr indent="0" lvl="0" marL="0" rtl="0" algn="l">
              <a:lnSpc>
                <a:spcPct val="80000"/>
              </a:lnSpc>
              <a:spcBef>
                <a:spcPts val="1200"/>
              </a:spcBef>
              <a:spcAft>
                <a:spcPts val="0"/>
              </a:spcAft>
              <a:buClr>
                <a:srgbClr val="000000"/>
              </a:buClr>
              <a:buFont typeface="Arial"/>
              <a:buNone/>
            </a:pPr>
            <a:r>
              <a:t/>
            </a:r>
            <a:endParaRPr sz="347"/>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595575" y="10242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AI?</a:t>
            </a:r>
            <a:endParaRPr/>
          </a:p>
        </p:txBody>
      </p:sp>
      <p:sp>
        <p:nvSpPr>
          <p:cNvPr id="290" name="Google Shape;290;p15"/>
          <p:cNvSpPr txBox="1"/>
          <p:nvPr>
            <p:ph idx="1" type="subTitle"/>
          </p:nvPr>
        </p:nvSpPr>
        <p:spPr>
          <a:xfrm>
            <a:off x="595575" y="2291975"/>
            <a:ext cx="5837400" cy="18729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en" sz="8000"/>
              <a:t>Simulated human level thinking done by machines</a:t>
            </a:r>
            <a:endParaRPr sz="8000"/>
          </a:p>
          <a:p>
            <a:pPr indent="0" lvl="0" marL="0" rtl="0" algn="l">
              <a:lnSpc>
                <a:spcPct val="115000"/>
              </a:lnSpc>
              <a:spcBef>
                <a:spcPts val="1600"/>
              </a:spcBef>
              <a:spcAft>
                <a:spcPts val="0"/>
              </a:spcAft>
              <a:buNone/>
            </a:pPr>
            <a:r>
              <a:rPr lang="en" sz="8000"/>
              <a:t>Most common form being Machine learning</a:t>
            </a:r>
            <a:endParaRPr sz="8000"/>
          </a:p>
          <a:p>
            <a:pPr indent="0" lvl="0" marL="0" rtl="0" algn="l">
              <a:lnSpc>
                <a:spcPct val="115000"/>
              </a:lnSpc>
              <a:spcBef>
                <a:spcPts val="1600"/>
              </a:spcBef>
              <a:spcAft>
                <a:spcPts val="0"/>
              </a:spcAft>
              <a:buNone/>
            </a:pPr>
            <a:r>
              <a:rPr lang="en" sz="8000"/>
              <a:t>AI mostly looks for patterns in given data and further predicts what should come next</a:t>
            </a:r>
            <a:endParaRPr sz="8000"/>
          </a:p>
          <a:p>
            <a:pPr indent="0" lvl="0" marL="0" rtl="0" algn="l">
              <a:spcBef>
                <a:spcPts val="1600"/>
              </a:spcBef>
              <a:spcAft>
                <a:spcPts val="0"/>
              </a:spcAft>
              <a:buNone/>
            </a:pPr>
            <a:r>
              <a:t/>
            </a:r>
            <a:endParaRPr/>
          </a:p>
        </p:txBody>
      </p:sp>
      <p:pic>
        <p:nvPicPr>
          <p:cNvPr id="291" name="Google Shape;291;p15"/>
          <p:cNvPicPr preferRelativeResize="0"/>
          <p:nvPr/>
        </p:nvPicPr>
        <p:blipFill>
          <a:blip r:embed="rId3">
            <a:alphaModFix/>
          </a:blip>
          <a:stretch>
            <a:fillRect/>
          </a:stretch>
        </p:blipFill>
        <p:spPr>
          <a:xfrm>
            <a:off x="6126891" y="2224938"/>
            <a:ext cx="2528650" cy="25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AI</a:t>
            </a:r>
            <a:endParaRPr/>
          </a:p>
        </p:txBody>
      </p:sp>
      <p:sp>
        <p:nvSpPr>
          <p:cNvPr id="297" name="Google Shape;297;p1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a:t>
            </a:r>
            <a:r>
              <a:rPr lang="en"/>
              <a:t> effect on Personal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2444250" y="283068"/>
            <a:ext cx="4255500" cy="791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a:t>
            </a:r>
            <a:r>
              <a:rPr lang="en"/>
              <a:t>Exploitation</a:t>
            </a:r>
            <a:endParaRPr/>
          </a:p>
        </p:txBody>
      </p:sp>
      <p:sp>
        <p:nvSpPr>
          <p:cNvPr id="303" name="Google Shape;303;p17"/>
          <p:cNvSpPr txBox="1"/>
          <p:nvPr>
            <p:ph idx="1" type="subTitle"/>
          </p:nvPr>
        </p:nvSpPr>
        <p:spPr>
          <a:xfrm>
            <a:off x="478650" y="1074475"/>
            <a:ext cx="8186700" cy="30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“People are often unable to fully understand what kinds of—and how many—data their devices, networks and platforms generate, process or share.”  - Hafiz Sheikh Adnan Ahmed, Cybersecurity </a:t>
            </a:r>
            <a:r>
              <a:rPr lang="en" sz="1800"/>
              <a:t>Professional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Deepfakes</a:t>
            </a:r>
            <a:endParaRPr sz="1800"/>
          </a:p>
          <a:p>
            <a:pPr indent="-342900" lvl="0" marL="457200" rtl="0" algn="l">
              <a:spcBef>
                <a:spcPts val="0"/>
              </a:spcBef>
              <a:spcAft>
                <a:spcPts val="0"/>
              </a:spcAft>
              <a:buSzPts val="1800"/>
              <a:buChar char="-"/>
            </a:pPr>
            <a:r>
              <a:rPr lang="en" sz="1800"/>
              <a:t>Human Impersonation on Social Media </a:t>
            </a:r>
            <a:endParaRPr sz="1800"/>
          </a:p>
          <a:p>
            <a:pPr indent="-342900" lvl="0" marL="457200" rtl="0" algn="l">
              <a:spcBef>
                <a:spcPts val="0"/>
              </a:spcBef>
              <a:spcAft>
                <a:spcPts val="0"/>
              </a:spcAft>
              <a:buSzPts val="1800"/>
              <a:buChar char="-"/>
            </a:pPr>
            <a:r>
              <a:rPr lang="en" sz="1800"/>
              <a:t>AI Supported Password Guessing</a:t>
            </a:r>
            <a:endParaRPr sz="1800"/>
          </a:p>
        </p:txBody>
      </p:sp>
      <p:pic>
        <p:nvPicPr>
          <p:cNvPr id="304" name="Google Shape;304;p17"/>
          <p:cNvPicPr preferRelativeResize="0"/>
          <p:nvPr/>
        </p:nvPicPr>
        <p:blipFill>
          <a:blip r:embed="rId3">
            <a:alphaModFix/>
          </a:blip>
          <a:stretch>
            <a:fillRect/>
          </a:stretch>
        </p:blipFill>
        <p:spPr>
          <a:xfrm>
            <a:off x="152400" y="1913675"/>
            <a:ext cx="9525" cy="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ctrTitle"/>
          </p:nvPr>
        </p:nvSpPr>
        <p:spPr>
          <a:xfrm>
            <a:off x="1779750" y="283075"/>
            <a:ext cx="5584500" cy="79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Identification and Tracking</a:t>
            </a:r>
            <a:endParaRPr/>
          </a:p>
        </p:txBody>
      </p:sp>
      <p:sp>
        <p:nvSpPr>
          <p:cNvPr id="310" name="Google Shape;310;p18"/>
          <p:cNvSpPr txBox="1"/>
          <p:nvPr>
            <p:ph idx="1" type="subTitle"/>
          </p:nvPr>
        </p:nvSpPr>
        <p:spPr>
          <a:xfrm>
            <a:off x="478650" y="1074475"/>
            <a:ext cx="8186700" cy="19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AI can be used to identify and track people.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Deanonymization</a:t>
            </a:r>
            <a:endParaRPr sz="1800"/>
          </a:p>
          <a:p>
            <a:pPr indent="-342900" lvl="0" marL="457200" rtl="0" algn="l">
              <a:spcBef>
                <a:spcPts val="0"/>
              </a:spcBef>
              <a:spcAft>
                <a:spcPts val="0"/>
              </a:spcAft>
              <a:buSzPts val="1800"/>
              <a:buChar char="-"/>
            </a:pPr>
            <a:r>
              <a:rPr lang="en" sz="1800"/>
              <a:t>Privacy Concern</a:t>
            </a:r>
            <a:endParaRPr sz="1800"/>
          </a:p>
          <a:p>
            <a:pPr indent="-342900" lvl="0" marL="457200" rtl="0" algn="l">
              <a:spcBef>
                <a:spcPts val="0"/>
              </a:spcBef>
              <a:spcAft>
                <a:spcPts val="0"/>
              </a:spcAft>
              <a:buSzPts val="1800"/>
              <a:buChar char="-"/>
            </a:pPr>
            <a:r>
              <a:rPr lang="en" sz="1800"/>
              <a:t>Opportunity</a:t>
            </a:r>
            <a:r>
              <a:rPr lang="en" sz="1800"/>
              <a:t> for more data to be exploited</a:t>
            </a:r>
            <a:endParaRPr sz="1800"/>
          </a:p>
          <a:p>
            <a:pPr indent="0" lvl="0" marL="0" rtl="0" algn="l">
              <a:spcBef>
                <a:spcPts val="0"/>
              </a:spcBef>
              <a:spcAft>
                <a:spcPts val="0"/>
              </a:spcAft>
              <a:buNone/>
            </a:pPr>
            <a:r>
              <a:t/>
            </a:r>
            <a:endParaRPr sz="1800"/>
          </a:p>
        </p:txBody>
      </p:sp>
      <p:pic>
        <p:nvPicPr>
          <p:cNvPr id="311" name="Google Shape;311;p18"/>
          <p:cNvPicPr preferRelativeResize="0"/>
          <p:nvPr/>
        </p:nvPicPr>
        <p:blipFill>
          <a:blip r:embed="rId3">
            <a:alphaModFix/>
          </a:blip>
          <a:stretch>
            <a:fillRect/>
          </a:stretch>
        </p:blipFill>
        <p:spPr>
          <a:xfrm>
            <a:off x="152400" y="1913675"/>
            <a:ext cx="9525" cy="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ctrTitle"/>
          </p:nvPr>
        </p:nvSpPr>
        <p:spPr>
          <a:xfrm>
            <a:off x="2034900" y="190850"/>
            <a:ext cx="5074200" cy="79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Inaccuracies and Biases</a:t>
            </a:r>
            <a:endParaRPr/>
          </a:p>
        </p:txBody>
      </p:sp>
      <p:sp>
        <p:nvSpPr>
          <p:cNvPr id="317" name="Google Shape;317;p19"/>
          <p:cNvSpPr txBox="1"/>
          <p:nvPr>
            <p:ph idx="1" type="subTitle"/>
          </p:nvPr>
        </p:nvSpPr>
        <p:spPr>
          <a:xfrm>
            <a:off x="478650" y="1074475"/>
            <a:ext cx="81867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AI driven identification can lead to </a:t>
            </a:r>
            <a:r>
              <a:rPr lang="en" sz="1800"/>
              <a:t>discriminatory</a:t>
            </a:r>
            <a:r>
              <a:rPr lang="en" sz="1800"/>
              <a:t> or biased outcomes where people are misidentified or judged negatively. Such errors and biases disproportionately affect certain demographics.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Some examples</a:t>
            </a:r>
            <a:endParaRPr sz="1800"/>
          </a:p>
          <a:p>
            <a:pPr indent="-342900" lvl="0" marL="457200" rtl="0" algn="l">
              <a:spcBef>
                <a:spcPts val="0"/>
              </a:spcBef>
              <a:spcAft>
                <a:spcPts val="0"/>
              </a:spcAft>
              <a:buSzPts val="1800"/>
              <a:buChar char="-"/>
            </a:pPr>
            <a:r>
              <a:rPr lang="en" sz="1800"/>
              <a:t>In some US states, PredPol algorithm is used to </a:t>
            </a:r>
            <a:r>
              <a:rPr lang="en" sz="1800"/>
              <a:t>predict</a:t>
            </a:r>
            <a:r>
              <a:rPr lang="en" sz="1800"/>
              <a:t> when and where crime will take place.</a:t>
            </a:r>
            <a:endParaRPr sz="1800"/>
          </a:p>
          <a:p>
            <a:pPr indent="-342900" lvl="1" marL="914400" rtl="0" algn="l">
              <a:spcBef>
                <a:spcPts val="0"/>
              </a:spcBef>
              <a:spcAft>
                <a:spcPts val="0"/>
              </a:spcAft>
              <a:buSzPts val="1800"/>
              <a:buChar char="-"/>
            </a:pPr>
            <a:r>
              <a:rPr lang="en" sz="1800"/>
              <a:t>Lead to certain </a:t>
            </a:r>
            <a:r>
              <a:rPr lang="en" sz="1800"/>
              <a:t>communities</a:t>
            </a:r>
            <a:r>
              <a:rPr lang="en" sz="1800"/>
              <a:t> being more policed </a:t>
            </a:r>
            <a:endParaRPr sz="1800"/>
          </a:p>
          <a:p>
            <a:pPr indent="-342900" lvl="0" marL="457200" rtl="0" algn="l">
              <a:spcBef>
                <a:spcPts val="0"/>
              </a:spcBef>
              <a:spcAft>
                <a:spcPts val="0"/>
              </a:spcAft>
              <a:buSzPts val="1800"/>
              <a:buChar char="-"/>
            </a:pPr>
            <a:r>
              <a:rPr lang="en" sz="1800"/>
              <a:t>IN 2018, Gender and race </a:t>
            </a:r>
            <a:r>
              <a:rPr lang="en" sz="1800"/>
              <a:t>recognition software</a:t>
            </a:r>
            <a:r>
              <a:rPr lang="en" sz="1800"/>
              <a:t> </a:t>
            </a:r>
            <a:r>
              <a:rPr lang="en" sz="1800"/>
              <a:t>identified white</a:t>
            </a:r>
            <a:r>
              <a:rPr lang="en" sz="1800"/>
              <a:t> men with 99% accuracy</a:t>
            </a:r>
            <a:endParaRPr sz="1800"/>
          </a:p>
          <a:p>
            <a:pPr indent="-342900" lvl="1" marL="914400" rtl="0" algn="l">
              <a:spcBef>
                <a:spcPts val="0"/>
              </a:spcBef>
              <a:spcAft>
                <a:spcPts val="0"/>
              </a:spcAft>
              <a:buSzPts val="1800"/>
              <a:buChar char="-"/>
            </a:pPr>
            <a:r>
              <a:rPr lang="en" sz="1800"/>
              <a:t>Identified</a:t>
            </a:r>
            <a:r>
              <a:rPr lang="en" sz="1800"/>
              <a:t> Dark skinned women with only 35% accuracy</a:t>
            </a:r>
            <a:endParaRPr sz="1800"/>
          </a:p>
          <a:p>
            <a:pPr indent="0" lvl="0" marL="457200" rtl="0" algn="l">
              <a:spcBef>
                <a:spcPts val="0"/>
              </a:spcBef>
              <a:spcAft>
                <a:spcPts val="0"/>
              </a:spcAft>
              <a:buNone/>
            </a:pPr>
            <a:r>
              <a:t/>
            </a:r>
            <a:endParaRPr sz="1800"/>
          </a:p>
        </p:txBody>
      </p:sp>
      <p:pic>
        <p:nvPicPr>
          <p:cNvPr id="318" name="Google Shape;318;p19"/>
          <p:cNvPicPr preferRelativeResize="0"/>
          <p:nvPr/>
        </p:nvPicPr>
        <p:blipFill>
          <a:blip r:embed="rId3">
            <a:alphaModFix/>
          </a:blip>
          <a:stretch>
            <a:fillRect/>
          </a:stretch>
        </p:blipFill>
        <p:spPr>
          <a:xfrm>
            <a:off x="152400" y="1913675"/>
            <a:ext cx="9525" cy="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AI</a:t>
            </a:r>
            <a:endParaRPr/>
          </a:p>
        </p:txBody>
      </p:sp>
      <p:sp>
        <p:nvSpPr>
          <p:cNvPr id="324" name="Google Shape;324;p20"/>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effect on Jobs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nvSpPr>
        <p:spPr>
          <a:xfrm>
            <a:off x="1259700" y="972675"/>
            <a:ext cx="6742500" cy="13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700">
                <a:solidFill>
                  <a:schemeClr val="lt1"/>
                </a:solidFill>
              </a:rPr>
              <a:t>“Back in April, </a:t>
            </a:r>
            <a:r>
              <a:rPr i="1" lang="en" sz="1700">
                <a:solidFill>
                  <a:schemeClr val="lt1"/>
                </a:solidFill>
                <a:uFill>
                  <a:noFill/>
                </a:uFill>
                <a:hlinkClick r:id="rId3">
                  <a:extLst>
                    <a:ext uri="{A12FA001-AC4F-418D-AE19-62706E023703}">
                      <ahyp:hlinkClr val="tx"/>
                    </a:ext>
                  </a:extLst>
                </a:hlinkClick>
              </a:rPr>
              <a:t>Dropbox</a:t>
            </a:r>
            <a:r>
              <a:rPr i="1" lang="en" sz="1700">
                <a:solidFill>
                  <a:schemeClr val="lt1"/>
                </a:solidFill>
              </a:rPr>
              <a:t> announced it was cutting 500 employees. In May, outplacement firm Challenger, Gray &amp; Christmas let go of almost 4,000 people. And in July, the </a:t>
            </a:r>
            <a:r>
              <a:rPr i="1" lang="en" sz="1700">
                <a:solidFill>
                  <a:schemeClr val="lt1"/>
                </a:solidFill>
                <a:uFill>
                  <a:noFill/>
                </a:uFill>
                <a:hlinkClick r:id="rId4">
                  <a:extLst>
                    <a:ext uri="{A12FA001-AC4F-418D-AE19-62706E023703}">
                      <ahyp:hlinkClr val="tx"/>
                    </a:ext>
                  </a:extLst>
                </a:hlinkClick>
              </a:rPr>
              <a:t>founder</a:t>
            </a:r>
            <a:r>
              <a:rPr i="1" lang="en" sz="1700">
                <a:solidFill>
                  <a:schemeClr val="lt1"/>
                </a:solidFill>
              </a:rPr>
              <a:t> of an e-commerce startup said he laid off 90% of his support team.”</a:t>
            </a:r>
            <a:endParaRPr i="1" sz="1700">
              <a:solidFill>
                <a:schemeClr val="lt1"/>
              </a:solidFill>
            </a:endParaRPr>
          </a:p>
          <a:p>
            <a:pPr indent="0" lvl="0" marL="0" rtl="0" algn="l">
              <a:spcBef>
                <a:spcPts val="0"/>
              </a:spcBef>
              <a:spcAft>
                <a:spcPts val="0"/>
              </a:spcAft>
              <a:buNone/>
            </a:pPr>
            <a:r>
              <a:rPr i="1" lang="en" sz="1700">
                <a:solidFill>
                  <a:schemeClr val="lt1"/>
                </a:solidFill>
              </a:rPr>
              <a:t>				-Bethany </a:t>
            </a:r>
            <a:r>
              <a:rPr i="1" lang="en" sz="1700">
                <a:solidFill>
                  <a:schemeClr val="lt1"/>
                </a:solidFill>
              </a:rPr>
              <a:t>Cianciolo (CNN)</a:t>
            </a:r>
            <a:endParaRPr i="1" sz="1700">
              <a:solidFill>
                <a:schemeClr val="lt1"/>
              </a:solidFill>
            </a:endParaRPr>
          </a:p>
          <a:p>
            <a:pPr indent="0" lvl="0" marL="0" rtl="0" algn="l">
              <a:spcBef>
                <a:spcPts val="0"/>
              </a:spcBef>
              <a:spcAft>
                <a:spcPts val="0"/>
              </a:spcAft>
              <a:buNone/>
            </a:pPr>
            <a:r>
              <a:t/>
            </a:r>
            <a:endParaRPr i="1" sz="1700">
              <a:solidFill>
                <a:schemeClr val="dk2"/>
              </a:solidFill>
            </a:endParaRPr>
          </a:p>
        </p:txBody>
      </p:sp>
      <p:sp>
        <p:nvSpPr>
          <p:cNvPr id="330" name="Google Shape;330;p21"/>
          <p:cNvSpPr txBox="1"/>
          <p:nvPr/>
        </p:nvSpPr>
        <p:spPr>
          <a:xfrm>
            <a:off x="561900" y="2927475"/>
            <a:ext cx="8138100" cy="18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-Goldman Sachs economists estimate that 300 million full-time jobs could be automated by AI</a:t>
            </a:r>
            <a:endParaRPr sz="1800">
              <a:solidFill>
                <a:schemeClr val="lt1"/>
              </a:solidFill>
            </a:endParaRPr>
          </a:p>
          <a:p>
            <a:pPr indent="0" lvl="0" marL="0" rtl="0" algn="l">
              <a:spcBef>
                <a:spcPts val="0"/>
              </a:spcBef>
              <a:spcAft>
                <a:spcPts val="0"/>
              </a:spcAft>
              <a:buNone/>
            </a:pPr>
            <a:r>
              <a:rPr lang="en" sz="1800">
                <a:solidFill>
                  <a:schemeClr val="lt1"/>
                </a:solidFill>
              </a:rPr>
              <a:t>-Jobs related to tech and white collar jobs most likely to be replaced by AI</a:t>
            </a:r>
            <a:endParaRPr sz="1800">
              <a:solidFill>
                <a:schemeClr val="lt1"/>
              </a:solidFill>
            </a:endParaRPr>
          </a:p>
          <a:p>
            <a:pPr indent="0" lvl="0" marL="0" rtl="0" algn="l">
              <a:spcBef>
                <a:spcPts val="0"/>
              </a:spcBef>
              <a:spcAft>
                <a:spcPts val="0"/>
              </a:spcAft>
              <a:buNone/>
            </a:pPr>
            <a:r>
              <a:rPr lang="en" sz="1800">
                <a:solidFill>
                  <a:schemeClr val="lt1"/>
                </a:solidFill>
              </a:rPr>
              <a:t>-Some experts remain hopeful that AI can be used more as a tool rather than replacement</a:t>
            </a:r>
            <a:endParaRPr sz="1800">
              <a:solidFill>
                <a:schemeClr val="lt1"/>
              </a:solidFill>
            </a:endParaRPr>
          </a:p>
        </p:txBody>
      </p:sp>
      <p:sp>
        <p:nvSpPr>
          <p:cNvPr id="331" name="Google Shape;331;p21"/>
          <p:cNvSpPr txBox="1"/>
          <p:nvPr>
            <p:ph type="ctrTitle"/>
          </p:nvPr>
        </p:nvSpPr>
        <p:spPr>
          <a:xfrm>
            <a:off x="2444250" y="181268"/>
            <a:ext cx="4255500" cy="791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Job Automation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